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0"/>
  </p:notesMasterIdLst>
  <p:sldIdLst>
    <p:sldId id="256" r:id="rId2"/>
    <p:sldId id="348" r:id="rId3"/>
    <p:sldId id="293" r:id="rId4"/>
    <p:sldId id="320" r:id="rId5"/>
    <p:sldId id="291" r:id="rId6"/>
    <p:sldId id="294" r:id="rId7"/>
    <p:sldId id="354" r:id="rId8"/>
    <p:sldId id="356" r:id="rId9"/>
    <p:sldId id="357" r:id="rId10"/>
    <p:sldId id="358" r:id="rId11"/>
    <p:sldId id="339" r:id="rId12"/>
    <p:sldId id="334" r:id="rId13"/>
    <p:sldId id="300" r:id="rId14"/>
    <p:sldId id="336" r:id="rId15"/>
    <p:sldId id="333" r:id="rId16"/>
    <p:sldId id="312" r:id="rId17"/>
    <p:sldId id="311" r:id="rId18"/>
    <p:sldId id="345" r:id="rId19"/>
    <p:sldId id="306" r:id="rId20"/>
    <p:sldId id="337" r:id="rId21"/>
    <p:sldId id="347" r:id="rId22"/>
    <p:sldId id="319" r:id="rId23"/>
    <p:sldId id="349" r:id="rId24"/>
    <p:sldId id="298" r:id="rId25"/>
    <p:sldId id="332" r:id="rId26"/>
    <p:sldId id="327" r:id="rId27"/>
    <p:sldId id="352" r:id="rId28"/>
    <p:sldId id="350" r:id="rId29"/>
    <p:sldId id="328" r:id="rId30"/>
    <p:sldId id="313" r:id="rId31"/>
    <p:sldId id="329" r:id="rId32"/>
    <p:sldId id="325" r:id="rId33"/>
    <p:sldId id="338" r:id="rId34"/>
    <p:sldId id="309" r:id="rId35"/>
    <p:sldId id="323" r:id="rId36"/>
    <p:sldId id="305" r:id="rId37"/>
    <p:sldId id="353" r:id="rId38"/>
    <p:sldId id="355" r:id="rId3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진영 정" initials="진정" lastIdx="1" clrIdx="0">
    <p:extLst>
      <p:ext uri="{19B8F6BF-5375-455C-9EA6-DF929625EA0E}">
        <p15:presenceInfo xmlns:p15="http://schemas.microsoft.com/office/powerpoint/2012/main" userId="017fa407d3b80ca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8181"/>
    <a:srgbClr val="FFD3D3"/>
    <a:srgbClr val="391919"/>
    <a:srgbClr val="001E3A"/>
    <a:srgbClr val="002A4C"/>
    <a:srgbClr val="022444"/>
    <a:srgbClr val="013E6A"/>
    <a:srgbClr val="011B38"/>
    <a:srgbClr val="002C51"/>
    <a:srgbClr val="FEF6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72DDC43-1DDB-4683-B71B-7A761A790426}" v="193" dt="2021-07-21T09:49:36.86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E3FDE45-AF77-4B5C-9715-49D594BDF05E}" styleName="밝은 스타일 1 - 강조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5DA37D80-6434-44D0-A028-1B22A696006F}" styleName="밝은 스타일 3 - 강조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9DCAF9ED-07DC-4A11-8D7F-57B35C25682E}" styleName="보통 스타일 1 - 강조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8A107856-5554-42FB-B03E-39F5DBC370BA}" styleName="보통 스타일 4 - 강조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64" autoAdjust="0"/>
    <p:restoredTop sz="96013" autoAdjust="0"/>
  </p:normalViewPr>
  <p:slideViewPr>
    <p:cSldViewPr snapToGrid="0">
      <p:cViewPr varScale="1">
        <p:scale>
          <a:sx n="109" d="100"/>
          <a:sy n="109" d="100"/>
        </p:scale>
        <p:origin x="72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47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commentAuthors" Target="comment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정진영" userId="17aad636-4819-4f1f-980d-b7fede975438" providerId="ADAL" clId="{672DDC43-1DDB-4683-B71B-7A761A790426}"/>
    <pc:docChg chg="undo custSel delSld modSld">
      <pc:chgData name="정진영" userId="17aad636-4819-4f1f-980d-b7fede975438" providerId="ADAL" clId="{672DDC43-1DDB-4683-B71B-7A761A790426}" dt="2021-07-21T09:49:36.867" v="920" actId="1037"/>
      <pc:docMkLst>
        <pc:docMk/>
      </pc:docMkLst>
      <pc:sldChg chg="del">
        <pc:chgData name="정진영" userId="17aad636-4819-4f1f-980d-b7fede975438" providerId="ADAL" clId="{672DDC43-1DDB-4683-B71B-7A761A790426}" dt="2021-07-21T07:18:39.516" v="731" actId="47"/>
        <pc:sldMkLst>
          <pc:docMk/>
          <pc:sldMk cId="554893561" sldId="292"/>
        </pc:sldMkLst>
      </pc:sldChg>
      <pc:sldChg chg="modSp mod">
        <pc:chgData name="정진영" userId="17aad636-4819-4f1f-980d-b7fede975438" providerId="ADAL" clId="{672DDC43-1DDB-4683-B71B-7A761A790426}" dt="2021-07-21T07:27:59.252" v="776"/>
        <pc:sldMkLst>
          <pc:docMk/>
          <pc:sldMk cId="3346284347" sldId="293"/>
        </pc:sldMkLst>
        <pc:spChg chg="mod">
          <ac:chgData name="정진영" userId="17aad636-4819-4f1f-980d-b7fede975438" providerId="ADAL" clId="{672DDC43-1DDB-4683-B71B-7A761A790426}" dt="2021-07-21T07:27:59.252" v="776"/>
          <ac:spMkLst>
            <pc:docMk/>
            <pc:sldMk cId="3346284347" sldId="293"/>
            <ac:spMk id="56" creationId="{3E5F47F5-566B-4AD4-AC7B-A067C7B73425}"/>
          </ac:spMkLst>
        </pc:spChg>
      </pc:sldChg>
      <pc:sldChg chg="addSp delSp modSp mod">
        <pc:chgData name="정진영" userId="17aad636-4819-4f1f-980d-b7fede975438" providerId="ADAL" clId="{672DDC43-1DDB-4683-B71B-7A761A790426}" dt="2021-07-21T09:49:36.867" v="920" actId="1037"/>
        <pc:sldMkLst>
          <pc:docMk/>
          <pc:sldMk cId="3884254174" sldId="294"/>
        </pc:sldMkLst>
        <pc:spChg chg="add del mod">
          <ac:chgData name="정진영" userId="17aad636-4819-4f1f-980d-b7fede975438" providerId="ADAL" clId="{672DDC43-1DDB-4683-B71B-7A761A790426}" dt="2021-07-21T09:21:51.048" v="799" actId="478"/>
          <ac:spMkLst>
            <pc:docMk/>
            <pc:sldMk cId="3884254174" sldId="294"/>
            <ac:spMk id="5" creationId="{B59835F7-4A9F-499D-85C1-F8FA147294BB}"/>
          </ac:spMkLst>
        </pc:spChg>
        <pc:spChg chg="add del">
          <ac:chgData name="정진영" userId="17aad636-4819-4f1f-980d-b7fede975438" providerId="ADAL" clId="{672DDC43-1DDB-4683-B71B-7A761A790426}" dt="2021-07-21T09:21:57.508" v="801" actId="478"/>
          <ac:spMkLst>
            <pc:docMk/>
            <pc:sldMk cId="3884254174" sldId="294"/>
            <ac:spMk id="8" creationId="{1715A49E-308F-4FA9-BE79-47B798009C34}"/>
          </ac:spMkLst>
        </pc:spChg>
        <pc:spChg chg="mod">
          <ac:chgData name="정진영" userId="17aad636-4819-4f1f-980d-b7fede975438" providerId="ADAL" clId="{672DDC43-1DDB-4683-B71B-7A761A790426}" dt="2021-07-21T07:18:29.857" v="730"/>
          <ac:spMkLst>
            <pc:docMk/>
            <pc:sldMk cId="3884254174" sldId="294"/>
            <ac:spMk id="55" creationId="{543A298F-B1A6-4AB6-B79D-DCE4469AA2A9}"/>
          </ac:spMkLst>
        </pc:spChg>
        <pc:spChg chg="mod">
          <ac:chgData name="정진영" userId="17aad636-4819-4f1f-980d-b7fede975438" providerId="ADAL" clId="{672DDC43-1DDB-4683-B71B-7A761A790426}" dt="2021-07-21T07:18:29.857" v="730"/>
          <ac:spMkLst>
            <pc:docMk/>
            <pc:sldMk cId="3884254174" sldId="294"/>
            <ac:spMk id="56" creationId="{B1F842C0-8E3D-4887-AA55-7381B7489A51}"/>
          </ac:spMkLst>
        </pc:spChg>
        <pc:grpChg chg="add mod">
          <ac:chgData name="정진영" userId="17aad636-4819-4f1f-980d-b7fede975438" providerId="ADAL" clId="{672DDC43-1DDB-4683-B71B-7A761A790426}" dt="2021-07-21T07:18:29.857" v="730"/>
          <ac:grpSpMkLst>
            <pc:docMk/>
            <pc:sldMk cId="3884254174" sldId="294"/>
            <ac:grpSpMk id="54" creationId="{6F125B89-9C0E-4447-91D4-1837E32B3419}"/>
          </ac:grpSpMkLst>
        </pc:grpChg>
        <pc:graphicFrameChg chg="del">
          <ac:chgData name="정진영" userId="17aad636-4819-4f1f-980d-b7fede975438" providerId="ADAL" clId="{672DDC43-1DDB-4683-B71B-7A761A790426}" dt="2021-07-21T09:32:51.954" v="840" actId="478"/>
          <ac:graphicFrameMkLst>
            <pc:docMk/>
            <pc:sldMk cId="3884254174" sldId="294"/>
            <ac:graphicFrameMk id="31" creationId="{65295520-2C14-4248-98E6-C99B0ACB64A6}"/>
          </ac:graphicFrameMkLst>
        </pc:graphicFrameChg>
        <pc:graphicFrameChg chg="del">
          <ac:chgData name="정진영" userId="17aad636-4819-4f1f-980d-b7fede975438" providerId="ADAL" clId="{672DDC43-1DDB-4683-B71B-7A761A790426}" dt="2021-07-21T09:13:46.135" v="779" actId="478"/>
          <ac:graphicFrameMkLst>
            <pc:docMk/>
            <pc:sldMk cId="3884254174" sldId="294"/>
            <ac:graphicFrameMk id="40" creationId="{B36A3670-08A3-4D35-A261-2A0D297ECEA4}"/>
          </ac:graphicFrameMkLst>
        </pc:graphicFrameChg>
        <pc:picChg chg="del">
          <ac:chgData name="정진영" userId="17aad636-4819-4f1f-980d-b7fede975438" providerId="ADAL" clId="{672DDC43-1DDB-4683-B71B-7A761A790426}" dt="2021-07-21T09:13:46.789" v="780" actId="478"/>
          <ac:picMkLst>
            <pc:docMk/>
            <pc:sldMk cId="3884254174" sldId="294"/>
            <ac:picMk id="3" creationId="{EE0D196B-1018-4059-BBB7-A36EEC8245E8}"/>
          </ac:picMkLst>
        </pc:picChg>
        <pc:picChg chg="add del mod">
          <ac:chgData name="정진영" userId="17aad636-4819-4f1f-980d-b7fede975438" providerId="ADAL" clId="{672DDC43-1DDB-4683-B71B-7A761A790426}" dt="2021-07-21T09:21:44.106" v="796" actId="478"/>
          <ac:picMkLst>
            <pc:docMk/>
            <pc:sldMk cId="3884254174" sldId="294"/>
            <ac:picMk id="4" creationId="{A33B7525-AAD8-4446-962C-C73C24411E78}"/>
          </ac:picMkLst>
        </pc:picChg>
        <pc:picChg chg="del">
          <ac:chgData name="정진영" userId="17aad636-4819-4f1f-980d-b7fede975438" providerId="ADAL" clId="{672DDC43-1DDB-4683-B71B-7A761A790426}" dt="2021-07-21T09:13:43.587" v="778" actId="478"/>
          <ac:picMkLst>
            <pc:docMk/>
            <pc:sldMk cId="3884254174" sldId="294"/>
            <ac:picMk id="7" creationId="{6712E649-11ED-49AC-9066-EADA0B1DF9BC}"/>
          </ac:picMkLst>
        </pc:picChg>
        <pc:picChg chg="del">
          <ac:chgData name="정진영" userId="17aad636-4819-4f1f-980d-b7fede975438" providerId="ADAL" clId="{672DDC43-1DDB-4683-B71B-7A761A790426}" dt="2021-07-21T09:13:43.287" v="777" actId="478"/>
          <ac:picMkLst>
            <pc:docMk/>
            <pc:sldMk cId="3884254174" sldId="294"/>
            <ac:picMk id="41" creationId="{A79C4003-6652-4FE6-AA15-92C9ACE7FF6B}"/>
          </ac:picMkLst>
        </pc:picChg>
        <pc:picChg chg="del">
          <ac:chgData name="정진영" userId="17aad636-4819-4f1f-980d-b7fede975438" providerId="ADAL" clId="{672DDC43-1DDB-4683-B71B-7A761A790426}" dt="2021-07-21T09:32:47.191" v="839" actId="478"/>
          <ac:picMkLst>
            <pc:docMk/>
            <pc:sldMk cId="3884254174" sldId="294"/>
            <ac:picMk id="46" creationId="{71159453-2F0C-4F47-A702-D99C2BC562E8}"/>
          </ac:picMkLst>
        </pc:picChg>
        <pc:picChg chg="add mod">
          <ac:chgData name="정진영" userId="17aad636-4819-4f1f-980d-b7fede975438" providerId="ADAL" clId="{672DDC43-1DDB-4683-B71B-7A761A790426}" dt="2021-07-21T07:18:29.857" v="730"/>
          <ac:picMkLst>
            <pc:docMk/>
            <pc:sldMk cId="3884254174" sldId="294"/>
            <ac:picMk id="57" creationId="{0EF814AB-C176-417F-8D04-C09ED266567D}"/>
          </ac:picMkLst>
        </pc:picChg>
        <pc:picChg chg="add del mod">
          <ac:chgData name="정진영" userId="17aad636-4819-4f1f-980d-b7fede975438" providerId="ADAL" clId="{672DDC43-1DDB-4683-B71B-7A761A790426}" dt="2021-07-21T09:21:42.823" v="795" actId="478"/>
          <ac:picMkLst>
            <pc:docMk/>
            <pc:sldMk cId="3884254174" sldId="294"/>
            <ac:picMk id="1026" creationId="{7459BB5C-24AB-4102-A848-7AD027FEF876}"/>
          </ac:picMkLst>
        </pc:picChg>
        <pc:picChg chg="add mod">
          <ac:chgData name="정진영" userId="17aad636-4819-4f1f-980d-b7fede975438" providerId="ADAL" clId="{672DDC43-1DDB-4683-B71B-7A761A790426}" dt="2021-07-21T09:49:18.046" v="911" actId="1037"/>
          <ac:picMkLst>
            <pc:docMk/>
            <pc:sldMk cId="3884254174" sldId="294"/>
            <ac:picMk id="1032" creationId="{37DDA611-2476-4291-A639-41D4D3DDD161}"/>
          </ac:picMkLst>
        </pc:picChg>
        <pc:picChg chg="add mod">
          <ac:chgData name="정진영" userId="17aad636-4819-4f1f-980d-b7fede975438" providerId="ADAL" clId="{672DDC43-1DDB-4683-B71B-7A761A790426}" dt="2021-07-21T09:42:40.191" v="885" actId="1036"/>
          <ac:picMkLst>
            <pc:docMk/>
            <pc:sldMk cId="3884254174" sldId="294"/>
            <ac:picMk id="1034" creationId="{93995FF2-FA67-489F-9BBC-28168E4EA6C1}"/>
          </ac:picMkLst>
        </pc:picChg>
        <pc:picChg chg="add mod">
          <ac:chgData name="정진영" userId="17aad636-4819-4f1f-980d-b7fede975438" providerId="ADAL" clId="{672DDC43-1DDB-4683-B71B-7A761A790426}" dt="2021-07-21T09:49:28.988" v="919" actId="1037"/>
          <ac:picMkLst>
            <pc:docMk/>
            <pc:sldMk cId="3884254174" sldId="294"/>
            <ac:picMk id="1036" creationId="{080D4E89-52EE-44CE-B30C-CE38100F61BC}"/>
          </ac:picMkLst>
        </pc:picChg>
        <pc:picChg chg="add mod">
          <ac:chgData name="정진영" userId="17aad636-4819-4f1f-980d-b7fede975438" providerId="ADAL" clId="{672DDC43-1DDB-4683-B71B-7A761A790426}" dt="2021-07-21T09:49:36.867" v="920" actId="1037"/>
          <ac:picMkLst>
            <pc:docMk/>
            <pc:sldMk cId="3884254174" sldId="294"/>
            <ac:picMk id="1038" creationId="{514679AD-1D76-42BC-909D-0783F8D265EE}"/>
          </ac:picMkLst>
        </pc:picChg>
        <pc:picChg chg="add mod">
          <ac:chgData name="정진영" userId="17aad636-4819-4f1f-980d-b7fede975438" providerId="ADAL" clId="{672DDC43-1DDB-4683-B71B-7A761A790426}" dt="2021-07-21T09:42:50.418" v="897" actId="1035"/>
          <ac:picMkLst>
            <pc:docMk/>
            <pc:sldMk cId="3884254174" sldId="294"/>
            <ac:picMk id="1040" creationId="{41E844A7-5B16-4075-9044-74A76217B003}"/>
          </ac:picMkLst>
        </pc:picChg>
        <pc:picChg chg="add mod">
          <ac:chgData name="정진영" userId="17aad636-4819-4f1f-980d-b7fede975438" providerId="ADAL" clId="{672DDC43-1DDB-4683-B71B-7A761A790426}" dt="2021-07-21T09:43:14.487" v="910" actId="1037"/>
          <ac:picMkLst>
            <pc:docMk/>
            <pc:sldMk cId="3884254174" sldId="294"/>
            <ac:picMk id="1042" creationId="{3BC0CD41-0C25-4F7A-90F9-DE14387A44FB}"/>
          </ac:picMkLst>
        </pc:picChg>
      </pc:sldChg>
      <pc:sldChg chg="del">
        <pc:chgData name="정진영" userId="17aad636-4819-4f1f-980d-b7fede975438" providerId="ADAL" clId="{672DDC43-1DDB-4683-B71B-7A761A790426}" dt="2021-07-21T07:20:49.395" v="733" actId="47"/>
        <pc:sldMkLst>
          <pc:docMk/>
          <pc:sldMk cId="666881208" sldId="335"/>
        </pc:sldMkLst>
      </pc:sldChg>
      <pc:sldChg chg="del">
        <pc:chgData name="정진영" userId="17aad636-4819-4f1f-980d-b7fede975438" providerId="ADAL" clId="{672DDC43-1DDB-4683-B71B-7A761A790426}" dt="2021-07-21T07:19:08.376" v="732" actId="47"/>
        <pc:sldMkLst>
          <pc:docMk/>
          <pc:sldMk cId="3922140368" sldId="342"/>
        </pc:sldMkLst>
      </pc:sldChg>
      <pc:sldChg chg="addSp delSp modSp mod">
        <pc:chgData name="정진영" userId="17aad636-4819-4f1f-980d-b7fede975438" providerId="ADAL" clId="{672DDC43-1DDB-4683-B71B-7A761A790426}" dt="2021-07-21T07:25:15.449" v="735" actId="478"/>
        <pc:sldMkLst>
          <pc:docMk/>
          <pc:sldMk cId="1556229751" sldId="354"/>
        </pc:sldMkLst>
        <pc:spChg chg="add mod">
          <ac:chgData name="정진영" userId="17aad636-4819-4f1f-980d-b7fede975438" providerId="ADAL" clId="{672DDC43-1DDB-4683-B71B-7A761A790426}" dt="2021-07-21T07:04:45.976" v="350" actId="1038"/>
          <ac:spMkLst>
            <pc:docMk/>
            <pc:sldMk cId="1556229751" sldId="354"/>
            <ac:spMk id="65" creationId="{10E10247-C285-482D-8015-AD6D663AA79E}"/>
          </ac:spMkLst>
        </pc:spChg>
        <pc:spChg chg="add del mod">
          <ac:chgData name="정진영" userId="17aad636-4819-4f1f-980d-b7fede975438" providerId="ADAL" clId="{672DDC43-1DDB-4683-B71B-7A761A790426}" dt="2021-07-21T07:03:07.368" v="189" actId="478"/>
          <ac:spMkLst>
            <pc:docMk/>
            <pc:sldMk cId="1556229751" sldId="354"/>
            <ac:spMk id="68" creationId="{9F8BC54A-44A4-46EA-8E91-27350AE31D92}"/>
          </ac:spMkLst>
        </pc:spChg>
        <pc:spChg chg="add del mod">
          <ac:chgData name="정진영" userId="17aad636-4819-4f1f-980d-b7fede975438" providerId="ADAL" clId="{672DDC43-1DDB-4683-B71B-7A761A790426}" dt="2021-07-21T07:02:36.739" v="167" actId="478"/>
          <ac:spMkLst>
            <pc:docMk/>
            <pc:sldMk cId="1556229751" sldId="354"/>
            <ac:spMk id="69" creationId="{E3D20FA7-135A-45FF-90D9-5EAF53A7920E}"/>
          </ac:spMkLst>
        </pc:spChg>
        <pc:spChg chg="add mod">
          <ac:chgData name="정진영" userId="17aad636-4819-4f1f-980d-b7fede975438" providerId="ADAL" clId="{672DDC43-1DDB-4683-B71B-7A761A790426}" dt="2021-07-21T07:04:45.976" v="350" actId="1038"/>
          <ac:spMkLst>
            <pc:docMk/>
            <pc:sldMk cId="1556229751" sldId="354"/>
            <ac:spMk id="72" creationId="{21FBD1EF-010C-40D1-BBE2-52E8BE08EB50}"/>
          </ac:spMkLst>
        </pc:spChg>
        <pc:spChg chg="add mod">
          <ac:chgData name="정진영" userId="17aad636-4819-4f1f-980d-b7fede975438" providerId="ADAL" clId="{672DDC43-1DDB-4683-B71B-7A761A790426}" dt="2021-07-21T07:07:28.676" v="517" actId="1036"/>
          <ac:spMkLst>
            <pc:docMk/>
            <pc:sldMk cId="1556229751" sldId="354"/>
            <ac:spMk id="73" creationId="{8CE3B70E-3486-40F4-ACD5-E2C26D76FF53}"/>
          </ac:spMkLst>
        </pc:spChg>
        <pc:spChg chg="add del mod">
          <ac:chgData name="정진영" userId="17aad636-4819-4f1f-980d-b7fede975438" providerId="ADAL" clId="{672DDC43-1DDB-4683-B71B-7A761A790426}" dt="2021-07-21T07:05:35.051" v="360" actId="478"/>
          <ac:spMkLst>
            <pc:docMk/>
            <pc:sldMk cId="1556229751" sldId="354"/>
            <ac:spMk id="74" creationId="{4827815A-EB94-4E83-9BE9-9F9A239717BF}"/>
          </ac:spMkLst>
        </pc:spChg>
        <pc:spChg chg="add del mod">
          <ac:chgData name="정진영" userId="17aad636-4819-4f1f-980d-b7fede975438" providerId="ADAL" clId="{672DDC43-1DDB-4683-B71B-7A761A790426}" dt="2021-07-21T07:05:47.532" v="395" actId="478"/>
          <ac:spMkLst>
            <pc:docMk/>
            <pc:sldMk cId="1556229751" sldId="354"/>
            <ac:spMk id="75" creationId="{5F8BE430-5F2C-43B3-BC39-77CBC2A51B7C}"/>
          </ac:spMkLst>
        </pc:spChg>
        <pc:spChg chg="add mod">
          <ac:chgData name="정진영" userId="17aad636-4819-4f1f-980d-b7fede975438" providerId="ADAL" clId="{672DDC43-1DDB-4683-B71B-7A761A790426}" dt="2021-07-21T07:07:28.676" v="517" actId="1036"/>
          <ac:spMkLst>
            <pc:docMk/>
            <pc:sldMk cId="1556229751" sldId="354"/>
            <ac:spMk id="76" creationId="{ED4FF1D1-CDF7-4A14-9FCB-909C36B2B086}"/>
          </ac:spMkLst>
        </pc:spChg>
        <pc:spChg chg="add mod">
          <ac:chgData name="정진영" userId="17aad636-4819-4f1f-980d-b7fede975438" providerId="ADAL" clId="{672DDC43-1DDB-4683-B71B-7A761A790426}" dt="2021-07-21T07:07:28.676" v="517" actId="1036"/>
          <ac:spMkLst>
            <pc:docMk/>
            <pc:sldMk cId="1556229751" sldId="354"/>
            <ac:spMk id="77" creationId="{5E018481-2D6E-40DA-AAEE-57C2F22E8A8E}"/>
          </ac:spMkLst>
        </pc:spChg>
        <pc:spChg chg="add mod">
          <ac:chgData name="정진영" userId="17aad636-4819-4f1f-980d-b7fede975438" providerId="ADAL" clId="{672DDC43-1DDB-4683-B71B-7A761A790426}" dt="2021-07-21T07:08:06.314" v="525" actId="1076"/>
          <ac:spMkLst>
            <pc:docMk/>
            <pc:sldMk cId="1556229751" sldId="354"/>
            <ac:spMk id="97" creationId="{B273B60A-00A6-4CA6-B55C-531FDC56B8E3}"/>
          </ac:spMkLst>
        </pc:spChg>
        <pc:spChg chg="add mod">
          <ac:chgData name="정진영" userId="17aad636-4819-4f1f-980d-b7fede975438" providerId="ADAL" clId="{672DDC43-1DDB-4683-B71B-7A761A790426}" dt="2021-07-21T07:11:19.085" v="670" actId="1038"/>
          <ac:spMkLst>
            <pc:docMk/>
            <pc:sldMk cId="1556229751" sldId="354"/>
            <ac:spMk id="98" creationId="{965336D0-3A05-4A15-B1AB-2D1A4DB00537}"/>
          </ac:spMkLst>
        </pc:spChg>
        <pc:spChg chg="add mod">
          <ac:chgData name="정진영" userId="17aad636-4819-4f1f-980d-b7fede975438" providerId="ADAL" clId="{672DDC43-1DDB-4683-B71B-7A761A790426}" dt="2021-07-21T07:10:25.959" v="655" actId="1038"/>
          <ac:spMkLst>
            <pc:docMk/>
            <pc:sldMk cId="1556229751" sldId="354"/>
            <ac:spMk id="99" creationId="{7A89350F-B095-4137-B4D8-C181B63A8939}"/>
          </ac:spMkLst>
        </pc:spChg>
        <pc:spChg chg="add mod">
          <ac:chgData name="정진영" userId="17aad636-4819-4f1f-980d-b7fede975438" providerId="ADAL" clId="{672DDC43-1DDB-4683-B71B-7A761A790426}" dt="2021-07-21T07:11:38.379" v="687" actId="1037"/>
          <ac:spMkLst>
            <pc:docMk/>
            <pc:sldMk cId="1556229751" sldId="354"/>
            <ac:spMk id="100" creationId="{DBF0C391-11F0-4861-9D66-AEACE184FAA2}"/>
          </ac:spMkLst>
        </pc:spChg>
        <pc:spChg chg="add mod">
          <ac:chgData name="정진영" userId="17aad636-4819-4f1f-980d-b7fede975438" providerId="ADAL" clId="{672DDC43-1DDB-4683-B71B-7A761A790426}" dt="2021-07-21T07:11:23.277" v="671" actId="1076"/>
          <ac:spMkLst>
            <pc:docMk/>
            <pc:sldMk cId="1556229751" sldId="354"/>
            <ac:spMk id="110" creationId="{3FA36F5B-990F-4B95-8F64-3E95A9D6C6B1}"/>
          </ac:spMkLst>
        </pc:spChg>
        <pc:spChg chg="add mod">
          <ac:chgData name="정진영" userId="17aad636-4819-4f1f-980d-b7fede975438" providerId="ADAL" clId="{672DDC43-1DDB-4683-B71B-7A761A790426}" dt="2021-07-21T07:11:07.480" v="665" actId="1076"/>
          <ac:spMkLst>
            <pc:docMk/>
            <pc:sldMk cId="1556229751" sldId="354"/>
            <ac:spMk id="111" creationId="{23C37D35-341A-4A6F-9D1F-1131D6FB0188}"/>
          </ac:spMkLst>
        </pc:spChg>
        <pc:spChg chg="add del mod">
          <ac:chgData name="정진영" userId="17aad636-4819-4f1f-980d-b7fede975438" providerId="ADAL" clId="{672DDC43-1DDB-4683-B71B-7A761A790426}" dt="2021-07-21T07:25:15.449" v="735" actId="478"/>
          <ac:spMkLst>
            <pc:docMk/>
            <pc:sldMk cId="1556229751" sldId="354"/>
            <ac:spMk id="119" creationId="{E2069965-CBC3-4E4D-84BE-59F3F4AA41B8}"/>
          </ac:spMkLst>
        </pc:spChg>
        <pc:spChg chg="add mod">
          <ac:chgData name="정진영" userId="17aad636-4819-4f1f-980d-b7fede975438" providerId="ADAL" clId="{672DDC43-1DDB-4683-B71B-7A761A790426}" dt="2021-07-21T07:13:01.069" v="715" actId="571"/>
          <ac:spMkLst>
            <pc:docMk/>
            <pc:sldMk cId="1556229751" sldId="354"/>
            <ac:spMk id="123" creationId="{DAD03898-E950-4AF2-953B-565A39D662AB}"/>
          </ac:spMkLst>
        </pc:spChg>
        <pc:spChg chg="add mod">
          <ac:chgData name="정진영" userId="17aad636-4819-4f1f-980d-b7fede975438" providerId="ADAL" clId="{672DDC43-1DDB-4683-B71B-7A761A790426}" dt="2021-07-21T07:13:05.011" v="716" actId="571"/>
          <ac:spMkLst>
            <pc:docMk/>
            <pc:sldMk cId="1556229751" sldId="354"/>
            <ac:spMk id="124" creationId="{B5CC32BE-F009-4BFA-ACE1-F2DC9695DE7A}"/>
          </ac:spMkLst>
        </pc:spChg>
        <pc:spChg chg="add mod">
          <ac:chgData name="정진영" userId="17aad636-4819-4f1f-980d-b7fede975438" providerId="ADAL" clId="{672DDC43-1DDB-4683-B71B-7A761A790426}" dt="2021-07-21T07:17:24.192" v="729" actId="20577"/>
          <ac:spMkLst>
            <pc:docMk/>
            <pc:sldMk cId="1556229751" sldId="354"/>
            <ac:spMk id="125" creationId="{18697DEE-4B16-4421-BAE3-404ECAAC7874}"/>
          </ac:spMkLst>
        </pc:spChg>
        <pc:spChg chg="mod">
          <ac:chgData name="정진영" userId="17aad636-4819-4f1f-980d-b7fede975438" providerId="ADAL" clId="{672DDC43-1DDB-4683-B71B-7A761A790426}" dt="2021-07-21T07:04:45.976" v="350" actId="1038"/>
          <ac:spMkLst>
            <pc:docMk/>
            <pc:sldMk cId="1556229751" sldId="354"/>
            <ac:spMk id="181" creationId="{579D7377-7E8D-4C07-9F44-B001CF55E32A}"/>
          </ac:spMkLst>
        </pc:spChg>
        <pc:spChg chg="mod">
          <ac:chgData name="정진영" userId="17aad636-4819-4f1f-980d-b7fede975438" providerId="ADAL" clId="{672DDC43-1DDB-4683-B71B-7A761A790426}" dt="2021-07-21T07:04:45.976" v="350" actId="1038"/>
          <ac:spMkLst>
            <pc:docMk/>
            <pc:sldMk cId="1556229751" sldId="354"/>
            <ac:spMk id="184" creationId="{52212350-7D76-47F3-91D5-1E23F9ACB15D}"/>
          </ac:spMkLst>
        </pc:spChg>
        <pc:spChg chg="mod">
          <ac:chgData name="정진영" userId="17aad636-4819-4f1f-980d-b7fede975438" providerId="ADAL" clId="{672DDC43-1DDB-4683-B71B-7A761A790426}" dt="2021-07-21T07:04:45.976" v="350" actId="1038"/>
          <ac:spMkLst>
            <pc:docMk/>
            <pc:sldMk cId="1556229751" sldId="354"/>
            <ac:spMk id="185" creationId="{465AD420-28EC-4025-B947-1945F1BE471F}"/>
          </ac:spMkLst>
        </pc:spChg>
        <pc:cxnChg chg="add mod">
          <ac:chgData name="정진영" userId="17aad636-4819-4f1f-980d-b7fede975438" providerId="ADAL" clId="{672DDC43-1DDB-4683-B71B-7A761A790426}" dt="2021-07-21T07:04:45.976" v="350" actId="1038"/>
          <ac:cxnSpMkLst>
            <pc:docMk/>
            <pc:sldMk cId="1556229751" sldId="354"/>
            <ac:cxnSpMk id="53" creationId="{EDA4034E-424B-407B-A7BD-BC7E8E68B1FB}"/>
          </ac:cxnSpMkLst>
        </pc:cxnChg>
        <pc:cxnChg chg="add mod">
          <ac:chgData name="정진영" userId="17aad636-4819-4f1f-980d-b7fede975438" providerId="ADAL" clId="{672DDC43-1DDB-4683-B71B-7A761A790426}" dt="2021-07-21T07:04:45.976" v="350" actId="1038"/>
          <ac:cxnSpMkLst>
            <pc:docMk/>
            <pc:sldMk cId="1556229751" sldId="354"/>
            <ac:cxnSpMk id="58" creationId="{A5D2283F-0441-439D-B980-FDBDFF4214CC}"/>
          </ac:cxnSpMkLst>
        </pc:cxnChg>
        <pc:cxnChg chg="add mod">
          <ac:chgData name="정진영" userId="17aad636-4819-4f1f-980d-b7fede975438" providerId="ADAL" clId="{672DDC43-1DDB-4683-B71B-7A761A790426}" dt="2021-07-21T07:04:45.976" v="350" actId="1038"/>
          <ac:cxnSpMkLst>
            <pc:docMk/>
            <pc:sldMk cId="1556229751" sldId="354"/>
            <ac:cxnSpMk id="62" creationId="{E9D20962-1875-4641-BAC9-6CEF740563A1}"/>
          </ac:cxnSpMkLst>
        </pc:cxnChg>
        <pc:cxnChg chg="add mod">
          <ac:chgData name="정진영" userId="17aad636-4819-4f1f-980d-b7fede975438" providerId="ADAL" clId="{672DDC43-1DDB-4683-B71B-7A761A790426}" dt="2021-07-21T07:06:32.314" v="444" actId="14100"/>
          <ac:cxnSpMkLst>
            <pc:docMk/>
            <pc:sldMk cId="1556229751" sldId="354"/>
            <ac:cxnSpMk id="78" creationId="{4672BBE4-8B0B-42D3-8220-342B9D7F6091}"/>
          </ac:cxnSpMkLst>
        </pc:cxnChg>
        <pc:cxnChg chg="add mod">
          <ac:chgData name="정진영" userId="17aad636-4819-4f1f-980d-b7fede975438" providerId="ADAL" clId="{672DDC43-1DDB-4683-B71B-7A761A790426}" dt="2021-07-21T07:07:28.676" v="517" actId="1036"/>
          <ac:cxnSpMkLst>
            <pc:docMk/>
            <pc:sldMk cId="1556229751" sldId="354"/>
            <ac:cxnSpMk id="81" creationId="{E03C8F42-C01C-45AA-95E2-9153AD65EB5A}"/>
          </ac:cxnSpMkLst>
        </pc:cxnChg>
        <pc:cxnChg chg="add del mod">
          <ac:chgData name="정진영" userId="17aad636-4819-4f1f-980d-b7fede975438" providerId="ADAL" clId="{672DDC43-1DDB-4683-B71B-7A761A790426}" dt="2021-07-21T07:07:02.717" v="483" actId="478"/>
          <ac:cxnSpMkLst>
            <pc:docMk/>
            <pc:sldMk cId="1556229751" sldId="354"/>
            <ac:cxnSpMk id="86" creationId="{C07B8D8F-2B61-47D1-8F73-95901728876E}"/>
          </ac:cxnSpMkLst>
        </pc:cxnChg>
        <pc:cxnChg chg="add mod">
          <ac:chgData name="정진영" userId="17aad636-4819-4f1f-980d-b7fede975438" providerId="ADAL" clId="{672DDC43-1DDB-4683-B71B-7A761A790426}" dt="2021-07-21T07:07:28.676" v="517" actId="1036"/>
          <ac:cxnSpMkLst>
            <pc:docMk/>
            <pc:sldMk cId="1556229751" sldId="354"/>
            <ac:cxnSpMk id="89" creationId="{1432C96F-8674-42FE-9638-1F59E81DE4E6}"/>
          </ac:cxnSpMkLst>
        </pc:cxnChg>
        <pc:cxnChg chg="add mod">
          <ac:chgData name="정진영" userId="17aad636-4819-4f1f-980d-b7fede975438" providerId="ADAL" clId="{672DDC43-1DDB-4683-B71B-7A761A790426}" dt="2021-07-21T07:07:28.676" v="517" actId="1036"/>
          <ac:cxnSpMkLst>
            <pc:docMk/>
            <pc:sldMk cId="1556229751" sldId="354"/>
            <ac:cxnSpMk id="93" creationId="{13C0C3AB-E72C-4A16-A35A-32F44FC4E514}"/>
          </ac:cxnSpMkLst>
        </pc:cxnChg>
        <pc:cxnChg chg="add mod">
          <ac:chgData name="정진영" userId="17aad636-4819-4f1f-980d-b7fede975438" providerId="ADAL" clId="{672DDC43-1DDB-4683-B71B-7A761A790426}" dt="2021-07-21T07:08:00.443" v="523" actId="208"/>
          <ac:cxnSpMkLst>
            <pc:docMk/>
            <pc:sldMk cId="1556229751" sldId="354"/>
            <ac:cxnSpMk id="94" creationId="{55FAA874-EA78-4135-976D-55BC48C28362}"/>
          </ac:cxnSpMkLst>
        </pc:cxnChg>
        <pc:cxnChg chg="add mod">
          <ac:chgData name="정진영" userId="17aad636-4819-4f1f-980d-b7fede975438" providerId="ADAL" clId="{672DDC43-1DDB-4683-B71B-7A761A790426}" dt="2021-07-21T07:10:25.959" v="655" actId="1038"/>
          <ac:cxnSpMkLst>
            <pc:docMk/>
            <pc:sldMk cId="1556229751" sldId="354"/>
            <ac:cxnSpMk id="101" creationId="{5B2AE1D5-8668-4AB1-A847-491500216BB7}"/>
          </ac:cxnSpMkLst>
        </pc:cxnChg>
        <pc:cxnChg chg="add del mod">
          <ac:chgData name="정진영" userId="17aad636-4819-4f1f-980d-b7fede975438" providerId="ADAL" clId="{672DDC43-1DDB-4683-B71B-7A761A790426}" dt="2021-07-21T07:10:34.563" v="657" actId="478"/>
          <ac:cxnSpMkLst>
            <pc:docMk/>
            <pc:sldMk cId="1556229751" sldId="354"/>
            <ac:cxnSpMk id="106" creationId="{DE43CAC1-5FF6-4988-8C24-36E7FD6EAB3D}"/>
          </ac:cxnSpMkLst>
        </pc:cxnChg>
        <pc:cxnChg chg="add mod">
          <ac:chgData name="정진영" userId="17aad636-4819-4f1f-980d-b7fede975438" providerId="ADAL" clId="{672DDC43-1DDB-4683-B71B-7A761A790426}" dt="2021-07-21T07:11:01.192" v="663" actId="208"/>
          <ac:cxnSpMkLst>
            <pc:docMk/>
            <pc:sldMk cId="1556229751" sldId="354"/>
            <ac:cxnSpMk id="107" creationId="{F3C2C75D-CA90-461C-BCD7-2B2C640464A1}"/>
          </ac:cxnSpMkLst>
        </pc:cxnChg>
        <pc:cxnChg chg="add mod">
          <ac:chgData name="정진영" userId="17aad636-4819-4f1f-980d-b7fede975438" providerId="ADAL" clId="{672DDC43-1DDB-4683-B71B-7A761A790426}" dt="2021-07-21T07:11:19.085" v="670" actId="1038"/>
          <ac:cxnSpMkLst>
            <pc:docMk/>
            <pc:sldMk cId="1556229751" sldId="354"/>
            <ac:cxnSpMk id="112" creationId="{4D7E3652-0A84-4D95-837C-DEC030B8E1FC}"/>
          </ac:cxnSpMkLst>
        </pc:cxnChg>
        <pc:cxnChg chg="add mod">
          <ac:chgData name="정진영" userId="17aad636-4819-4f1f-980d-b7fede975438" providerId="ADAL" clId="{672DDC43-1DDB-4683-B71B-7A761A790426}" dt="2021-07-21T07:11:38.379" v="687" actId="1037"/>
          <ac:cxnSpMkLst>
            <pc:docMk/>
            <pc:sldMk cId="1556229751" sldId="354"/>
            <ac:cxnSpMk id="114" creationId="{48C9DC49-6CF0-43CA-9C09-42865DCA6E7F}"/>
          </ac:cxnSpMkLst>
        </pc:cxnChg>
        <pc:cxnChg chg="add mod">
          <ac:chgData name="정진영" userId="17aad636-4819-4f1f-980d-b7fede975438" providerId="ADAL" clId="{672DDC43-1DDB-4683-B71B-7A761A790426}" dt="2021-07-21T07:25:12.975" v="734" actId="14100"/>
          <ac:cxnSpMkLst>
            <pc:docMk/>
            <pc:sldMk cId="1556229751" sldId="354"/>
            <ac:cxnSpMk id="120" creationId="{B4E6381E-664F-4E8A-B0EC-42C42126657E}"/>
          </ac:cxnSpMkLst>
        </pc:cxn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 w="28575">
          <a:solidFill>
            <a:schemeClr val="accent2"/>
          </a:solidFill>
        </a:ln>
        <a:effectLst/>
      </c:spPr>
      <c:txPr>
        <a:bodyPr rot="0" spcFirstLastPara="1" vertOverflow="ellipsis" vert="horz" wrap="square" anchor="ctr" anchorCtr="1"/>
        <a:lstStyle/>
        <a:p>
          <a:pPr>
            <a:defRPr sz="1995" b="1" i="0" u="none" strike="noStrike" kern="1200" cap="all" spc="100" normalizeH="0" baseline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defRPr>
          </a:pPr>
          <a:endParaRPr lang="ko-KR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재미요소</c:v>
                </c:pt>
              </c:strCache>
            </c:strRef>
          </c:tx>
          <c:spPr>
            <a:solidFill>
              <a:schemeClr val="lt1"/>
            </a:solidFill>
            <a:ln w="28575">
              <a:solidFill>
                <a:schemeClr val="accent2"/>
              </a:solidFill>
            </a:ln>
            <a:effectLst/>
          </c:spPr>
          <c:dPt>
            <c:idx val="0"/>
            <c:bubble3D val="0"/>
            <c:spPr>
              <a:solidFill>
                <a:schemeClr val="accent6">
                  <a:lumMod val="20000"/>
                  <a:lumOff val="80000"/>
                </a:schemeClr>
              </a:solidFill>
              <a:ln w="28575">
                <a:solidFill>
                  <a:schemeClr val="accent2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3332-4363-817B-2EFE2B11806F}"/>
              </c:ext>
            </c:extLst>
          </c:dPt>
          <c:dPt>
            <c:idx val="1"/>
            <c:bubble3D val="0"/>
            <c:spPr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accent2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3332-4363-817B-2EFE2B11806F}"/>
              </c:ext>
            </c:extLst>
          </c:dPt>
          <c:dPt>
            <c:idx val="2"/>
            <c:bubble3D val="0"/>
            <c:spPr>
              <a:solidFill>
                <a:srgbClr val="FFD3D3"/>
              </a:solidFill>
              <a:ln w="28575">
                <a:solidFill>
                  <a:schemeClr val="accent2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3332-4363-817B-2EFE2B11806F}"/>
              </c:ext>
            </c:extLst>
          </c:dPt>
          <c:dLbls>
            <c:dLbl>
              <c:idx val="0"/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000" b="1" i="0" u="none" strike="noStrike" kern="1200" baseline="0">
                        <a:solidFill>
                          <a:schemeClr val="accent6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ko-KR" altLang="en-US" baseline="0" dirty="0"/>
                      <a:t>스테이지</a:t>
                    </a:r>
                  </a:p>
                  <a:p>
                    <a:pPr>
                      <a:defRPr sz="1000">
                        <a:solidFill>
                          <a:schemeClr val="accent6"/>
                        </a:solidFill>
                      </a:defRPr>
                    </a:pPr>
                    <a:r>
                      <a:rPr lang="ko-KR" altLang="en-US" baseline="0" dirty="0"/>
                      <a:t>클리어</a:t>
                    </a:r>
                  </a:p>
                  <a:p>
                    <a:pPr>
                      <a:defRPr sz="1000">
                        <a:solidFill>
                          <a:schemeClr val="accent6"/>
                        </a:solidFill>
                      </a:defRPr>
                    </a:pPr>
                    <a:fld id="{CA5D9A4C-AAF2-4204-B46F-17EDADF6C473}" type="PERCENTAGE">
                      <a:rPr lang="en-US" altLang="ko-KR" baseline="0" smtClean="0"/>
                      <a:pPr>
                        <a:defRPr sz="1000">
                          <a:solidFill>
                            <a:schemeClr val="accent6"/>
                          </a:solidFill>
                        </a:defRPr>
                      </a:pPr>
                      <a:t>[백분율]</a:t>
                    </a:fld>
                    <a:endParaRPr lang="ko-KR" alt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baseline="0">
                      <a:solidFill>
                        <a:schemeClr val="accent6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3332-4363-817B-2EFE2B11806F}"/>
                </c:ext>
              </c:extLst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1-3332-4363-817B-2EFE2B11806F}"/>
                </c:ext>
              </c:extLst>
            </c:dLbl>
            <c:dLbl>
              <c:idx val="2"/>
              <c:layout>
                <c:manualLayout>
                  <c:x val="1.0910913039378731E-2"/>
                  <c:y val="-1.5896002593426564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000" b="1" i="0" u="none" strike="noStrike" kern="1200" baseline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ko-KR" altLang="en-US" baseline="0" dirty="0"/>
                      <a:t>도감</a:t>
                    </a:r>
                  </a:p>
                  <a:p>
                    <a:pPr>
                      <a:defRPr sz="1000">
                        <a:solidFill>
                          <a:srgbClr val="FF0000"/>
                        </a:solidFill>
                      </a:defRPr>
                    </a:pPr>
                    <a:r>
                      <a:rPr lang="ko-KR" altLang="en-US" baseline="0" dirty="0"/>
                      <a:t>컬렉션</a:t>
                    </a:r>
                  </a:p>
                  <a:p>
                    <a:pPr>
                      <a:defRPr sz="1000">
                        <a:solidFill>
                          <a:srgbClr val="FF0000"/>
                        </a:solidFill>
                      </a:defRPr>
                    </a:pPr>
                    <a:fld id="{13BBF465-E084-4CF3-AAB0-1437DA1AF1EE}" type="PERCENTAGE">
                      <a:rPr lang="en-US" altLang="ko-KR" baseline="0" smtClean="0"/>
                      <a:pPr>
                        <a:defRPr sz="1000">
                          <a:solidFill>
                            <a:srgbClr val="FF0000"/>
                          </a:solidFill>
                        </a:defRPr>
                      </a:pPr>
                      <a:t>[백분율]</a:t>
                    </a:fld>
                    <a:endParaRPr lang="ko-KR" alt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baseline="0">
                      <a:solidFill>
                        <a:srgbClr val="FF0000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2-3332-4363-817B-2EFE2B11806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Sheet1!$A$2:$A$4</c:f>
              <c:strCache>
                <c:ptCount val="3"/>
                <c:pt idx="0">
                  <c:v>타격감</c:v>
                </c:pt>
                <c:pt idx="1">
                  <c:v>시각적</c:v>
                </c:pt>
                <c:pt idx="2">
                  <c:v>매칭 시스템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50</c:v>
                </c:pt>
                <c:pt idx="1">
                  <c:v>25</c:v>
                </c:pt>
                <c:pt idx="2">
                  <c:v>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332-4363-817B-2EFE2B11806F}"/>
            </c:ext>
          </c:extLst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  <c:holeSize val="28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>
      <a:gsLst>
        <a:gs pos="0">
          <a:schemeClr val="accent1">
            <a:lumMod val="5000"/>
            <a:lumOff val="95000"/>
          </a:schemeClr>
        </a:gs>
        <a:gs pos="53000">
          <a:schemeClr val="accent2">
            <a:lumMod val="20000"/>
            <a:lumOff val="80000"/>
          </a:schemeClr>
        </a:gs>
        <a:gs pos="100000">
          <a:schemeClr val="bg1"/>
        </a:gs>
      </a:gsLst>
      <a:lin ang="5400000" scaled="1"/>
    </a:gradFill>
    <a:ln w="28575" cap="flat" cmpd="sng" algn="ctr">
      <a:solidFill>
        <a:schemeClr val="accent2"/>
      </a:solidFill>
      <a:round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6.4056102362204728E-2"/>
          <c:y val="0.27738870094803758"/>
          <c:w val="0.93281889763779524"/>
          <c:h val="0.6484142686753033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평점(★) 1개만
주는이유는 무엇인가?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Pt>
            <c:idx val="1"/>
            <c:invertIfNegative val="0"/>
            <c:bubble3D val="0"/>
            <c:spPr>
              <a:solidFill>
                <a:srgbClr val="FF0000"/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CFE8-4924-93FB-39D3D9D42ED5}"/>
              </c:ext>
            </c:extLst>
          </c:dPt>
          <c:cat>
            <c:strRef>
              <c:f>Sheet1!$A$2:$A$3</c:f>
              <c:strCache>
                <c:ptCount val="2"/>
                <c:pt idx="0">
                  <c:v>광고가
너무 많다</c:v>
                </c:pt>
                <c:pt idx="1">
                  <c:v>광고의 수위가
너무 높다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65</c:v>
                </c:pt>
                <c:pt idx="1">
                  <c:v>35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FE8-4924-93FB-39D3D9D42ED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406734160"/>
        <c:axId val="406716688"/>
      </c:barChart>
      <c:catAx>
        <c:axId val="4067341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defRPr>
            </a:pPr>
            <a:endParaRPr lang="ko-KR"/>
          </a:p>
        </c:txPr>
        <c:crossAx val="406716688"/>
        <c:crosses val="autoZero"/>
        <c:auto val="1"/>
        <c:lblAlgn val="ctr"/>
        <c:lblOffset val="100"/>
        <c:noMultiLvlLbl val="0"/>
      </c:catAx>
      <c:valAx>
        <c:axId val="4067166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067341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60">
  <cs:axisTitle>
    <cs:lnRef idx="0"/>
    <cs:fillRef idx="0"/>
    <cs:effectRef idx="0"/>
    <cs:fontRef idx="minor">
      <a:schemeClr val="lt1"/>
    </cs:fontRef>
    <cs:defRPr sz="1197" b="1" kern="1200"/>
  </cs:axisTitle>
  <cs:categoryAxis>
    <cs:lnRef idx="0">
      <cs:styleClr val="0"/>
    </cs:lnRef>
    <cs:fillRef idx="0"/>
    <cs:effectRef idx="0"/>
    <cs:fontRef idx="minor">
      <a:schemeClr val="lt1"/>
    </cs:fontRef>
    <cs:spPr>
      <a:ln w="3175" cap="flat" cmpd="sng" algn="ctr">
        <a:solidFill>
          <a:schemeClr val="phClr">
            <a:lumMod val="60000"/>
            <a:lumOff val="40000"/>
          </a:schemeClr>
        </a:solidFill>
        <a:round/>
      </a:ln>
    </cs:spPr>
    <cs:defRPr sz="1064" kern="1200" cap="all" spc="150" normalizeH="0" baseline="0"/>
  </cs:categoryAxis>
  <cs:chartArea>
    <cs:lnRef idx="0">
      <cs:styleClr val="0"/>
    </cs:lnRef>
    <cs:fillRef idx="0">
      <cs:styleClr val="0"/>
    </cs:fillRef>
    <cs:effectRef idx="0"/>
    <cs:fontRef idx="minor">
      <a:schemeClr val="dk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  <cs:defRPr sz="1330" kern="1200"/>
  </cs:chartArea>
  <cs:dataLabel>
    <cs:lnRef idx="0">
      <cs:styleClr val="0"/>
    </cs:lnRef>
    <cs:fillRef idx="0"/>
    <cs:effectRef idx="0"/>
    <cs:fontRef idx="minor">
      <cs:styleClr val="0"/>
    </cs:fontRef>
    <cs:defRPr sz="1197" b="1" kern="1200"/>
  </cs:dataLabel>
  <cs:dataLabelCallout>
    <cs:lnRef idx="0">
      <cs:styleClr val="0"/>
    </cs:lnRef>
    <cs:fillRef idx="0"/>
    <cs:effectRef idx="0"/>
    <cs:fontRef idx="minor">
      <cs:styleClr val="0"/>
    </cs:fontRef>
    <cs:spPr>
      <a:solidFill>
        <a:schemeClr val="lt1"/>
      </a:solidFill>
      <a:ln>
        <a:solidFill>
          <a:schemeClr val="phClr"/>
        </a:solidFill>
      </a:ln>
    </cs:spPr>
    <cs:defRPr sz="1197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0"/>
    </cs:lnRef>
    <cs:fillRef idx="0"/>
    <cs:effectRef idx="0"/>
    <cs:fontRef idx="minor">
      <a:schemeClr val="dk1"/>
    </cs:fontRef>
    <cs:spPr>
      <a:solidFill>
        <a:schemeClr val="lt1"/>
      </a:solidFill>
      <a:ln w="19050">
        <a:solidFill>
          <a:schemeClr val="phClr"/>
        </a:solidFill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34925" cap="rnd">
        <a:solidFill>
          <a:schemeClr val="lt1"/>
        </a:solidFill>
        <a:round/>
      </a:ln>
      <a:effectLst>
        <a:outerShdw dist="25400" dir="2700000" algn="tl" rotWithShape="0">
          <a:schemeClr val="phClr"/>
        </a:outerShdw>
      </a:effectLst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22225">
        <a:solidFill>
          <a:schemeClr val="lt1"/>
        </a:solidFill>
        <a:round/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>
      <cs:styleClr val="0"/>
    </cs:lnRef>
    <cs:fillRef idx="0"/>
    <cs:effectRef idx="0"/>
    <cs:fontRef idx="minor">
      <a:schemeClr val="lt1"/>
    </cs:fontRef>
    <cs:spPr>
      <a:ln w="9525">
        <a:solidFill>
          <a:schemeClr val="phClr">
            <a:lumMod val="60000"/>
            <a:lumOff val="40000"/>
          </a:schemeClr>
        </a:solidFill>
      </a:ln>
    </cs:spPr>
    <cs:defRPr sz="1197" kern="1200"/>
  </cs:dataTable>
  <cs:downBar>
    <cs:lnRef idx="0">
      <cs:styleClr val="0"/>
    </cs:lnRef>
    <cs:fillRef idx="0"/>
    <cs:effectRef idx="0"/>
    <cs:fontRef idx="minor">
      <a:schemeClr val="dk1"/>
    </cs:fontRef>
    <cs:spPr>
      <a:solidFill>
        <a:schemeClr val="dk1">
          <a:lumMod val="35000"/>
          <a:lumOff val="6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downBar>
  <cs:drop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prstDash val="dash"/>
      </a:ln>
    </cs:spPr>
  </cs:dropLine>
  <cs:errorBar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round/>
      </a:ln>
      <a:effectLst>
        <a:glow rad="25400">
          <a:schemeClr val="lt1"/>
        </a:glow>
      </a:effectLst>
    </cs:spPr>
  </cs:errorBar>
  <cs:floor>
    <cs:lnRef idx="0"/>
    <cs:fillRef idx="0"/>
    <cs:effectRef idx="0"/>
    <cs:fontRef idx="minor">
      <a:schemeClr val="dk1"/>
    </cs:fontRef>
  </cs:floor>
  <cs:gridlineMajor>
    <cs:lnRef idx="0">
      <cs:styleClr val="0"/>
    </cs:lnRef>
    <cs:fillRef idx="0"/>
    <cs:effectRef idx="0"/>
    <cs:fontRef idx="minor">
      <a:schemeClr val="dk1"/>
    </cs:fontRef>
    <cs:spPr>
      <a:ln w="9525" cap="flat" cmpd="sng" algn="ctr">
        <a:solidFill>
          <a:schemeClr val="lt1">
            <a:alpha val="25000"/>
          </a:schemeClr>
        </a:solidFill>
        <a:round/>
      </a:ln>
    </cs:spPr>
  </cs:gridlineMajor>
  <cs:gridlineMinor>
    <cs:lnRef idx="0">
      <cs:styleClr val="0"/>
    </cs:lnRef>
    <cs:fillRef idx="0"/>
    <cs:effectRef idx="0"/>
    <cs:fontRef idx="minor">
      <a:schemeClr val="dk1"/>
    </cs:fontRef>
    <cs:spPr>
      <a:ln>
        <a:solidFill>
          <a:schemeClr val="lt1">
            <a:alpha val="10000"/>
          </a:schemeClr>
        </a:solidFill>
      </a:ln>
    </cs:spPr>
  </cs:gridlineMinor>
  <cs:hiLo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prstDash val="dash"/>
      </a:ln>
    </cs:spPr>
  </cs:hiLoLine>
  <cs:leader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</a:ln>
    </cs:spPr>
  </cs:leaderLine>
  <cs:legend>
    <cs:lnRef idx="0"/>
    <cs:fillRef idx="0"/>
    <cs:effectRef idx="0"/>
    <cs:fontRef idx="minor">
      <a:schemeClr val="lt1"/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>
      <cs:styleClr val="0"/>
    </cs:lnRef>
    <cs:fillRef idx="0"/>
    <cs:effectRef idx="0"/>
    <cs:fontRef idx="minor">
      <a:schemeClr val="lt1"/>
    </cs:fontRef>
    <cs:spPr>
      <a:ln w="3175" cap="flat" cmpd="sng" algn="ctr">
        <a:solidFill>
          <a:schemeClr val="phClr">
            <a:lumMod val="60000"/>
            <a:lumOff val="40000"/>
          </a:schemeClr>
        </a:solidFill>
        <a:round/>
      </a:ln>
    </cs:spPr>
    <cs:defRPr sz="1197" kern="1200"/>
  </cs:seriesAxis>
  <cs:series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  <a:tint val="5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lt1"/>
    </cs:fontRef>
    <cs:defRPr sz="1995" b="1" kern="1200" cap="all" spc="100" normalizeH="0" baseline="0"/>
  </cs:title>
  <cs:trendline>
    <cs:lnRef idx="0"/>
    <cs:fillRef idx="0"/>
    <cs:effectRef idx="0"/>
    <cs:fontRef idx="minor">
      <a:schemeClr val="dk1"/>
    </cs:fontRef>
    <cs:spPr>
      <a:ln w="28575" cap="rnd">
        <a:solidFill>
          <a:schemeClr val="lt1">
            <a:alpha val="50000"/>
          </a:schemeClr>
        </a:solidFill>
        <a:round/>
      </a:ln>
    </cs:spPr>
  </cs:trendline>
  <cs:trendlineLabel>
    <cs:lnRef idx="0"/>
    <cs:fillRef idx="0"/>
    <cs:effectRef idx="0"/>
    <cs:fontRef idx="minor">
      <a:schemeClr val="lt1"/>
    </cs:fontRef>
    <cs:defRPr sz="1197" kern="1200"/>
  </cs:trendlineLabel>
  <cs:upBar>
    <cs:lnRef idx="0">
      <cs:styleClr val="0"/>
    </cs:lnRef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upBar>
  <cs:valueAxis>
    <cs:lnRef idx="0"/>
    <cs:fillRef idx="0"/>
    <cs:effectRef idx="0"/>
    <cs:fontRef idx="minor">
      <a:schemeClr val="lt1"/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10T10:12:57.6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1 801,'0'0'0,"0"0"-256,0 0 95,0 0 129,0 0-192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10T10:12:57.9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0 288,'0'0'545,"0"0"-545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10T10:12:58.2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0 0 1121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77CAD3-E606-4FBB-831D-4C412B5DD53E}" type="datetimeFigureOut">
              <a:rPr lang="ko-KR" altLang="en-US" smtClean="0"/>
              <a:t>2021-07-22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2BDA8F-B0C7-4D9A-95DD-73DD0F4C2E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60940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BDA8F-B0C7-4D9A-95DD-73DD0F4C2E6B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50451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BDA8F-B0C7-4D9A-95DD-73DD0F4C2E6B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68743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BDA8F-B0C7-4D9A-95DD-73DD0F4C2E6B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13585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BDA8F-B0C7-4D9A-95DD-73DD0F4C2E6B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05933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BDA8F-B0C7-4D9A-95DD-73DD0F4C2E6B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07991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BDA8F-B0C7-4D9A-95DD-73DD0F4C2E6B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42675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BDA8F-B0C7-4D9A-95DD-73DD0F4C2E6B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16180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BDA8F-B0C7-4D9A-95DD-73DD0F4C2E6B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63183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BDA8F-B0C7-4D9A-95DD-73DD0F4C2E6B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34211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BDA8F-B0C7-4D9A-95DD-73DD0F4C2E6B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31006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2BDA8F-B0C7-4D9A-95DD-73DD0F4C2E6B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64001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41EB4A-7FD2-452E-A19F-5EDCB1F70B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6804B87-55D8-493C-8C84-340B8DB57C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661233B-68F3-4263-9CBF-EDAD2DD21B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3E999C-180C-4389-81B4-FAF05C3AD00B}" type="datetimeFigureOut">
              <a:rPr lang="ko-KR" altLang="en-US" smtClean="0"/>
              <a:t>2021-07-22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358D787-8EDA-442B-8A01-240757ADC6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A32DEA-BF86-4BD1-BF1C-C345B95C7F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2469F-3BB2-4D21-9213-7734008029C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67493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FC80DF-12FC-405B-89A9-708644C0AA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D0318B9-37C4-4BF3-865A-D4187F2F4C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83CB95D-EC1B-4D23-A3FF-F67CB20E07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3E999C-180C-4389-81B4-FAF05C3AD00B}" type="datetimeFigureOut">
              <a:rPr lang="ko-KR" altLang="en-US" smtClean="0"/>
              <a:t>2021-07-22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B02565F-7CA8-4696-8197-2EBB51044C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C1B048E-68E6-48EB-89A8-B700D39EA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2469F-3BB2-4D21-9213-7734008029C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48049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FC8518B-2FEC-4EB2-992E-4D76AA7A12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4452FF8-5432-48EF-A68B-B5EB78C279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DB9501D-549C-4FD5-918C-D88A91C3EE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3E999C-180C-4389-81B4-FAF05C3AD00B}" type="datetimeFigureOut">
              <a:rPr lang="ko-KR" altLang="en-US" smtClean="0"/>
              <a:t>2021-07-22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36F9A86-C931-48C0-AB3E-61721729BD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5D3F099-37E8-4DA1-86DA-A82B42EA3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2469F-3BB2-4D21-9213-7734008029C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55018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1C9A18-0111-4EF3-B73D-5E8256E9DC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86D0CF9-48E7-4213-9552-B0938F4A67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775C16A-C84C-434E-A707-414C8ABE63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3E999C-180C-4389-81B4-FAF05C3AD00B}" type="datetimeFigureOut">
              <a:rPr lang="ko-KR" altLang="en-US" smtClean="0"/>
              <a:t>2021-07-22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1CBDFE3-0638-4647-81C3-F79A837E2A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16AE4A8-FE7C-4742-83C6-34CACA19E3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2469F-3BB2-4D21-9213-7734008029C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22121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17D425-AAAA-4F67-BBFC-37049847A0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94AE9D8-CAF8-4DE7-82F7-BC1654EB8B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FC1EAB2-3963-4D30-83D5-6479B35F29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3E999C-180C-4389-81B4-FAF05C3AD00B}" type="datetimeFigureOut">
              <a:rPr lang="ko-KR" altLang="en-US" smtClean="0"/>
              <a:t>2021-07-22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6AB8F4D-91EE-4865-92BF-61CB3F7A9D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A4E0D8F-E3F5-4C80-BEB4-758838E46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2469F-3BB2-4D21-9213-7734008029C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19233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804557-22D5-4729-8123-FD4F3C5DA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912AF11-3FCD-4E6A-9F11-58F9AA90DC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C05CC96-F296-4EA5-962E-F2FF69282C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363AA10-FCB2-4B9F-858A-778356406F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3E999C-180C-4389-81B4-FAF05C3AD00B}" type="datetimeFigureOut">
              <a:rPr lang="ko-KR" altLang="en-US" smtClean="0"/>
              <a:t>2021-07-22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041C2D2-92AC-45BA-A0FF-7F09865B77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AAF583C-A856-48A9-96CE-712F309D4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2469F-3BB2-4D21-9213-7734008029C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37443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E9231B-8C9F-4D31-A874-71E5BF762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D9FF035-42AD-46C7-8367-04F42458F5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E47EDE9-9B07-42AF-93DF-7F1A998A8A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3EE416C-9460-450D-BD50-6524B05FEEF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259150F-B325-407A-956B-3A9A31E9C7D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1765235-AF09-489B-9357-B9F4CBBB55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3E999C-180C-4389-81B4-FAF05C3AD00B}" type="datetimeFigureOut">
              <a:rPr lang="ko-KR" altLang="en-US" smtClean="0"/>
              <a:t>2021-07-22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7E72945-17B6-4B79-B457-2429548665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E98642E-F40B-4A6E-8765-2740BC7B76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2469F-3BB2-4D21-9213-7734008029C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14095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571FE2-4FC7-44E9-8C0D-9F6DDE88CE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7A60DC0-5D73-4F88-922F-140CDA3CEB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3E999C-180C-4389-81B4-FAF05C3AD00B}" type="datetimeFigureOut">
              <a:rPr lang="ko-KR" altLang="en-US" smtClean="0"/>
              <a:t>2021-07-22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D3515D4-7F12-496E-B5D9-42F1BC237C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31B93E1-982D-4C8C-8FCC-9DD834320D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2469F-3BB2-4D21-9213-7734008029C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61137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D52A3B8-805C-46DA-8EC2-400117E706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3E999C-180C-4389-81B4-FAF05C3AD00B}" type="datetimeFigureOut">
              <a:rPr lang="ko-KR" altLang="en-US" smtClean="0"/>
              <a:t>2021-07-22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9756E37-7B90-4DB9-A91D-52F51FD9B4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DA46DBA-39C9-4001-AD10-207D613AB9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2469F-3BB2-4D21-9213-7734008029C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56638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2FCE31-ABEA-4C13-8C89-EBE1157089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FE1998-5CAD-49BB-9A64-493EC02EA2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BA6A099-1801-4CA7-B1BF-78EE24215F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BD46A1D-96C1-438C-8F47-F017ABB00B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3E999C-180C-4389-81B4-FAF05C3AD00B}" type="datetimeFigureOut">
              <a:rPr lang="ko-KR" altLang="en-US" smtClean="0"/>
              <a:t>2021-07-22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85D199D-CCC7-4935-9043-1F829663E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2BBAA23-84FD-43F9-A1C5-4927B9841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2469F-3BB2-4D21-9213-7734008029C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4325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1355DC-2643-4A58-BADF-2B60555337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0ADF6D9-3E00-440F-AE42-6A4E8AA03BC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DFEDD21-7ACF-4502-967C-F3F35BB07A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5456CDF-5B28-456A-95F3-E4FF352E5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3E999C-180C-4389-81B4-FAF05C3AD00B}" type="datetimeFigureOut">
              <a:rPr lang="ko-KR" altLang="en-US" smtClean="0"/>
              <a:t>2021-07-22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E53721E-3366-412E-9807-C374911310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AA58604-06D8-483B-9465-265DE2197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2469F-3BB2-4D21-9213-7734008029C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44527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94D1D73-1602-43C4-A80D-160C0DA27F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CE7C6BC-ECF3-4767-B54B-726AB8CBCB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385795E-3FE6-478B-805F-2062FEF98F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3E999C-180C-4389-81B4-FAF05C3AD00B}" type="datetimeFigureOut">
              <a:rPr lang="ko-KR" altLang="en-US" smtClean="0"/>
              <a:t>2021-07-22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97DD8AE-ED9F-4022-9BD1-617DA9E90F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3C260D7-ADE1-4E64-B3B0-C4992F7906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02469F-3BB2-4D21-9213-7734008029C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13711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32.png"/><Relationship Id="rId4" Type="http://schemas.openxmlformats.org/officeDocument/2006/relationships/image" Target="../media/image31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5" Type="http://schemas.openxmlformats.org/officeDocument/2006/relationships/image" Target="../media/image36.png"/><Relationship Id="rId4" Type="http://schemas.openxmlformats.org/officeDocument/2006/relationships/image" Target="../media/image35.jp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8.PNG"/><Relationship Id="rId7" Type="http://schemas.openxmlformats.org/officeDocument/2006/relationships/image" Target="../media/image41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microsoft.com/office/2007/relationships/hdphoto" Target="../media/hdphoto6.wdp"/><Relationship Id="rId5" Type="http://schemas.openxmlformats.org/officeDocument/2006/relationships/image" Target="../media/image40.png"/><Relationship Id="rId10" Type="http://schemas.microsoft.com/office/2007/relationships/hdphoto" Target="../media/hdphoto5.wdp"/><Relationship Id="rId4" Type="http://schemas.openxmlformats.org/officeDocument/2006/relationships/image" Target="../media/image39.PNG"/><Relationship Id="rId9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microsoft.com/office/2007/relationships/hdphoto" Target="../media/hdphoto5.wdp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7" Type="http://schemas.openxmlformats.org/officeDocument/2006/relationships/customXml" Target="../ink/ink2.xml"/><Relationship Id="rId12" Type="http://schemas.openxmlformats.org/officeDocument/2006/relationships/image" Target="../media/image3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2.jpeg"/><Relationship Id="rId10" Type="http://schemas.microsoft.com/office/2007/relationships/hdphoto" Target="../media/hdphoto1.wdp"/><Relationship Id="rId9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5" Type="http://schemas.openxmlformats.org/officeDocument/2006/relationships/image" Target="../media/image36.png"/><Relationship Id="rId4" Type="http://schemas.openxmlformats.org/officeDocument/2006/relationships/image" Target="../media/image5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55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microsoft.com/office/2007/relationships/hdphoto" Target="../media/hdphoto8.wdp"/><Relationship Id="rId7" Type="http://schemas.microsoft.com/office/2007/relationships/hdphoto" Target="../media/hdphoto5.wdp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58.png"/><Relationship Id="rId4" Type="http://schemas.openxmlformats.org/officeDocument/2006/relationships/image" Target="../media/image57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69.png"/><Relationship Id="rId3" Type="http://schemas.openxmlformats.org/officeDocument/2006/relationships/image" Target="../media/image61.jpg"/><Relationship Id="rId7" Type="http://schemas.openxmlformats.org/officeDocument/2006/relationships/image" Target="../media/image64.png"/><Relationship Id="rId12" Type="http://schemas.openxmlformats.org/officeDocument/2006/relationships/image" Target="../media/image6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11" Type="http://schemas.openxmlformats.org/officeDocument/2006/relationships/image" Target="../media/image67.jpeg"/><Relationship Id="rId5" Type="http://schemas.openxmlformats.org/officeDocument/2006/relationships/image" Target="../media/image60.png"/><Relationship Id="rId10" Type="http://schemas.microsoft.com/office/2007/relationships/hdphoto" Target="../media/hdphoto9.wdp"/><Relationship Id="rId4" Type="http://schemas.openxmlformats.org/officeDocument/2006/relationships/image" Target="../media/image62.png"/><Relationship Id="rId9" Type="http://schemas.openxmlformats.org/officeDocument/2006/relationships/image" Target="../media/image66.png"/><Relationship Id="rId14" Type="http://schemas.microsoft.com/office/2007/relationships/hdphoto" Target="../media/hdphoto10.wdp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60.png"/><Relationship Id="rId7" Type="http://schemas.openxmlformats.org/officeDocument/2006/relationships/image" Target="../media/image72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jpeg"/><Relationship Id="rId5" Type="http://schemas.openxmlformats.org/officeDocument/2006/relationships/hyperlink" Target="https://blog.naver.com/gtx1100/221251212633" TargetMode="External"/><Relationship Id="rId4" Type="http://schemas.openxmlformats.org/officeDocument/2006/relationships/image" Target="../media/image7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jpeg"/><Relationship Id="rId5" Type="http://schemas.openxmlformats.org/officeDocument/2006/relationships/hyperlink" Target="https://tv.naver.com/v/11253611?t=147" TargetMode="External"/><Relationship Id="rId4" Type="http://schemas.openxmlformats.org/officeDocument/2006/relationships/image" Target="../media/image70.png"/></Relationships>
</file>

<file path=ppt/slides/_rels/slide29.xml.rels><?xml version="1.0" encoding="UTF-8" standalone="yes"?>
<Relationships xmlns="http://schemas.openxmlformats.org/package/2006/relationships"><Relationship Id="rId8" Type="http://schemas.microsoft.com/office/2007/relationships/hdphoto" Target="../media/hdphoto10.wdp"/><Relationship Id="rId3" Type="http://schemas.openxmlformats.org/officeDocument/2006/relationships/image" Target="../media/image43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60.png"/><Relationship Id="rId9" Type="http://schemas.openxmlformats.org/officeDocument/2006/relationships/image" Target="../media/image7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gif"/><Relationship Id="rId3" Type="http://schemas.openxmlformats.org/officeDocument/2006/relationships/image" Target="../media/image60.png"/><Relationship Id="rId7" Type="http://schemas.openxmlformats.org/officeDocument/2006/relationships/image" Target="../media/image79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5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70.png"/></Relationships>
</file>

<file path=ppt/slides/_rels/slide32.xml.rels><?xml version="1.0" encoding="UTF-8" standalone="yes"?>
<Relationships xmlns="http://schemas.openxmlformats.org/package/2006/relationships"><Relationship Id="rId8" Type="http://schemas.microsoft.com/office/2007/relationships/hdphoto" Target="../media/hdphoto12.wdp"/><Relationship Id="rId13" Type="http://schemas.microsoft.com/office/2007/relationships/hdphoto" Target="../media/hdphoto14.wdp"/><Relationship Id="rId3" Type="http://schemas.openxmlformats.org/officeDocument/2006/relationships/image" Target="../media/image43.png"/><Relationship Id="rId7" Type="http://schemas.openxmlformats.org/officeDocument/2006/relationships/image" Target="../media/image82.png"/><Relationship Id="rId12" Type="http://schemas.openxmlformats.org/officeDocument/2006/relationships/image" Target="../media/image8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1.wdp"/><Relationship Id="rId11" Type="http://schemas.openxmlformats.org/officeDocument/2006/relationships/image" Target="../media/image84.PNG"/><Relationship Id="rId5" Type="http://schemas.openxmlformats.org/officeDocument/2006/relationships/image" Target="../media/image81.png"/><Relationship Id="rId10" Type="http://schemas.microsoft.com/office/2007/relationships/hdphoto" Target="../media/hdphoto13.wdp"/><Relationship Id="rId4" Type="http://schemas.openxmlformats.org/officeDocument/2006/relationships/image" Target="../media/image60.png"/><Relationship Id="rId9" Type="http://schemas.openxmlformats.org/officeDocument/2006/relationships/image" Target="../media/image83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43.png"/><Relationship Id="rId7" Type="http://schemas.microsoft.com/office/2007/relationships/hdphoto" Target="../media/hdphoto12.wdp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86.PNG"/><Relationship Id="rId4" Type="http://schemas.openxmlformats.org/officeDocument/2006/relationships/image" Target="../media/image60.png"/><Relationship Id="rId9" Type="http://schemas.microsoft.com/office/2007/relationships/hdphoto" Target="../media/hdphoto13.wdp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60.png"/><Relationship Id="rId7" Type="http://schemas.openxmlformats.org/officeDocument/2006/relationships/image" Target="../media/image91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5.wdp"/><Relationship Id="rId5" Type="http://schemas.openxmlformats.org/officeDocument/2006/relationships/image" Target="../media/image90.png"/><Relationship Id="rId4" Type="http://schemas.openxmlformats.org/officeDocument/2006/relationships/image" Target="../media/image89.png"/><Relationship Id="rId9" Type="http://schemas.openxmlformats.org/officeDocument/2006/relationships/image" Target="../media/image9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8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13" Type="http://schemas.openxmlformats.org/officeDocument/2006/relationships/image" Target="../media/image102.png"/><Relationship Id="rId3" Type="http://schemas.openxmlformats.org/officeDocument/2006/relationships/image" Target="../media/image96.png"/><Relationship Id="rId7" Type="http://schemas.openxmlformats.org/officeDocument/2006/relationships/image" Target="../media/image99.svg"/><Relationship Id="rId12" Type="http://schemas.openxmlformats.org/officeDocument/2006/relationships/image" Target="../media/image101.png"/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11" Type="http://schemas.microsoft.com/office/2007/relationships/hdphoto" Target="../media/hdphoto1.wdp"/><Relationship Id="rId5" Type="http://schemas.microsoft.com/office/2007/relationships/hdphoto" Target="../media/hdphoto16.wdp"/><Relationship Id="rId15" Type="http://schemas.openxmlformats.org/officeDocument/2006/relationships/image" Target="../media/image104.png"/><Relationship Id="rId10" Type="http://schemas.openxmlformats.org/officeDocument/2006/relationships/image" Target="../media/image1.png"/><Relationship Id="rId4" Type="http://schemas.openxmlformats.org/officeDocument/2006/relationships/image" Target="../media/image97.png"/><Relationship Id="rId9" Type="http://schemas.microsoft.com/office/2007/relationships/hdphoto" Target="../media/hdphoto17.wdp"/><Relationship Id="rId14" Type="http://schemas.openxmlformats.org/officeDocument/2006/relationships/image" Target="../media/image10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microsoft.com/office/2007/relationships/hdphoto" Target="../media/hdphoto1.wdp"/><Relationship Id="rId5" Type="http://schemas.openxmlformats.org/officeDocument/2006/relationships/chart" Target="../charts/chart2.xml"/><Relationship Id="rId10" Type="http://schemas.openxmlformats.org/officeDocument/2006/relationships/image" Target="../media/image1.png"/><Relationship Id="rId4" Type="http://schemas.microsoft.com/office/2007/relationships/hdphoto" Target="../media/hdphoto2.wdp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1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5" Type="http://schemas.microsoft.com/office/2007/relationships/hdphoto" Target="../media/hdphoto1.wdp"/><Relationship Id="rId10" Type="http://schemas.openxmlformats.org/officeDocument/2006/relationships/image" Target="../media/image20.png"/><Relationship Id="rId4" Type="http://schemas.openxmlformats.org/officeDocument/2006/relationships/image" Target="../media/image1.png"/><Relationship Id="rId9" Type="http://schemas.openxmlformats.org/officeDocument/2006/relationships/image" Target="../media/image1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캐치 티니핑 캐릭터 소개 로열 티니핑 일반 티니핑 성우소개">
            <a:extLst>
              <a:ext uri="{FF2B5EF4-FFF2-40B4-BE49-F238E27FC236}">
                <a16:creationId xmlns:a16="http://schemas.microsoft.com/office/drawing/2014/main" id="{58FD0B0B-2FB2-41B3-ACD5-181B9F328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376" b="96203" l="8567" r="89951">
                        <a14:foregroundMark x1="67545" y1="25738" x2="63097" y2="8228"/>
                        <a14:foregroundMark x1="63097" y1="8228" x2="56507" y2="16667"/>
                        <a14:foregroundMark x1="63756" y1="6540" x2="55848" y2="11814"/>
                        <a14:foregroundMark x1="55848" y1="11814" x2="54201" y2="14768"/>
                        <a14:foregroundMark x1="60956" y1="5274" x2="53542" y2="11814"/>
                        <a14:foregroundMark x1="53542" y1="11814" x2="50247" y2="18354"/>
                        <a14:foregroundMark x1="60956" y1="5696" x2="55025" y2="17300"/>
                        <a14:foregroundMark x1="60297" y1="6329" x2="56178" y2="18354"/>
                        <a14:foregroundMark x1="45634" y1="5696" x2="40033" y2="8650"/>
                        <a14:foregroundMark x1="43493" y1="4008" x2="41845" y2="4219"/>
                        <a14:foregroundMark x1="44646" y1="4219" x2="44152" y2="3797"/>
                        <a14:foregroundMark x1="19934" y1="72152" x2="18122" y2="83544"/>
                        <a14:foregroundMark x1="18122" y1="83544" x2="29654" y2="83755"/>
                        <a14:foregroundMark x1="39044" y1="89662" x2="42504" y2="94304"/>
                        <a14:foregroundMark x1="50082" y1="94515" x2="54366" y2="95781"/>
                        <a14:foregroundMark x1="8731" y1="74262" x2="12026" y2="85232"/>
                        <a14:foregroundMark x1="12026" y1="85232" x2="13344" y2="85654"/>
                        <a14:foregroundMark x1="42175" y1="96203" x2="43657" y2="95992"/>
                        <a14:foregroundMark x1="56343" y1="44304" x2="51236" y2="55063"/>
                        <a14:foregroundMark x1="33443" y1="44093" x2="34761" y2="6075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200516">
            <a:off x="5430722" y="843545"/>
            <a:ext cx="1507187" cy="1176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723D6725-C3FE-4442-AA2D-D659348195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8876177"/>
              </p:ext>
            </p:extLst>
          </p:nvPr>
        </p:nvGraphicFramePr>
        <p:xfrm>
          <a:off x="204599" y="3509963"/>
          <a:ext cx="3296248" cy="8686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648124">
                  <a:extLst>
                    <a:ext uri="{9D8B030D-6E8A-4147-A177-3AD203B41FA5}">
                      <a16:colId xmlns:a16="http://schemas.microsoft.com/office/drawing/2014/main" val="1550526089"/>
                    </a:ext>
                  </a:extLst>
                </a:gridCol>
                <a:gridCol w="1648124">
                  <a:extLst>
                    <a:ext uri="{9D8B030D-6E8A-4147-A177-3AD203B41FA5}">
                      <a16:colId xmlns:a16="http://schemas.microsoft.com/office/drawing/2014/main" val="2172231088"/>
                    </a:ext>
                  </a:extLst>
                </a:gridCol>
              </a:tblGrid>
              <a:tr h="2597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solidFill>
                            <a:schemeClr val="tx1"/>
                          </a:solidFill>
                        </a:rPr>
                        <a:t>작성자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solidFill>
                            <a:schemeClr val="tx1"/>
                          </a:solidFill>
                        </a:rPr>
                        <a:t>정진영</a:t>
                      </a:r>
                      <a:endParaRPr lang="en-US" altLang="ko-KR" sz="13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8241495"/>
                  </a:ext>
                </a:extLst>
              </a:tr>
              <a:tr h="2597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solidFill>
                            <a:schemeClr val="tx1"/>
                          </a:solidFill>
                        </a:rPr>
                        <a:t>분류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solidFill>
                            <a:schemeClr val="tx1"/>
                          </a:solidFill>
                        </a:rPr>
                        <a:t>컨셉 디자인 기획서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617234"/>
                  </a:ext>
                </a:extLst>
              </a:tr>
              <a:tr h="2597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solidFill>
                            <a:schemeClr val="tx1"/>
                          </a:solidFill>
                        </a:rPr>
                        <a:t>용도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solidFill>
                            <a:schemeClr val="tx1"/>
                          </a:solidFill>
                        </a:rPr>
                        <a:t>프로젝트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4530201"/>
                  </a:ext>
                </a:extLst>
              </a:tr>
            </a:tbl>
          </a:graphicData>
        </a:graphic>
      </p:graphicFrame>
      <p:sp>
        <p:nvSpPr>
          <p:cNvPr id="3" name="직사각형 2">
            <a:extLst>
              <a:ext uri="{FF2B5EF4-FFF2-40B4-BE49-F238E27FC236}">
                <a16:creationId xmlns:a16="http://schemas.microsoft.com/office/drawing/2014/main" id="{897947DD-2372-4D67-B74F-1F524F4768B5}"/>
              </a:ext>
            </a:extLst>
          </p:cNvPr>
          <p:cNvSpPr/>
          <p:nvPr/>
        </p:nvSpPr>
        <p:spPr>
          <a:xfrm>
            <a:off x="4695841" y="1393614"/>
            <a:ext cx="4826962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티니핑</a:t>
            </a:r>
            <a:endParaRPr lang="en-US" altLang="ko-KR" sz="54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pPr algn="ctr"/>
            <a:r>
              <a:rPr lang="ko-KR" altLang="en-US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틀린 그림 찾기</a:t>
            </a:r>
          </a:p>
        </p:txBody>
      </p:sp>
      <p:graphicFrame>
        <p:nvGraphicFramePr>
          <p:cNvPr id="8" name="표 4">
            <a:extLst>
              <a:ext uri="{FF2B5EF4-FFF2-40B4-BE49-F238E27FC236}">
                <a16:creationId xmlns:a16="http://schemas.microsoft.com/office/drawing/2014/main" id="{77D8D693-046C-424B-BF5D-85C5EAED67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2231937"/>
              </p:ext>
            </p:extLst>
          </p:nvPr>
        </p:nvGraphicFramePr>
        <p:xfrm>
          <a:off x="204599" y="4432936"/>
          <a:ext cx="3296247" cy="16611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849138">
                  <a:extLst>
                    <a:ext uri="{9D8B030D-6E8A-4147-A177-3AD203B41FA5}">
                      <a16:colId xmlns:a16="http://schemas.microsoft.com/office/drawing/2014/main" val="1550526089"/>
                    </a:ext>
                  </a:extLst>
                </a:gridCol>
                <a:gridCol w="757646">
                  <a:extLst>
                    <a:ext uri="{9D8B030D-6E8A-4147-A177-3AD203B41FA5}">
                      <a16:colId xmlns:a16="http://schemas.microsoft.com/office/drawing/2014/main" val="2172231088"/>
                    </a:ext>
                  </a:extLst>
                </a:gridCol>
                <a:gridCol w="1689463">
                  <a:extLst>
                    <a:ext uri="{9D8B030D-6E8A-4147-A177-3AD203B41FA5}">
                      <a16:colId xmlns:a16="http://schemas.microsoft.com/office/drawing/2014/main" val="3801273214"/>
                    </a:ext>
                  </a:extLst>
                </a:gridCol>
              </a:tblGrid>
              <a:tr h="259769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solidFill>
                            <a:schemeClr val="tx1"/>
                          </a:solidFill>
                        </a:rPr>
                        <a:t>History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en-US" altLang="ko-KR" sz="13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8241495"/>
                  </a:ext>
                </a:extLst>
              </a:tr>
              <a:tr h="2597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2020-07-08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Ver.0.0.1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최초작성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목차 및 내용정리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617234"/>
                  </a:ext>
                </a:extLst>
              </a:tr>
              <a:tr h="215264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0662116"/>
                  </a:ext>
                </a:extLst>
              </a:tr>
              <a:tr h="215264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8279059"/>
                  </a:ext>
                </a:extLst>
              </a:tr>
              <a:tr h="215264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2278296"/>
                  </a:ext>
                </a:extLst>
              </a:tr>
              <a:tr h="215264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25775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079695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385D5D1-3746-4BC7-B393-D27CD7FD75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061" y="2097707"/>
            <a:ext cx="5646001" cy="3175876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2A68247A-B5F7-4BE8-80D9-88EADF4EC3A2}"/>
              </a:ext>
            </a:extLst>
          </p:cNvPr>
          <p:cNvGrpSpPr/>
          <p:nvPr/>
        </p:nvGrpSpPr>
        <p:grpSpPr>
          <a:xfrm>
            <a:off x="-7620" y="721453"/>
            <a:ext cx="12199620" cy="846148"/>
            <a:chOff x="-7620" y="721453"/>
            <a:chExt cx="12199620" cy="846148"/>
          </a:xfrm>
        </p:grpSpPr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679E3922-D7D3-4E98-AB6E-D9D4942C0FD1}"/>
                </a:ext>
              </a:extLst>
            </p:cNvPr>
            <p:cNvCxnSpPr/>
            <p:nvPr/>
          </p:nvCxnSpPr>
          <p:spPr>
            <a:xfrm>
              <a:off x="0" y="721453"/>
              <a:ext cx="12192000" cy="0"/>
            </a:xfrm>
            <a:prstGeom prst="line">
              <a:avLst/>
            </a:prstGeom>
            <a:ln w="19050">
              <a:solidFill>
                <a:schemeClr val="accent2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E84B2F86-44C8-4F24-8A51-8F3AB28B779F}"/>
                </a:ext>
              </a:extLst>
            </p:cNvPr>
            <p:cNvGrpSpPr/>
            <p:nvPr/>
          </p:nvGrpSpPr>
          <p:grpSpPr>
            <a:xfrm>
              <a:off x="-7620" y="847457"/>
              <a:ext cx="12193256" cy="720144"/>
              <a:chOff x="-7620" y="847457"/>
              <a:chExt cx="12193256" cy="720144"/>
            </a:xfrm>
          </p:grpSpPr>
          <p:cxnSp>
            <p:nvCxnSpPr>
              <p:cNvPr id="9" name="직선 연결선 8">
                <a:extLst>
                  <a:ext uri="{FF2B5EF4-FFF2-40B4-BE49-F238E27FC236}">
                    <a16:creationId xmlns:a16="http://schemas.microsoft.com/office/drawing/2014/main" id="{13F1D8B1-C030-4275-9EF6-AE999E7C15EF}"/>
                  </a:ext>
                </a:extLst>
              </p:cNvPr>
              <p:cNvCxnSpPr/>
              <p:nvPr/>
            </p:nvCxnSpPr>
            <p:spPr>
              <a:xfrm>
                <a:off x="-7620" y="1377706"/>
                <a:ext cx="12192000" cy="0"/>
              </a:xfrm>
              <a:prstGeom prst="line">
                <a:avLst/>
              </a:prstGeom>
              <a:ln w="19050">
                <a:solidFill>
                  <a:schemeClr val="accent2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화살표: 오각형 9">
                <a:extLst>
                  <a:ext uri="{FF2B5EF4-FFF2-40B4-BE49-F238E27FC236}">
                    <a16:creationId xmlns:a16="http://schemas.microsoft.com/office/drawing/2014/main" id="{73792A52-64C8-4FA7-8E3B-866CB720809B}"/>
                  </a:ext>
                </a:extLst>
              </p:cNvPr>
              <p:cNvSpPr/>
              <p:nvPr/>
            </p:nvSpPr>
            <p:spPr>
              <a:xfrm rot="5400000">
                <a:off x="398180" y="451601"/>
                <a:ext cx="720000" cy="1512000"/>
              </a:xfrm>
              <a:prstGeom prst="homePlate">
                <a:avLst>
                  <a:gd name="adj" fmla="val 39689"/>
                </a:avLst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endParaRP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48AFF1A-24E2-4882-A7DB-C8CCCE228372}"/>
                  </a:ext>
                </a:extLst>
              </p:cNvPr>
              <p:cNvSpPr txBox="1"/>
              <p:nvPr/>
            </p:nvSpPr>
            <p:spPr>
              <a:xfrm>
                <a:off x="34922" y="930577"/>
                <a:ext cx="14053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b="1" dirty="0"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Ⅰ. </a:t>
                </a:r>
                <a:r>
                  <a:rPr lang="ko-KR" altLang="en-US" sz="1400" b="1" dirty="0"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게임 개괄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0E66FC5-E912-4B95-9E4F-19F9F41375BA}"/>
                  </a:ext>
                </a:extLst>
              </p:cNvPr>
              <p:cNvSpPr txBox="1"/>
              <p:nvPr/>
            </p:nvSpPr>
            <p:spPr>
              <a:xfrm>
                <a:off x="1523345" y="920181"/>
                <a:ext cx="951377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300" b="1" dirty="0"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게임 정보</a:t>
                </a:r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D7B8621C-4FDD-4A8D-B6D8-7362D76951B5}"/>
                  </a:ext>
                </a:extLst>
              </p:cNvPr>
              <p:cNvSpPr/>
              <p:nvPr/>
            </p:nvSpPr>
            <p:spPr>
              <a:xfrm>
                <a:off x="3400374" y="847457"/>
                <a:ext cx="951377" cy="43179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유사게임</a:t>
                </a:r>
                <a:endParaRPr lang="en-US" altLang="ko-KR" sz="1000" dirty="0">
                  <a:solidFill>
                    <a:schemeClr val="tx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endParaRPr>
              </a:p>
              <a:p>
                <a:pPr algn="ctr"/>
                <a:r>
                  <a:rPr lang="ko-KR" altLang="en-US" sz="1000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정보</a:t>
                </a:r>
              </a:p>
            </p:txBody>
          </p: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26AF31FD-2DA3-4DF5-A618-27F552EA88B1}"/>
                  </a:ext>
                </a:extLst>
              </p:cNvPr>
              <p:cNvSpPr/>
              <p:nvPr/>
            </p:nvSpPr>
            <p:spPr>
              <a:xfrm>
                <a:off x="1512737" y="847457"/>
                <a:ext cx="951377" cy="43179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b="1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게임 정보</a:t>
                </a:r>
              </a:p>
            </p:txBody>
          </p:sp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85B417EC-C1B1-49D2-8C5D-87843310CCD0}"/>
                  </a:ext>
                </a:extLst>
              </p:cNvPr>
              <p:cNvSpPr/>
              <p:nvPr/>
            </p:nvSpPr>
            <p:spPr>
              <a:xfrm>
                <a:off x="2455381" y="847457"/>
                <a:ext cx="951377" cy="43179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목적 </a:t>
                </a:r>
                <a:r>
                  <a:rPr lang="en-US" altLang="ko-KR" sz="1000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&amp;</a:t>
                </a:r>
              </a:p>
              <a:p>
                <a:pPr algn="ctr"/>
                <a:r>
                  <a:rPr lang="ko-KR" altLang="en-US" sz="1000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재미요소</a:t>
                </a:r>
              </a:p>
            </p:txBody>
          </p:sp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0B7B1281-18C2-471C-8E73-ACF031806099}"/>
                  </a:ext>
                </a:extLst>
              </p:cNvPr>
              <p:cNvSpPr/>
              <p:nvPr/>
            </p:nvSpPr>
            <p:spPr>
              <a:xfrm>
                <a:off x="4347907" y="847457"/>
                <a:ext cx="1548000" cy="43179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500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Ⅱ. </a:t>
                </a:r>
                <a:r>
                  <a:rPr lang="ko-KR" altLang="en-US" sz="1500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게임 컨셉</a:t>
                </a:r>
              </a:p>
            </p:txBody>
          </p: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72408921-47C6-4E89-B1B4-E4D29C576623}"/>
                  </a:ext>
                </a:extLst>
              </p:cNvPr>
              <p:cNvSpPr/>
              <p:nvPr/>
            </p:nvSpPr>
            <p:spPr>
              <a:xfrm>
                <a:off x="5892819" y="847457"/>
                <a:ext cx="951377" cy="43179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Flow Chart</a:t>
                </a:r>
                <a:endParaRPr lang="ko-KR" altLang="en-US" sz="1000" dirty="0">
                  <a:solidFill>
                    <a:schemeClr val="tx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endParaRPr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AFA451A9-2733-4FC3-9035-78C87FD3967B}"/>
                  </a:ext>
                </a:extLst>
              </p:cNvPr>
              <p:cNvSpPr/>
              <p:nvPr/>
            </p:nvSpPr>
            <p:spPr>
              <a:xfrm>
                <a:off x="6843504" y="847457"/>
                <a:ext cx="951377" cy="431798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UI</a:t>
                </a:r>
                <a:r>
                  <a:rPr lang="ko-KR" altLang="en-US" sz="1000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 </a:t>
                </a:r>
                <a:r>
                  <a:rPr lang="en-US" altLang="ko-KR" sz="1000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&amp;</a:t>
                </a:r>
                <a:r>
                  <a:rPr lang="ko-KR" altLang="en-US" sz="1000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 </a:t>
                </a:r>
                <a:r>
                  <a:rPr lang="en-US" altLang="ko-KR" sz="1000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UX</a:t>
                </a:r>
              </a:p>
            </p:txBody>
          </p: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FE7259B2-B3EB-4F3B-A5B4-259356B8419E}"/>
                  </a:ext>
                </a:extLst>
              </p:cNvPr>
              <p:cNvSpPr/>
              <p:nvPr/>
            </p:nvSpPr>
            <p:spPr>
              <a:xfrm>
                <a:off x="7787655" y="847457"/>
                <a:ext cx="951377" cy="43179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시스템</a:t>
                </a:r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095EA270-E2B2-4AF0-BC9A-A99F8378B66B}"/>
                  </a:ext>
                </a:extLst>
              </p:cNvPr>
              <p:cNvSpPr/>
              <p:nvPr/>
            </p:nvSpPr>
            <p:spPr>
              <a:xfrm>
                <a:off x="8734232" y="847457"/>
                <a:ext cx="951377" cy="43179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dirty="0">
                  <a:solidFill>
                    <a:schemeClr val="tx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endParaRPr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F10C73E1-FD39-4BAA-9593-CEC4738C06EE}"/>
                  </a:ext>
                </a:extLst>
              </p:cNvPr>
              <p:cNvSpPr/>
              <p:nvPr/>
            </p:nvSpPr>
            <p:spPr>
              <a:xfrm>
                <a:off x="9685609" y="847457"/>
                <a:ext cx="1548000" cy="43179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500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Ⅲ. </a:t>
                </a:r>
                <a:r>
                  <a:rPr lang="ko-KR" altLang="en-US" sz="1500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방향성</a:t>
                </a:r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9FA4BB68-9C25-4768-B2DD-2AF616942561}"/>
                  </a:ext>
                </a:extLst>
              </p:cNvPr>
              <p:cNvSpPr/>
              <p:nvPr/>
            </p:nvSpPr>
            <p:spPr>
              <a:xfrm>
                <a:off x="11234259" y="847457"/>
                <a:ext cx="951377" cy="43179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기대효과</a:t>
                </a:r>
              </a:p>
            </p:txBody>
          </p:sp>
        </p:grpSp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DCCB76C-2752-4F86-B8CB-DECDD271EE49}"/>
              </a:ext>
            </a:extLst>
          </p:cNvPr>
          <p:cNvSpPr/>
          <p:nvPr/>
        </p:nvSpPr>
        <p:spPr>
          <a:xfrm>
            <a:off x="10466664" y="138789"/>
            <a:ext cx="1725336" cy="384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Page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7/37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9EE3F7A8-9701-40E4-B10A-676267158C31}"/>
              </a:ext>
            </a:extLst>
          </p:cNvPr>
          <p:cNvGrpSpPr/>
          <p:nvPr/>
        </p:nvGrpSpPr>
        <p:grpSpPr>
          <a:xfrm>
            <a:off x="177756" y="184155"/>
            <a:ext cx="1747759" cy="384597"/>
            <a:chOff x="204133" y="192947"/>
            <a:chExt cx="2021747" cy="384597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02AAA1E2-9F28-42A3-9260-BFCA44CD256E}"/>
                </a:ext>
              </a:extLst>
            </p:cNvPr>
            <p:cNvSpPr/>
            <p:nvPr/>
          </p:nvSpPr>
          <p:spPr>
            <a:xfrm>
              <a:off x="204133" y="192947"/>
              <a:ext cx="2021747" cy="384597"/>
            </a:xfrm>
            <a:prstGeom prst="rect">
              <a:avLst/>
            </a:prstGeom>
            <a:solidFill>
              <a:srgbClr val="FF1F84"/>
            </a:solidFill>
            <a:ln>
              <a:solidFill>
                <a:srgbClr val="FF1F8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D11A924B-A817-4E46-860E-7D952F4B5A1E}"/>
                </a:ext>
              </a:extLst>
            </p:cNvPr>
            <p:cNvSpPr/>
            <p:nvPr/>
          </p:nvSpPr>
          <p:spPr>
            <a:xfrm>
              <a:off x="204133" y="192947"/>
              <a:ext cx="1472533" cy="384597"/>
            </a:xfrm>
            <a:prstGeom prst="rect">
              <a:avLst/>
            </a:prstGeom>
            <a:solidFill>
              <a:srgbClr val="FFE7F3"/>
            </a:solidFill>
            <a:ln>
              <a:solidFill>
                <a:srgbClr val="FF1F8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b="1" dirty="0">
                  <a:solidFill>
                    <a:schemeClr val="tx1"/>
                  </a:solidFill>
                </a:rPr>
                <a:t>티니핑</a:t>
              </a:r>
            </a:p>
          </p:txBody>
        </p:sp>
      </p:grpSp>
      <p:pic>
        <p:nvPicPr>
          <p:cNvPr id="27" name="Picture 2" descr="캐치 티니핑 캐릭터 소개 로열 티니핑 일반 티니핑 성우소개">
            <a:extLst>
              <a:ext uri="{FF2B5EF4-FFF2-40B4-BE49-F238E27FC236}">
                <a16:creationId xmlns:a16="http://schemas.microsoft.com/office/drawing/2014/main" id="{E4B1E304-FB90-4C3F-9A3B-5E0B66EE21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376" b="96203" l="8567" r="89951">
                        <a14:foregroundMark x1="67545" y1="25738" x2="63097" y2="8228"/>
                        <a14:foregroundMark x1="63097" y1="8228" x2="56507" y2="16667"/>
                        <a14:foregroundMark x1="63756" y1="6540" x2="55848" y2="11814"/>
                        <a14:foregroundMark x1="55848" y1="11814" x2="54201" y2="14768"/>
                        <a14:foregroundMark x1="60956" y1="5274" x2="53542" y2="11814"/>
                        <a14:foregroundMark x1="53542" y1="11814" x2="50247" y2="18354"/>
                        <a14:foregroundMark x1="60956" y1="5696" x2="55025" y2="17300"/>
                        <a14:foregroundMark x1="60297" y1="6329" x2="56178" y2="18354"/>
                        <a14:foregroundMark x1="45634" y1="5696" x2="40033" y2="8650"/>
                        <a14:foregroundMark x1="43493" y1="4008" x2="41845" y2="4219"/>
                        <a14:foregroundMark x1="44646" y1="4219" x2="44152" y2="3797"/>
                        <a14:foregroundMark x1="19934" y1="72152" x2="18122" y2="83544"/>
                        <a14:foregroundMark x1="18122" y1="83544" x2="29654" y2="83755"/>
                        <a14:foregroundMark x1="39044" y1="89662" x2="42504" y2="94304"/>
                        <a14:foregroundMark x1="50082" y1="94515" x2="54366" y2="95781"/>
                        <a14:foregroundMark x1="8731" y1="74262" x2="12026" y2="85232"/>
                        <a14:foregroundMark x1="12026" y1="85232" x2="13344" y2="85654"/>
                        <a14:foregroundMark x1="42175" y1="96203" x2="43657" y2="95992"/>
                        <a14:foregroundMark x1="56343" y1="44304" x2="51236" y2="55063"/>
                        <a14:foregroundMark x1="33443" y1="44093" x2="34761" y2="6075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4691" y="216669"/>
            <a:ext cx="439616" cy="343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58DE0530-9C3B-42B2-8316-DCE61303B786}"/>
              </a:ext>
            </a:extLst>
          </p:cNvPr>
          <p:cNvSpPr/>
          <p:nvPr/>
        </p:nvSpPr>
        <p:spPr>
          <a:xfrm>
            <a:off x="1055079" y="4375644"/>
            <a:ext cx="1093184" cy="91366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F23649B9-9F64-4AFF-9958-701B36C2C520}"/>
              </a:ext>
            </a:extLst>
          </p:cNvPr>
          <p:cNvSpPr/>
          <p:nvPr/>
        </p:nvSpPr>
        <p:spPr>
          <a:xfrm>
            <a:off x="720019" y="4375159"/>
            <a:ext cx="342900" cy="158261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12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8DE44A57-4472-4B1B-BF98-59BE6813293C}"/>
              </a:ext>
            </a:extLst>
          </p:cNvPr>
          <p:cNvSpPr/>
          <p:nvPr/>
        </p:nvSpPr>
        <p:spPr>
          <a:xfrm>
            <a:off x="1046287" y="2097707"/>
            <a:ext cx="826474" cy="30113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76E6C391-4E3E-4A8B-98D2-7444F7E5B99A}"/>
              </a:ext>
            </a:extLst>
          </p:cNvPr>
          <p:cNvSpPr/>
          <p:nvPr/>
        </p:nvSpPr>
        <p:spPr>
          <a:xfrm>
            <a:off x="1037495" y="1939446"/>
            <a:ext cx="342900" cy="158261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AEFEBC6-3485-41CE-A022-4379AD726B42}"/>
              </a:ext>
            </a:extLst>
          </p:cNvPr>
          <p:cNvSpPr/>
          <p:nvPr/>
        </p:nvSpPr>
        <p:spPr>
          <a:xfrm>
            <a:off x="1872990" y="2081985"/>
            <a:ext cx="1323804" cy="31685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7414F0C2-C19C-41B4-B958-066B91D89E20}"/>
              </a:ext>
            </a:extLst>
          </p:cNvPr>
          <p:cNvSpPr/>
          <p:nvPr/>
        </p:nvSpPr>
        <p:spPr>
          <a:xfrm>
            <a:off x="1864198" y="1923723"/>
            <a:ext cx="342900" cy="158261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58CD4B0-E3A6-4725-B920-9191DA55BD6E}"/>
              </a:ext>
            </a:extLst>
          </p:cNvPr>
          <p:cNvSpPr/>
          <p:nvPr/>
        </p:nvSpPr>
        <p:spPr>
          <a:xfrm>
            <a:off x="3198259" y="2071455"/>
            <a:ext cx="866726" cy="32738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63B7AC56-C9D3-4963-81F0-E0A79834D083}"/>
              </a:ext>
            </a:extLst>
          </p:cNvPr>
          <p:cNvSpPr/>
          <p:nvPr/>
        </p:nvSpPr>
        <p:spPr>
          <a:xfrm>
            <a:off x="3189467" y="1913193"/>
            <a:ext cx="342900" cy="158261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2C60CF90-8204-4113-90D2-9CA612734B40}"/>
              </a:ext>
            </a:extLst>
          </p:cNvPr>
          <p:cNvSpPr/>
          <p:nvPr/>
        </p:nvSpPr>
        <p:spPr>
          <a:xfrm>
            <a:off x="5909564" y="2097707"/>
            <a:ext cx="359352" cy="32738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800F2DE8-3045-4EB7-BD35-8F6AEBA156F3}"/>
              </a:ext>
            </a:extLst>
          </p:cNvPr>
          <p:cNvSpPr/>
          <p:nvPr/>
        </p:nvSpPr>
        <p:spPr>
          <a:xfrm>
            <a:off x="5900717" y="1939446"/>
            <a:ext cx="361480" cy="158261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97FDA841-7D91-4395-980E-217F219B87F4}"/>
              </a:ext>
            </a:extLst>
          </p:cNvPr>
          <p:cNvSpPr/>
          <p:nvPr/>
        </p:nvSpPr>
        <p:spPr>
          <a:xfrm>
            <a:off x="1063871" y="2557103"/>
            <a:ext cx="1248506" cy="29234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54BF3DD6-14EA-4655-91EA-52D5AB759C3A}"/>
              </a:ext>
            </a:extLst>
          </p:cNvPr>
          <p:cNvSpPr/>
          <p:nvPr/>
        </p:nvSpPr>
        <p:spPr>
          <a:xfrm>
            <a:off x="720971" y="2548311"/>
            <a:ext cx="342900" cy="158261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6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35A1B184-0A2E-4926-90FF-727E18A682E9}"/>
              </a:ext>
            </a:extLst>
          </p:cNvPr>
          <p:cNvSpPr/>
          <p:nvPr/>
        </p:nvSpPr>
        <p:spPr>
          <a:xfrm>
            <a:off x="1063871" y="3287063"/>
            <a:ext cx="720967" cy="108858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11BDD717-7D3B-43CD-A618-1DBD493AE2DF}"/>
              </a:ext>
            </a:extLst>
          </p:cNvPr>
          <p:cNvSpPr/>
          <p:nvPr/>
        </p:nvSpPr>
        <p:spPr>
          <a:xfrm>
            <a:off x="1055079" y="3120008"/>
            <a:ext cx="342900" cy="158261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7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D6FFB2A8-7B2B-4B62-B635-7D14AC85A68D}"/>
              </a:ext>
            </a:extLst>
          </p:cNvPr>
          <p:cNvSpPr/>
          <p:nvPr/>
        </p:nvSpPr>
        <p:spPr>
          <a:xfrm>
            <a:off x="3751731" y="2591153"/>
            <a:ext cx="717687" cy="1143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F2878627-6A11-4D0C-93B1-18055D6418E3}"/>
              </a:ext>
            </a:extLst>
          </p:cNvPr>
          <p:cNvSpPr/>
          <p:nvPr/>
        </p:nvSpPr>
        <p:spPr>
          <a:xfrm>
            <a:off x="3742939" y="2432890"/>
            <a:ext cx="342900" cy="158261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8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2ECEE619-D0F3-47C2-9E49-EA22E271F181}"/>
              </a:ext>
            </a:extLst>
          </p:cNvPr>
          <p:cNvSpPr/>
          <p:nvPr/>
        </p:nvSpPr>
        <p:spPr>
          <a:xfrm>
            <a:off x="4744917" y="3331021"/>
            <a:ext cx="750967" cy="105746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E951321F-B1B8-4736-BAE1-6DEAC6D732C6}"/>
              </a:ext>
            </a:extLst>
          </p:cNvPr>
          <p:cNvSpPr/>
          <p:nvPr/>
        </p:nvSpPr>
        <p:spPr>
          <a:xfrm>
            <a:off x="4736125" y="3172759"/>
            <a:ext cx="342900" cy="158261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9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79BFCC20-86A5-42EF-8C8B-FB55B79348CE}"/>
              </a:ext>
            </a:extLst>
          </p:cNvPr>
          <p:cNvSpPr/>
          <p:nvPr/>
        </p:nvSpPr>
        <p:spPr>
          <a:xfrm>
            <a:off x="5911521" y="2712785"/>
            <a:ext cx="750967" cy="77776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764313F5-C72D-47E2-94B5-73D2FA4A259A}"/>
              </a:ext>
            </a:extLst>
          </p:cNvPr>
          <p:cNvSpPr/>
          <p:nvPr/>
        </p:nvSpPr>
        <p:spPr>
          <a:xfrm>
            <a:off x="5902729" y="2554522"/>
            <a:ext cx="342900" cy="158261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10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B3483474-FABC-422D-B50C-C15181AFB2CD}"/>
              </a:ext>
            </a:extLst>
          </p:cNvPr>
          <p:cNvSpPr/>
          <p:nvPr/>
        </p:nvSpPr>
        <p:spPr>
          <a:xfrm>
            <a:off x="7464675" y="2957155"/>
            <a:ext cx="923191" cy="94737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A375C720-8EBF-4DD7-BB01-256690B428BB}"/>
              </a:ext>
            </a:extLst>
          </p:cNvPr>
          <p:cNvSpPr/>
          <p:nvPr/>
        </p:nvSpPr>
        <p:spPr>
          <a:xfrm>
            <a:off x="7455883" y="2798893"/>
            <a:ext cx="342900" cy="158261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11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FE2459E2-5B39-430B-9409-CC56CB2F1446}"/>
              </a:ext>
            </a:extLst>
          </p:cNvPr>
          <p:cNvSpPr/>
          <p:nvPr/>
        </p:nvSpPr>
        <p:spPr>
          <a:xfrm>
            <a:off x="2229633" y="4750049"/>
            <a:ext cx="575114" cy="52353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8AC217D9-05D3-451F-BFA1-45E67CCE06A3}"/>
              </a:ext>
            </a:extLst>
          </p:cNvPr>
          <p:cNvSpPr/>
          <p:nvPr/>
        </p:nvSpPr>
        <p:spPr>
          <a:xfrm>
            <a:off x="2220840" y="4591786"/>
            <a:ext cx="342900" cy="158261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13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5B0929F7-C3BA-45A4-8AA2-EB59E3B9F612}"/>
              </a:ext>
            </a:extLst>
          </p:cNvPr>
          <p:cNvSpPr/>
          <p:nvPr/>
        </p:nvSpPr>
        <p:spPr>
          <a:xfrm>
            <a:off x="2881191" y="4683090"/>
            <a:ext cx="481097" cy="59049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1" name="사각형: 둥근 모서리 60">
            <a:extLst>
              <a:ext uri="{FF2B5EF4-FFF2-40B4-BE49-F238E27FC236}">
                <a16:creationId xmlns:a16="http://schemas.microsoft.com/office/drawing/2014/main" id="{5624B49A-31CF-46D7-81DB-8B31218457A3}"/>
              </a:ext>
            </a:extLst>
          </p:cNvPr>
          <p:cNvSpPr/>
          <p:nvPr/>
        </p:nvSpPr>
        <p:spPr>
          <a:xfrm>
            <a:off x="2872399" y="4524828"/>
            <a:ext cx="342900" cy="158261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14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856FA511-0B06-42EE-8EEF-0822AF5609E2}"/>
              </a:ext>
            </a:extLst>
          </p:cNvPr>
          <p:cNvSpPr/>
          <p:nvPr/>
        </p:nvSpPr>
        <p:spPr>
          <a:xfrm>
            <a:off x="3356532" y="4746867"/>
            <a:ext cx="717688" cy="52353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3" name="사각형: 둥근 모서리 62">
            <a:extLst>
              <a:ext uri="{FF2B5EF4-FFF2-40B4-BE49-F238E27FC236}">
                <a16:creationId xmlns:a16="http://schemas.microsoft.com/office/drawing/2014/main" id="{A36B6570-D288-4367-BAB0-1CDB6C8765CD}"/>
              </a:ext>
            </a:extLst>
          </p:cNvPr>
          <p:cNvSpPr/>
          <p:nvPr/>
        </p:nvSpPr>
        <p:spPr>
          <a:xfrm>
            <a:off x="3347739" y="4588606"/>
            <a:ext cx="342900" cy="158261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15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48D093A1-E717-49EC-B3FC-B26119AB08D8}"/>
              </a:ext>
            </a:extLst>
          </p:cNvPr>
          <p:cNvSpPr/>
          <p:nvPr/>
        </p:nvSpPr>
        <p:spPr>
          <a:xfrm>
            <a:off x="5794839" y="4300549"/>
            <a:ext cx="876035" cy="96985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5" name="사각형: 둥근 모서리 64">
            <a:extLst>
              <a:ext uri="{FF2B5EF4-FFF2-40B4-BE49-F238E27FC236}">
                <a16:creationId xmlns:a16="http://schemas.microsoft.com/office/drawing/2014/main" id="{5DA2FE0B-D1C3-4641-AAA5-1C6F92FE1A2F}"/>
              </a:ext>
            </a:extLst>
          </p:cNvPr>
          <p:cNvSpPr/>
          <p:nvPr/>
        </p:nvSpPr>
        <p:spPr>
          <a:xfrm>
            <a:off x="5786047" y="4142289"/>
            <a:ext cx="342900" cy="158261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16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556182C1-1DF1-4B99-B7C1-2E8E35D1CF56}"/>
              </a:ext>
            </a:extLst>
          </p:cNvPr>
          <p:cNvSpPr/>
          <p:nvPr/>
        </p:nvSpPr>
        <p:spPr>
          <a:xfrm>
            <a:off x="6325056" y="2097707"/>
            <a:ext cx="275950" cy="32738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7" name="사각형: 둥근 모서리 66">
            <a:extLst>
              <a:ext uri="{FF2B5EF4-FFF2-40B4-BE49-F238E27FC236}">
                <a16:creationId xmlns:a16="http://schemas.microsoft.com/office/drawing/2014/main" id="{9E652F78-5ADC-457D-B70B-C987AC8F691C}"/>
              </a:ext>
            </a:extLst>
          </p:cNvPr>
          <p:cNvSpPr/>
          <p:nvPr/>
        </p:nvSpPr>
        <p:spPr>
          <a:xfrm>
            <a:off x="6316209" y="1948239"/>
            <a:ext cx="284797" cy="142538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63277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D230DF4E-E2DB-4991-9096-80F51CDFDFF8}"/>
              </a:ext>
            </a:extLst>
          </p:cNvPr>
          <p:cNvSpPr/>
          <p:nvPr/>
        </p:nvSpPr>
        <p:spPr>
          <a:xfrm>
            <a:off x="10466664" y="138789"/>
            <a:ext cx="1725336" cy="384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Page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7/37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7DACE510-8667-4007-88A5-0757D34A1AC9}"/>
              </a:ext>
            </a:extLst>
          </p:cNvPr>
          <p:cNvGrpSpPr/>
          <p:nvPr/>
        </p:nvGrpSpPr>
        <p:grpSpPr>
          <a:xfrm>
            <a:off x="177756" y="184155"/>
            <a:ext cx="1747759" cy="384597"/>
            <a:chOff x="204133" y="192947"/>
            <a:chExt cx="2021747" cy="384597"/>
          </a:xfrm>
        </p:grpSpPr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4B50E118-B26A-43BC-A4A7-29AC04725931}"/>
                </a:ext>
              </a:extLst>
            </p:cNvPr>
            <p:cNvSpPr/>
            <p:nvPr/>
          </p:nvSpPr>
          <p:spPr>
            <a:xfrm>
              <a:off x="204133" y="192947"/>
              <a:ext cx="2021747" cy="384597"/>
            </a:xfrm>
            <a:prstGeom prst="rect">
              <a:avLst/>
            </a:prstGeom>
            <a:solidFill>
              <a:srgbClr val="FF1F84"/>
            </a:solidFill>
            <a:ln>
              <a:solidFill>
                <a:srgbClr val="FF1F8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54811061-0499-4C20-BE71-47CEF40E2FF4}"/>
                </a:ext>
              </a:extLst>
            </p:cNvPr>
            <p:cNvSpPr/>
            <p:nvPr/>
          </p:nvSpPr>
          <p:spPr>
            <a:xfrm>
              <a:off x="204133" y="192947"/>
              <a:ext cx="1472533" cy="384597"/>
            </a:xfrm>
            <a:prstGeom prst="rect">
              <a:avLst/>
            </a:prstGeom>
            <a:solidFill>
              <a:srgbClr val="FFE7F3"/>
            </a:solidFill>
            <a:ln>
              <a:solidFill>
                <a:srgbClr val="FF1F8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b="1" dirty="0">
                  <a:solidFill>
                    <a:schemeClr val="tx1"/>
                  </a:solidFill>
                </a:rPr>
                <a:t>티니핑</a:t>
              </a:r>
            </a:p>
          </p:txBody>
        </p:sp>
      </p:grpSp>
      <p:pic>
        <p:nvPicPr>
          <p:cNvPr id="119" name="Picture 2" descr="캐치 티니핑 캐릭터 소개 로열 티니핑 일반 티니핑 성우소개">
            <a:extLst>
              <a:ext uri="{FF2B5EF4-FFF2-40B4-BE49-F238E27FC236}">
                <a16:creationId xmlns:a16="http://schemas.microsoft.com/office/drawing/2014/main" id="{892C8E22-F208-4BF0-A360-0DCF335B8A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376" b="96203" l="8567" r="89951">
                        <a14:foregroundMark x1="67545" y1="25738" x2="63097" y2="8228"/>
                        <a14:foregroundMark x1="63097" y1="8228" x2="56507" y2="16667"/>
                        <a14:foregroundMark x1="63756" y1="6540" x2="55848" y2="11814"/>
                        <a14:foregroundMark x1="55848" y1="11814" x2="54201" y2="14768"/>
                        <a14:foregroundMark x1="60956" y1="5274" x2="53542" y2="11814"/>
                        <a14:foregroundMark x1="53542" y1="11814" x2="50247" y2="18354"/>
                        <a14:foregroundMark x1="60956" y1="5696" x2="55025" y2="17300"/>
                        <a14:foregroundMark x1="60297" y1="6329" x2="56178" y2="18354"/>
                        <a14:foregroundMark x1="45634" y1="5696" x2="40033" y2="8650"/>
                        <a14:foregroundMark x1="43493" y1="4008" x2="41845" y2="4219"/>
                        <a14:foregroundMark x1="44646" y1="4219" x2="44152" y2="3797"/>
                        <a14:foregroundMark x1="19934" y1="72152" x2="18122" y2="83544"/>
                        <a14:foregroundMark x1="18122" y1="83544" x2="29654" y2="83755"/>
                        <a14:foregroundMark x1="39044" y1="89662" x2="42504" y2="94304"/>
                        <a14:foregroundMark x1="50082" y1="94515" x2="54366" y2="95781"/>
                        <a14:foregroundMark x1="8731" y1="74262" x2="12026" y2="85232"/>
                        <a14:foregroundMark x1="12026" y1="85232" x2="13344" y2="85654"/>
                        <a14:foregroundMark x1="42175" y1="96203" x2="43657" y2="95992"/>
                        <a14:foregroundMark x1="56343" y1="44304" x2="51236" y2="55063"/>
                        <a14:foregroundMark x1="33443" y1="44093" x2="34761" y2="6075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4691" y="216669"/>
            <a:ext cx="439616" cy="343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0" name="그룹 119">
            <a:extLst>
              <a:ext uri="{FF2B5EF4-FFF2-40B4-BE49-F238E27FC236}">
                <a16:creationId xmlns:a16="http://schemas.microsoft.com/office/drawing/2014/main" id="{96A12295-5356-4699-8AA9-63C2DB24D225}"/>
              </a:ext>
            </a:extLst>
          </p:cNvPr>
          <p:cNvGrpSpPr/>
          <p:nvPr/>
        </p:nvGrpSpPr>
        <p:grpSpPr>
          <a:xfrm>
            <a:off x="-7620" y="721453"/>
            <a:ext cx="12199620" cy="846148"/>
            <a:chOff x="-7620" y="721453"/>
            <a:chExt cx="12199620" cy="846148"/>
          </a:xfrm>
        </p:grpSpPr>
        <p:cxnSp>
          <p:nvCxnSpPr>
            <p:cNvPr id="121" name="직선 연결선 120">
              <a:extLst>
                <a:ext uri="{FF2B5EF4-FFF2-40B4-BE49-F238E27FC236}">
                  <a16:creationId xmlns:a16="http://schemas.microsoft.com/office/drawing/2014/main" id="{94E4B5F8-6A25-4688-9019-87D67060AA13}"/>
                </a:ext>
              </a:extLst>
            </p:cNvPr>
            <p:cNvCxnSpPr/>
            <p:nvPr/>
          </p:nvCxnSpPr>
          <p:spPr>
            <a:xfrm>
              <a:off x="0" y="721453"/>
              <a:ext cx="12192000" cy="0"/>
            </a:xfrm>
            <a:prstGeom prst="line">
              <a:avLst/>
            </a:prstGeom>
            <a:ln w="19050">
              <a:solidFill>
                <a:schemeClr val="accent2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2" name="그룹 121">
              <a:extLst>
                <a:ext uri="{FF2B5EF4-FFF2-40B4-BE49-F238E27FC236}">
                  <a16:creationId xmlns:a16="http://schemas.microsoft.com/office/drawing/2014/main" id="{17BB9B86-5C78-4CC2-A980-A412D80BA2E1}"/>
                </a:ext>
              </a:extLst>
            </p:cNvPr>
            <p:cNvGrpSpPr/>
            <p:nvPr/>
          </p:nvGrpSpPr>
          <p:grpSpPr>
            <a:xfrm>
              <a:off x="-7620" y="847457"/>
              <a:ext cx="12193256" cy="720144"/>
              <a:chOff x="-7620" y="847457"/>
              <a:chExt cx="12193256" cy="720144"/>
            </a:xfrm>
          </p:grpSpPr>
          <p:cxnSp>
            <p:nvCxnSpPr>
              <p:cNvPr id="123" name="직선 연결선 122">
                <a:extLst>
                  <a:ext uri="{FF2B5EF4-FFF2-40B4-BE49-F238E27FC236}">
                    <a16:creationId xmlns:a16="http://schemas.microsoft.com/office/drawing/2014/main" id="{8F7AF471-16C4-49EC-97B9-E884F151682F}"/>
                  </a:ext>
                </a:extLst>
              </p:cNvPr>
              <p:cNvCxnSpPr/>
              <p:nvPr/>
            </p:nvCxnSpPr>
            <p:spPr>
              <a:xfrm>
                <a:off x="-7620" y="1377706"/>
                <a:ext cx="12192000" cy="0"/>
              </a:xfrm>
              <a:prstGeom prst="line">
                <a:avLst/>
              </a:prstGeom>
              <a:ln w="19050">
                <a:solidFill>
                  <a:schemeClr val="accent2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4" name="화살표: 오각형 123">
                <a:extLst>
                  <a:ext uri="{FF2B5EF4-FFF2-40B4-BE49-F238E27FC236}">
                    <a16:creationId xmlns:a16="http://schemas.microsoft.com/office/drawing/2014/main" id="{624701A6-0E6B-4074-A587-A57DF69072CD}"/>
                  </a:ext>
                </a:extLst>
              </p:cNvPr>
              <p:cNvSpPr/>
              <p:nvPr/>
            </p:nvSpPr>
            <p:spPr>
              <a:xfrm rot="5400000">
                <a:off x="398180" y="451601"/>
                <a:ext cx="720000" cy="1512000"/>
              </a:xfrm>
              <a:prstGeom prst="homePlate">
                <a:avLst>
                  <a:gd name="adj" fmla="val 39689"/>
                </a:avLst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endParaRPr>
              </a:p>
            </p:txBody>
          </p:sp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C8FD5AFD-ED99-40B1-BB12-90CA1B3CE25C}"/>
                  </a:ext>
                </a:extLst>
              </p:cNvPr>
              <p:cNvSpPr txBox="1"/>
              <p:nvPr/>
            </p:nvSpPr>
            <p:spPr>
              <a:xfrm>
                <a:off x="34922" y="930577"/>
                <a:ext cx="14053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b="1" dirty="0"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Ⅰ. </a:t>
                </a:r>
                <a:r>
                  <a:rPr lang="ko-KR" altLang="en-US" sz="1400" b="1" dirty="0"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게임 개괄</a:t>
                </a:r>
              </a:p>
            </p:txBody>
          </p:sp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89F74D44-DBEC-479D-AD12-D60E7DB0562D}"/>
                  </a:ext>
                </a:extLst>
              </p:cNvPr>
              <p:cNvSpPr txBox="1"/>
              <p:nvPr/>
            </p:nvSpPr>
            <p:spPr>
              <a:xfrm>
                <a:off x="1523345" y="920181"/>
                <a:ext cx="951377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300" b="1" dirty="0"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게임 정보</a:t>
                </a:r>
              </a:p>
            </p:txBody>
          </p:sp>
          <p:sp>
            <p:nvSpPr>
              <p:cNvPr id="127" name="직사각형 126">
                <a:extLst>
                  <a:ext uri="{FF2B5EF4-FFF2-40B4-BE49-F238E27FC236}">
                    <a16:creationId xmlns:a16="http://schemas.microsoft.com/office/drawing/2014/main" id="{BF9C38F6-51E5-4528-AF6B-5DA57F138CFB}"/>
                  </a:ext>
                </a:extLst>
              </p:cNvPr>
              <p:cNvSpPr/>
              <p:nvPr/>
            </p:nvSpPr>
            <p:spPr>
              <a:xfrm>
                <a:off x="3400374" y="847457"/>
                <a:ext cx="951377" cy="43179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유사게임</a:t>
                </a:r>
                <a:endParaRPr lang="en-US" altLang="ko-KR" sz="1000" dirty="0">
                  <a:solidFill>
                    <a:schemeClr val="tx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endParaRPr>
              </a:p>
              <a:p>
                <a:pPr algn="ctr"/>
                <a:r>
                  <a:rPr lang="ko-KR" altLang="en-US" sz="1000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정보</a:t>
                </a:r>
              </a:p>
            </p:txBody>
          </p:sp>
          <p:sp>
            <p:nvSpPr>
              <p:cNvPr id="128" name="직사각형 127">
                <a:extLst>
                  <a:ext uri="{FF2B5EF4-FFF2-40B4-BE49-F238E27FC236}">
                    <a16:creationId xmlns:a16="http://schemas.microsoft.com/office/drawing/2014/main" id="{8B5EF1D8-B9E7-47A9-B0AF-3AB07EF12CBD}"/>
                  </a:ext>
                </a:extLst>
              </p:cNvPr>
              <p:cNvSpPr/>
              <p:nvPr/>
            </p:nvSpPr>
            <p:spPr>
              <a:xfrm>
                <a:off x="1512737" y="847457"/>
                <a:ext cx="951377" cy="431798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b="1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게임 정보</a:t>
                </a:r>
              </a:p>
            </p:txBody>
          </p:sp>
          <p:sp>
            <p:nvSpPr>
              <p:cNvPr id="129" name="직사각형 128">
                <a:extLst>
                  <a:ext uri="{FF2B5EF4-FFF2-40B4-BE49-F238E27FC236}">
                    <a16:creationId xmlns:a16="http://schemas.microsoft.com/office/drawing/2014/main" id="{7FB67BA5-6CD2-422D-87AA-3CC43F98574F}"/>
                  </a:ext>
                </a:extLst>
              </p:cNvPr>
              <p:cNvSpPr/>
              <p:nvPr/>
            </p:nvSpPr>
            <p:spPr>
              <a:xfrm>
                <a:off x="2455381" y="847457"/>
                <a:ext cx="951377" cy="43179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목적 </a:t>
                </a:r>
                <a:r>
                  <a:rPr lang="en-US" altLang="ko-KR" sz="1000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&amp;</a:t>
                </a:r>
              </a:p>
              <a:p>
                <a:pPr algn="ctr"/>
                <a:r>
                  <a:rPr lang="ko-KR" altLang="en-US" sz="1000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재미요소</a:t>
                </a:r>
              </a:p>
            </p:txBody>
          </p:sp>
          <p:sp>
            <p:nvSpPr>
              <p:cNvPr id="130" name="직사각형 129">
                <a:extLst>
                  <a:ext uri="{FF2B5EF4-FFF2-40B4-BE49-F238E27FC236}">
                    <a16:creationId xmlns:a16="http://schemas.microsoft.com/office/drawing/2014/main" id="{3DD29590-C6FF-433E-9C57-84F30AA02D24}"/>
                  </a:ext>
                </a:extLst>
              </p:cNvPr>
              <p:cNvSpPr/>
              <p:nvPr/>
            </p:nvSpPr>
            <p:spPr>
              <a:xfrm>
                <a:off x="4347907" y="847457"/>
                <a:ext cx="1548000" cy="43179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500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Ⅱ. </a:t>
                </a:r>
                <a:r>
                  <a:rPr lang="ko-KR" altLang="en-US" sz="1500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게임 컨셉</a:t>
                </a:r>
              </a:p>
            </p:txBody>
          </p:sp>
          <p:sp>
            <p:nvSpPr>
              <p:cNvPr id="131" name="직사각형 130">
                <a:extLst>
                  <a:ext uri="{FF2B5EF4-FFF2-40B4-BE49-F238E27FC236}">
                    <a16:creationId xmlns:a16="http://schemas.microsoft.com/office/drawing/2014/main" id="{BAFC26BB-392E-4353-BEDB-67726DBEEB79}"/>
                  </a:ext>
                </a:extLst>
              </p:cNvPr>
              <p:cNvSpPr/>
              <p:nvPr/>
            </p:nvSpPr>
            <p:spPr>
              <a:xfrm>
                <a:off x="5892819" y="847457"/>
                <a:ext cx="951377" cy="43179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Flow Chart</a:t>
                </a:r>
                <a:endParaRPr lang="ko-KR" altLang="en-US" sz="1000" dirty="0">
                  <a:solidFill>
                    <a:schemeClr val="tx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endParaRPr>
              </a:p>
            </p:txBody>
          </p:sp>
          <p:sp>
            <p:nvSpPr>
              <p:cNvPr id="132" name="직사각형 131">
                <a:extLst>
                  <a:ext uri="{FF2B5EF4-FFF2-40B4-BE49-F238E27FC236}">
                    <a16:creationId xmlns:a16="http://schemas.microsoft.com/office/drawing/2014/main" id="{403FA0B3-E6A1-4410-B28F-420295ED4AF0}"/>
                  </a:ext>
                </a:extLst>
              </p:cNvPr>
              <p:cNvSpPr/>
              <p:nvPr/>
            </p:nvSpPr>
            <p:spPr>
              <a:xfrm>
                <a:off x="6843504" y="847457"/>
                <a:ext cx="951377" cy="431798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UI</a:t>
                </a:r>
                <a:r>
                  <a:rPr lang="ko-KR" altLang="en-US" sz="1000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 </a:t>
                </a:r>
                <a:r>
                  <a:rPr lang="en-US" altLang="ko-KR" sz="1000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&amp;</a:t>
                </a:r>
                <a:r>
                  <a:rPr lang="ko-KR" altLang="en-US" sz="1000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 </a:t>
                </a:r>
                <a:r>
                  <a:rPr lang="en-US" altLang="ko-KR" sz="1000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UX</a:t>
                </a:r>
              </a:p>
            </p:txBody>
          </p:sp>
          <p:sp>
            <p:nvSpPr>
              <p:cNvPr id="133" name="직사각형 132">
                <a:extLst>
                  <a:ext uri="{FF2B5EF4-FFF2-40B4-BE49-F238E27FC236}">
                    <a16:creationId xmlns:a16="http://schemas.microsoft.com/office/drawing/2014/main" id="{C4A3A5A4-21AF-45F9-BB8D-CEDDE506D935}"/>
                  </a:ext>
                </a:extLst>
              </p:cNvPr>
              <p:cNvSpPr/>
              <p:nvPr/>
            </p:nvSpPr>
            <p:spPr>
              <a:xfrm>
                <a:off x="7787655" y="847457"/>
                <a:ext cx="951377" cy="43179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시스템</a:t>
                </a:r>
              </a:p>
            </p:txBody>
          </p:sp>
          <p:sp>
            <p:nvSpPr>
              <p:cNvPr id="134" name="직사각형 133">
                <a:extLst>
                  <a:ext uri="{FF2B5EF4-FFF2-40B4-BE49-F238E27FC236}">
                    <a16:creationId xmlns:a16="http://schemas.microsoft.com/office/drawing/2014/main" id="{54D732EF-547E-4F6D-9E2D-589C3A1E5A8D}"/>
                  </a:ext>
                </a:extLst>
              </p:cNvPr>
              <p:cNvSpPr/>
              <p:nvPr/>
            </p:nvSpPr>
            <p:spPr>
              <a:xfrm>
                <a:off x="8734232" y="847457"/>
                <a:ext cx="951377" cy="43179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dirty="0">
                  <a:solidFill>
                    <a:schemeClr val="tx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endParaRPr>
              </a:p>
            </p:txBody>
          </p:sp>
          <p:sp>
            <p:nvSpPr>
              <p:cNvPr id="135" name="직사각형 134">
                <a:extLst>
                  <a:ext uri="{FF2B5EF4-FFF2-40B4-BE49-F238E27FC236}">
                    <a16:creationId xmlns:a16="http://schemas.microsoft.com/office/drawing/2014/main" id="{4070AEC7-AD5D-4660-8991-68DA4D2D7D55}"/>
                  </a:ext>
                </a:extLst>
              </p:cNvPr>
              <p:cNvSpPr/>
              <p:nvPr/>
            </p:nvSpPr>
            <p:spPr>
              <a:xfrm>
                <a:off x="9685609" y="847457"/>
                <a:ext cx="1548000" cy="43179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500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Ⅲ. </a:t>
                </a:r>
                <a:r>
                  <a:rPr lang="ko-KR" altLang="en-US" sz="1500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방향성</a:t>
                </a:r>
              </a:p>
            </p:txBody>
          </p:sp>
          <p:sp>
            <p:nvSpPr>
              <p:cNvPr id="136" name="직사각형 135">
                <a:extLst>
                  <a:ext uri="{FF2B5EF4-FFF2-40B4-BE49-F238E27FC236}">
                    <a16:creationId xmlns:a16="http://schemas.microsoft.com/office/drawing/2014/main" id="{AD397E69-A6B1-4C16-BFE1-B582D08036C4}"/>
                  </a:ext>
                </a:extLst>
              </p:cNvPr>
              <p:cNvSpPr/>
              <p:nvPr/>
            </p:nvSpPr>
            <p:spPr>
              <a:xfrm>
                <a:off x="11234259" y="847457"/>
                <a:ext cx="951377" cy="43179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기대효과</a:t>
                </a:r>
              </a:p>
            </p:txBody>
          </p:sp>
        </p:grp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2A113884-0D0B-4883-8558-79B0CC30A2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9326" y="2222987"/>
            <a:ext cx="6482862" cy="4051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8891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4FA2DB8-3720-4731-B79B-28634B515071}"/>
              </a:ext>
            </a:extLst>
          </p:cNvPr>
          <p:cNvCxnSpPr/>
          <p:nvPr/>
        </p:nvCxnSpPr>
        <p:spPr>
          <a:xfrm>
            <a:off x="0" y="721453"/>
            <a:ext cx="12192000" cy="0"/>
          </a:xfrm>
          <a:prstGeom prst="line">
            <a:avLst/>
          </a:prstGeom>
          <a:ln w="1905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230DF4E-E2DB-4991-9096-80F51CDFDFF8}"/>
              </a:ext>
            </a:extLst>
          </p:cNvPr>
          <p:cNvSpPr/>
          <p:nvPr/>
        </p:nvSpPr>
        <p:spPr>
          <a:xfrm>
            <a:off x="10466664" y="138789"/>
            <a:ext cx="1725336" cy="384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Page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12/37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FC359E75-9E4C-4E3E-941F-98BDF9EA5636}"/>
              </a:ext>
            </a:extLst>
          </p:cNvPr>
          <p:cNvCxnSpPr/>
          <p:nvPr/>
        </p:nvCxnSpPr>
        <p:spPr>
          <a:xfrm>
            <a:off x="0" y="1377706"/>
            <a:ext cx="12192000" cy="0"/>
          </a:xfrm>
          <a:prstGeom prst="line">
            <a:avLst/>
          </a:prstGeom>
          <a:ln w="1905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6" name="표 26">
            <a:extLst>
              <a:ext uri="{FF2B5EF4-FFF2-40B4-BE49-F238E27FC236}">
                <a16:creationId xmlns:a16="http://schemas.microsoft.com/office/drawing/2014/main" id="{97B0ED40-1FFE-4E25-A028-4535BF7987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0551343"/>
              </p:ext>
            </p:extLst>
          </p:nvPr>
        </p:nvGraphicFramePr>
        <p:xfrm>
          <a:off x="388144" y="1607314"/>
          <a:ext cx="11415712" cy="5271990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557887">
                  <a:extLst>
                    <a:ext uri="{9D8B030D-6E8A-4147-A177-3AD203B41FA5}">
                      <a16:colId xmlns:a16="http://schemas.microsoft.com/office/drawing/2014/main" val="1281812352"/>
                    </a:ext>
                  </a:extLst>
                </a:gridCol>
                <a:gridCol w="2247350">
                  <a:extLst>
                    <a:ext uri="{9D8B030D-6E8A-4147-A177-3AD203B41FA5}">
                      <a16:colId xmlns:a16="http://schemas.microsoft.com/office/drawing/2014/main" val="2838880781"/>
                    </a:ext>
                  </a:extLst>
                </a:gridCol>
                <a:gridCol w="1902619">
                  <a:extLst>
                    <a:ext uri="{9D8B030D-6E8A-4147-A177-3AD203B41FA5}">
                      <a16:colId xmlns:a16="http://schemas.microsoft.com/office/drawing/2014/main" val="3578211596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1058335755"/>
                    </a:ext>
                  </a:extLst>
                </a:gridCol>
                <a:gridCol w="454819">
                  <a:extLst>
                    <a:ext uri="{9D8B030D-6E8A-4147-A177-3AD203B41FA5}">
                      <a16:colId xmlns:a16="http://schemas.microsoft.com/office/drawing/2014/main" val="2433185855"/>
                    </a:ext>
                  </a:extLst>
                </a:gridCol>
                <a:gridCol w="1902618">
                  <a:extLst>
                    <a:ext uri="{9D8B030D-6E8A-4147-A177-3AD203B41FA5}">
                      <a16:colId xmlns:a16="http://schemas.microsoft.com/office/drawing/2014/main" val="2735246168"/>
                    </a:ext>
                  </a:extLst>
                </a:gridCol>
                <a:gridCol w="1902619">
                  <a:extLst>
                    <a:ext uri="{9D8B030D-6E8A-4147-A177-3AD203B41FA5}">
                      <a16:colId xmlns:a16="http://schemas.microsoft.com/office/drawing/2014/main" val="3431520762"/>
                    </a:ext>
                  </a:extLst>
                </a:gridCol>
              </a:tblGrid>
              <a:tr h="279384">
                <a:tc gridSpan="7"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인게임 인터페이스 컨셉 이미지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89672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r>
                        <a:rPr lang="en-US" altLang="ko-KR" sz="1100" b="1" dirty="0"/>
                        <a:t>Index</a:t>
                      </a:r>
                      <a:endParaRPr lang="ko-KR" altLang="en-US" sz="1100" b="1" dirty="0"/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r>
                        <a:rPr lang="en-US" altLang="ko-KR" sz="1100" b="1" dirty="0"/>
                        <a:t>Name</a:t>
                      </a:r>
                      <a:endParaRPr lang="ko-KR" altLang="en-US" sz="1100" b="1" dirty="0"/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r>
                        <a:rPr lang="en-US" altLang="ko-KR" sz="1100" b="1" dirty="0"/>
                        <a:t>Image</a:t>
                      </a:r>
                      <a:endParaRPr lang="ko-KR" altLang="en-US" sz="1100" b="1" dirty="0"/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  <a:alpha val="2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Index</a:t>
                      </a:r>
                      <a:endParaRPr lang="ko-KR" altLang="en-US" sz="1100" b="1" dirty="0"/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  <a:alpha val="2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Name</a:t>
                      </a:r>
                      <a:endParaRPr lang="ko-KR" altLang="en-US" sz="1100" b="1" dirty="0"/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Image</a:t>
                      </a:r>
                      <a:endParaRPr lang="ko-KR" altLang="en-US" sz="1100" b="1" dirty="0"/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5439775"/>
                  </a:ext>
                </a:extLst>
              </a:tr>
              <a:tr h="627894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r>
                        <a:rPr lang="en-US" altLang="ko-KR" sz="1300" b="1" dirty="0"/>
                        <a:t>IT_1</a:t>
                      </a:r>
                      <a:endParaRPr lang="ko-KR" altLang="en-US" sz="13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300" b="1" dirty="0"/>
                        <a:t>공통 버튼</a:t>
                      </a:r>
                      <a:endParaRPr lang="en-US" altLang="ko-KR" sz="13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endParaRPr lang="ko-KR" altLang="en-US" sz="1300" b="1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r>
                        <a:rPr lang="en-US" altLang="ko-KR" sz="1300" b="1" dirty="0"/>
                        <a:t>IT_6</a:t>
                      </a:r>
                      <a:endParaRPr lang="ko-KR" altLang="en-US" sz="13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300" b="1" dirty="0"/>
                        <a:t>내용 표기 배경</a:t>
                      </a:r>
                      <a:r>
                        <a:rPr lang="en-US" altLang="ko-KR" sz="1300" b="1" dirty="0"/>
                        <a:t>_3</a:t>
                      </a:r>
                      <a:endParaRPr lang="ko-KR" altLang="en-US" sz="13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endParaRPr lang="ko-KR" altLang="en-US" sz="13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7596589"/>
                  </a:ext>
                </a:extLst>
              </a:tr>
              <a:tr h="627894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r>
                        <a:rPr lang="en-US" altLang="ko-KR" sz="1300" b="1" dirty="0"/>
                        <a:t>IT_2</a:t>
                      </a:r>
                      <a:endParaRPr lang="ko-KR" altLang="en-US" sz="13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300" b="1" dirty="0"/>
                        <a:t>내용 표기 배경</a:t>
                      </a:r>
                      <a:r>
                        <a:rPr lang="en-US" altLang="ko-KR" sz="1300" b="1" dirty="0"/>
                        <a:t>_1</a:t>
                      </a:r>
                      <a:endParaRPr lang="ko-KR" altLang="en-US" sz="13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endParaRPr lang="ko-KR" altLang="en-US" sz="1300" b="1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r>
                        <a:rPr lang="en-US" altLang="ko-KR" sz="1300" b="1" dirty="0"/>
                        <a:t>IT_7</a:t>
                      </a:r>
                      <a:endParaRPr lang="ko-KR" altLang="en-US" sz="13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300" b="1" dirty="0"/>
                        <a:t>내용 표기 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endParaRPr lang="ko-KR" altLang="en-US" sz="13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7812709"/>
                  </a:ext>
                </a:extLst>
              </a:tr>
              <a:tr h="627893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r>
                        <a:rPr lang="en-US" altLang="ko-KR" sz="1300" b="1" dirty="0"/>
                        <a:t>IT_3</a:t>
                      </a:r>
                      <a:endParaRPr lang="ko-KR" altLang="en-US" sz="13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300" b="1" dirty="0"/>
                        <a:t>환경설정 </a:t>
                      </a:r>
                      <a:r>
                        <a:rPr lang="en-US" altLang="ko-KR" sz="1300" b="1" dirty="0"/>
                        <a:t>&amp; </a:t>
                      </a:r>
                      <a:r>
                        <a:rPr lang="ko-KR" altLang="en-US" sz="1300" b="1" dirty="0"/>
                        <a:t>게임 종료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endParaRPr lang="ko-KR" altLang="en-US" sz="1300" b="1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r>
                        <a:rPr lang="en-US" altLang="ko-KR" sz="1300" b="1" dirty="0"/>
                        <a:t>IT_8</a:t>
                      </a:r>
                      <a:endParaRPr lang="ko-KR" altLang="en-US" sz="13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300" b="1" dirty="0"/>
                        <a:t>스크롤 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endParaRPr lang="ko-KR" altLang="en-US" sz="13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1533102"/>
                  </a:ext>
                </a:extLst>
              </a:tr>
              <a:tr h="627894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r>
                        <a:rPr lang="en-US" altLang="ko-KR" sz="1300" b="1" dirty="0"/>
                        <a:t>IT_4</a:t>
                      </a:r>
                      <a:endParaRPr lang="ko-KR" altLang="en-US" sz="13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300" b="1" dirty="0"/>
                        <a:t>게임 이름 </a:t>
                      </a:r>
                      <a:r>
                        <a:rPr lang="en-US" altLang="ko-KR" sz="1300" b="1" dirty="0"/>
                        <a:t>&amp; </a:t>
                      </a:r>
                      <a:r>
                        <a:rPr lang="ko-KR" altLang="en-US" sz="1300" b="1" dirty="0"/>
                        <a:t>시작 버튼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endParaRPr lang="ko-KR" altLang="en-US" sz="1300" b="1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r>
                        <a:rPr lang="en-US" altLang="ko-KR" sz="1300" b="1" dirty="0"/>
                        <a:t>IT_9</a:t>
                      </a:r>
                      <a:endParaRPr lang="ko-KR" altLang="en-US" sz="13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300" b="1" dirty="0"/>
                        <a:t>내용 표기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endParaRPr lang="ko-KR" altLang="en-US" sz="13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06259047"/>
                  </a:ext>
                </a:extLst>
              </a:tr>
              <a:tr h="627894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r>
                        <a:rPr lang="en-US" altLang="ko-KR" sz="1300" b="1" dirty="0"/>
                        <a:t>IT_5</a:t>
                      </a:r>
                      <a:endParaRPr lang="ko-KR" altLang="en-US" sz="13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300" b="1" dirty="0"/>
                        <a:t>내용 표기 배경</a:t>
                      </a:r>
                      <a:r>
                        <a:rPr lang="en-US" altLang="ko-KR" sz="1300" b="1" dirty="0"/>
                        <a:t>_2</a:t>
                      </a:r>
                      <a:endParaRPr lang="ko-KR" altLang="en-US" sz="13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endParaRPr lang="ko-KR" altLang="en-US" sz="1300" b="1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r>
                        <a:rPr lang="en-US" altLang="ko-KR" sz="1300" b="1" dirty="0"/>
                        <a:t>IT_10</a:t>
                      </a:r>
                      <a:endParaRPr lang="ko-KR" altLang="en-US" sz="13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r>
                        <a:rPr lang="en-US" altLang="ko-KR" sz="1300" b="1" dirty="0"/>
                        <a:t>‘X’</a:t>
                      </a:r>
                      <a:r>
                        <a:rPr lang="ko-KR" altLang="en-US" sz="1300" b="1" dirty="0"/>
                        <a:t>표기 배경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endParaRPr lang="ko-KR" altLang="en-US" sz="1300" b="1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4199746"/>
                  </a:ext>
                </a:extLst>
              </a:tr>
              <a:tr h="280365">
                <a:tc gridSpan="4"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000" b="1" dirty="0"/>
                        <a:t>상세 설명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000" b="1" dirty="0"/>
                        <a:t>인터페이스 사용 용도 예시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1082213"/>
                  </a:ext>
                </a:extLst>
              </a:tr>
              <a:tr h="1241870">
                <a:tc gridSpan="4">
                  <a:txBody>
                    <a:bodyPr/>
                    <a:lstStyle/>
                    <a:p>
                      <a:pPr marL="342900" indent="-342900" algn="just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300" b="1" dirty="0"/>
                        <a:t>인게임에 사용될 컨셉 이미지로 홀로그램 느낌을 줌</a:t>
                      </a:r>
                      <a:endParaRPr lang="en-US" altLang="ko-KR" sz="1300" b="1" dirty="0"/>
                    </a:p>
                    <a:p>
                      <a:pPr marL="342900" indent="-342900" algn="just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300" b="1" dirty="0"/>
                        <a:t>알림</a:t>
                      </a:r>
                      <a:r>
                        <a:rPr lang="en-US" altLang="ko-KR" sz="1300" b="1" dirty="0"/>
                        <a:t>, </a:t>
                      </a:r>
                      <a:r>
                        <a:rPr lang="ko-KR" altLang="en-US" sz="1300" b="1" dirty="0"/>
                        <a:t>버튼</a:t>
                      </a:r>
                      <a:r>
                        <a:rPr lang="en-US" altLang="ko-KR" sz="1300" b="1" dirty="0"/>
                        <a:t> </a:t>
                      </a:r>
                      <a:r>
                        <a:rPr lang="ko-KR" altLang="en-US" sz="1300" b="1" dirty="0"/>
                        <a:t>등 다양하게 쓰임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342900" indent="-342900" algn="just" latinLnBrk="1">
                        <a:lnSpc>
                          <a:spcPct val="150000"/>
                        </a:lnSpc>
                        <a:buAutoNum type="arabicPeriod"/>
                      </a:pPr>
                      <a:endParaRPr lang="en-US" altLang="ko-KR" sz="1300" b="1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3058206"/>
                  </a:ext>
                </a:extLst>
              </a:tr>
            </a:tbl>
          </a:graphicData>
        </a:graphic>
      </p:graphicFrame>
      <p:sp>
        <p:nvSpPr>
          <p:cNvPr id="60" name="TextBox 59">
            <a:extLst>
              <a:ext uri="{FF2B5EF4-FFF2-40B4-BE49-F238E27FC236}">
                <a16:creationId xmlns:a16="http://schemas.microsoft.com/office/drawing/2014/main" id="{C7B10680-A01E-4B9E-A330-BBB98344E279}"/>
              </a:ext>
            </a:extLst>
          </p:cNvPr>
          <p:cNvSpPr txBox="1"/>
          <p:nvPr/>
        </p:nvSpPr>
        <p:spPr>
          <a:xfrm>
            <a:off x="8923822" y="137903"/>
            <a:ext cx="137409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이미지 출처 </a:t>
            </a:r>
            <a:r>
              <a:rPr lang="en-US" altLang="ko-KR" sz="1000" dirty="0"/>
              <a:t>: </a:t>
            </a:r>
            <a:r>
              <a:rPr lang="ko-KR" altLang="en-US" sz="1000" dirty="0"/>
              <a:t>네이버</a:t>
            </a: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CEE1F24F-7E07-44CF-8055-8CB178BBCBD3}"/>
              </a:ext>
            </a:extLst>
          </p:cNvPr>
          <p:cNvGrpSpPr/>
          <p:nvPr/>
        </p:nvGrpSpPr>
        <p:grpSpPr>
          <a:xfrm>
            <a:off x="-131262" y="806314"/>
            <a:ext cx="12326336" cy="750158"/>
            <a:chOff x="-131262" y="806314"/>
            <a:chExt cx="12326336" cy="750158"/>
          </a:xfrm>
        </p:grpSpPr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2EB3F91A-F3EF-458E-A36D-E92600FFE2EB}"/>
                </a:ext>
              </a:extLst>
            </p:cNvPr>
            <p:cNvGrpSpPr/>
            <p:nvPr/>
          </p:nvGrpSpPr>
          <p:grpSpPr>
            <a:xfrm>
              <a:off x="-131262" y="806314"/>
              <a:ext cx="12326336" cy="750158"/>
              <a:chOff x="-131262" y="806314"/>
              <a:chExt cx="12326336" cy="750158"/>
            </a:xfrm>
          </p:grpSpPr>
          <p:grpSp>
            <p:nvGrpSpPr>
              <p:cNvPr id="64" name="그룹 63">
                <a:extLst>
                  <a:ext uri="{FF2B5EF4-FFF2-40B4-BE49-F238E27FC236}">
                    <a16:creationId xmlns:a16="http://schemas.microsoft.com/office/drawing/2014/main" id="{FDB4DCE1-D6EF-44FB-89B1-EBEE327B2410}"/>
                  </a:ext>
                </a:extLst>
              </p:cNvPr>
              <p:cNvGrpSpPr/>
              <p:nvPr/>
            </p:nvGrpSpPr>
            <p:grpSpPr>
              <a:xfrm>
                <a:off x="-131262" y="806314"/>
                <a:ext cx="12326336" cy="750158"/>
                <a:chOff x="-131262" y="806314"/>
                <a:chExt cx="12326336" cy="750158"/>
              </a:xfrm>
            </p:grpSpPr>
            <p:grpSp>
              <p:nvGrpSpPr>
                <p:cNvPr id="67" name="그룹 66">
                  <a:extLst>
                    <a:ext uri="{FF2B5EF4-FFF2-40B4-BE49-F238E27FC236}">
                      <a16:creationId xmlns:a16="http://schemas.microsoft.com/office/drawing/2014/main" id="{6A0F1E9E-ECA2-4A9D-A2B6-CBD9F8092999}"/>
                    </a:ext>
                  </a:extLst>
                </p:cNvPr>
                <p:cNvGrpSpPr/>
                <p:nvPr/>
              </p:nvGrpSpPr>
              <p:grpSpPr>
                <a:xfrm>
                  <a:off x="2448" y="806314"/>
                  <a:ext cx="12192626" cy="750158"/>
                  <a:chOff x="2448" y="791684"/>
                  <a:chExt cx="12192626" cy="750158"/>
                </a:xfrm>
              </p:grpSpPr>
              <p:sp>
                <p:nvSpPr>
                  <p:cNvPr id="72" name="화살표: 오각형 71">
                    <a:extLst>
                      <a:ext uri="{FF2B5EF4-FFF2-40B4-BE49-F238E27FC236}">
                        <a16:creationId xmlns:a16="http://schemas.microsoft.com/office/drawing/2014/main" id="{E3E88DB8-4E39-4146-9F70-AE88076853C5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638942" y="472762"/>
                    <a:ext cx="714488" cy="1423672"/>
                  </a:xfrm>
                  <a:prstGeom prst="homePlate">
                    <a:avLst>
                      <a:gd name="adj" fmla="val 39689"/>
                    </a:avLst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  <a:ln>
                    <a:solidFill>
                      <a:schemeClr val="accent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 dirty="0"/>
                  </a:p>
                </p:txBody>
              </p:sp>
              <p:grpSp>
                <p:nvGrpSpPr>
                  <p:cNvPr id="73" name="그룹 72">
                    <a:extLst>
                      <a:ext uri="{FF2B5EF4-FFF2-40B4-BE49-F238E27FC236}">
                        <a16:creationId xmlns:a16="http://schemas.microsoft.com/office/drawing/2014/main" id="{8D54F040-203F-4434-A66B-443C4BF48366}"/>
                      </a:ext>
                    </a:extLst>
                  </p:cNvPr>
                  <p:cNvGrpSpPr/>
                  <p:nvPr/>
                </p:nvGrpSpPr>
                <p:grpSpPr>
                  <a:xfrm>
                    <a:off x="2448" y="791684"/>
                    <a:ext cx="12192626" cy="508631"/>
                    <a:chOff x="2448" y="791684"/>
                    <a:chExt cx="12192626" cy="508631"/>
                  </a:xfrm>
                </p:grpSpPr>
                <p:sp>
                  <p:nvSpPr>
                    <p:cNvPr id="74" name="직사각형 73">
                      <a:extLst>
                        <a:ext uri="{FF2B5EF4-FFF2-40B4-BE49-F238E27FC236}">
                          <a16:creationId xmlns:a16="http://schemas.microsoft.com/office/drawing/2014/main" id="{BA2F3C2D-8B9C-45E4-A208-CD3B8FF0EEC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754031" y="827498"/>
                      <a:ext cx="1425265" cy="42925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75" name="TextBox 74">
                      <a:extLst>
                        <a:ext uri="{FF2B5EF4-FFF2-40B4-BE49-F238E27FC236}">
                          <a16:creationId xmlns:a16="http://schemas.microsoft.com/office/drawing/2014/main" id="{E480098B-47DF-4460-B7C4-0BB272CDB58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633816" y="859857"/>
                      <a:ext cx="1648436" cy="36791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dirty="0"/>
                        <a:t>Ⅲ. </a:t>
                      </a:r>
                      <a:r>
                        <a:rPr lang="ko-KR" altLang="en-US" dirty="0"/>
                        <a:t>결론</a:t>
                      </a:r>
                    </a:p>
                  </p:txBody>
                </p:sp>
                <p:sp>
                  <p:nvSpPr>
                    <p:cNvPr id="76" name="TextBox 75">
                      <a:extLst>
                        <a:ext uri="{FF2B5EF4-FFF2-40B4-BE49-F238E27FC236}">
                          <a16:creationId xmlns:a16="http://schemas.microsoft.com/office/drawing/2014/main" id="{032FF27E-45AE-41EC-9C13-CE9B3C470FB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430220" y="905551"/>
                      <a:ext cx="951377" cy="29238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300" b="1" dirty="0"/>
                        <a:t>게임 정보</a:t>
                      </a:r>
                    </a:p>
                  </p:txBody>
                </p:sp>
                <p:sp>
                  <p:nvSpPr>
                    <p:cNvPr id="77" name="직사각형 76">
                      <a:extLst>
                        <a:ext uri="{FF2B5EF4-FFF2-40B4-BE49-F238E27FC236}">
                          <a16:creationId xmlns:a16="http://schemas.microsoft.com/office/drawing/2014/main" id="{F18C182E-40D9-4D6E-81A6-BFDA596692E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20136" y="826840"/>
                      <a:ext cx="1011822" cy="43009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82" name="직사각형 81">
                      <a:extLst>
                        <a:ext uri="{FF2B5EF4-FFF2-40B4-BE49-F238E27FC236}">
                          <a16:creationId xmlns:a16="http://schemas.microsoft.com/office/drawing/2014/main" id="{1662FCDE-632D-4685-975B-03008BFB323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728566" y="826840"/>
                      <a:ext cx="1011822" cy="430091"/>
                    </a:xfrm>
                    <a:prstGeom prst="rect">
                      <a:avLst/>
                    </a:prstGeom>
                    <a:solidFill>
                      <a:schemeClr val="accent2">
                        <a:lumMod val="20000"/>
                        <a:lumOff val="80000"/>
                      </a:schemeClr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83" name="TextBox 82">
                      <a:extLst>
                        <a:ext uri="{FF2B5EF4-FFF2-40B4-BE49-F238E27FC236}">
                          <a16:creationId xmlns:a16="http://schemas.microsoft.com/office/drawing/2014/main" id="{F27A6572-6F45-4F35-9E45-3D99448C5A3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813225" y="876705"/>
                      <a:ext cx="842503" cy="29238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300" b="1" dirty="0"/>
                        <a:t>UI &amp; UX</a:t>
                      </a:r>
                      <a:endParaRPr lang="ko-KR" altLang="en-US" sz="1300" b="1" dirty="0"/>
                    </a:p>
                  </p:txBody>
                </p:sp>
                <p:grpSp>
                  <p:nvGrpSpPr>
                    <p:cNvPr id="84" name="그룹 83">
                      <a:extLst>
                        <a:ext uri="{FF2B5EF4-FFF2-40B4-BE49-F238E27FC236}">
                          <a16:creationId xmlns:a16="http://schemas.microsoft.com/office/drawing/2014/main" id="{DB22CB19-FC57-45F3-9823-7D66D2ACF80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429138" y="807872"/>
                      <a:ext cx="2858792" cy="492443"/>
                      <a:chOff x="1429138" y="807872"/>
                      <a:chExt cx="2858792" cy="492443"/>
                    </a:xfrm>
                  </p:grpSpPr>
                  <p:sp>
                    <p:nvSpPr>
                      <p:cNvPr id="94" name="직사각형 93">
                        <a:extLst>
                          <a:ext uri="{FF2B5EF4-FFF2-40B4-BE49-F238E27FC236}">
                            <a16:creationId xmlns:a16="http://schemas.microsoft.com/office/drawing/2014/main" id="{60667708-0DDE-4554-9109-E99F94CAE3D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333731" y="826477"/>
                        <a:ext cx="951377" cy="43179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accent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b="1"/>
                      </a:p>
                    </p:txBody>
                  </p:sp>
                  <p:sp>
                    <p:nvSpPr>
                      <p:cNvPr id="95" name="TextBox 94">
                        <a:extLst>
                          <a:ext uri="{FF2B5EF4-FFF2-40B4-BE49-F238E27FC236}">
                            <a16:creationId xmlns:a16="http://schemas.microsoft.com/office/drawing/2014/main" id="{F72172FB-795D-4706-9699-2814C85EF581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336553" y="807872"/>
                        <a:ext cx="951377" cy="492443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ko-KR" altLang="en-US" sz="1300" dirty="0"/>
                          <a:t>유사 게임</a:t>
                        </a:r>
                        <a:endParaRPr lang="en-US" altLang="ko-KR" sz="1300" dirty="0"/>
                      </a:p>
                      <a:p>
                        <a:pPr algn="ctr"/>
                        <a:r>
                          <a:rPr lang="ko-KR" altLang="en-US" sz="1300" dirty="0"/>
                          <a:t>비교</a:t>
                        </a:r>
                      </a:p>
                    </p:txBody>
                  </p:sp>
                  <p:sp>
                    <p:nvSpPr>
                      <p:cNvPr id="96" name="직사각형 95">
                        <a:extLst>
                          <a:ext uri="{FF2B5EF4-FFF2-40B4-BE49-F238E27FC236}">
                            <a16:creationId xmlns:a16="http://schemas.microsoft.com/office/drawing/2014/main" id="{DABDDF9F-5130-4674-9A16-D9C0C22E6DA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379110" y="826477"/>
                        <a:ext cx="951377" cy="43179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accent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b="1"/>
                      </a:p>
                    </p:txBody>
                  </p:sp>
                  <p:sp>
                    <p:nvSpPr>
                      <p:cNvPr id="97" name="직사각형 96">
                        <a:extLst>
                          <a:ext uri="{FF2B5EF4-FFF2-40B4-BE49-F238E27FC236}">
                            <a16:creationId xmlns:a16="http://schemas.microsoft.com/office/drawing/2014/main" id="{DE2E45D6-C000-46FE-B6E5-ED6867AFD5A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429138" y="826477"/>
                        <a:ext cx="951377" cy="43179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accent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b="1"/>
                      </a:p>
                    </p:txBody>
                  </p:sp>
                </p:grpSp>
                <p:grpSp>
                  <p:nvGrpSpPr>
                    <p:cNvPr id="85" name="그룹 84">
                      <a:extLst>
                        <a:ext uri="{FF2B5EF4-FFF2-40B4-BE49-F238E27FC236}">
                          <a16:creationId xmlns:a16="http://schemas.microsoft.com/office/drawing/2014/main" id="{7C2AE084-88F0-4083-BD93-83CEFA828B7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708430" y="826840"/>
                      <a:ext cx="1011822" cy="430091"/>
                      <a:chOff x="5870306" y="387644"/>
                      <a:chExt cx="1011822" cy="430091"/>
                    </a:xfrm>
                  </p:grpSpPr>
                  <p:sp>
                    <p:nvSpPr>
                      <p:cNvPr id="92" name="직사각형 91">
                        <a:extLst>
                          <a:ext uri="{FF2B5EF4-FFF2-40B4-BE49-F238E27FC236}">
                            <a16:creationId xmlns:a16="http://schemas.microsoft.com/office/drawing/2014/main" id="{DE165D6F-6988-4D64-AA6C-DB88D8C2EA4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70306" y="387644"/>
                        <a:ext cx="1011822" cy="430091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accent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93" name="TextBox 92">
                        <a:extLst>
                          <a:ext uri="{FF2B5EF4-FFF2-40B4-BE49-F238E27FC236}">
                            <a16:creationId xmlns:a16="http://schemas.microsoft.com/office/drawing/2014/main" id="{300FAB97-B061-49DE-92B4-857316E421B3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026541" y="449839"/>
                        <a:ext cx="699352" cy="292388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ko-KR" altLang="en-US" sz="1300" dirty="0"/>
                          <a:t>캐릭터</a:t>
                        </a:r>
                      </a:p>
                    </p:txBody>
                  </p:sp>
                </p:grpSp>
                <p:sp>
                  <p:nvSpPr>
                    <p:cNvPr id="86" name="직사각형 85">
                      <a:extLst>
                        <a:ext uri="{FF2B5EF4-FFF2-40B4-BE49-F238E27FC236}">
                          <a16:creationId xmlns:a16="http://schemas.microsoft.com/office/drawing/2014/main" id="{D7D50341-B03F-4EC4-8497-A7E76F94613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745648" y="826840"/>
                      <a:ext cx="1011822" cy="43009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87" name="TextBox 86">
                      <a:extLst>
                        <a:ext uri="{FF2B5EF4-FFF2-40B4-BE49-F238E27FC236}">
                          <a16:creationId xmlns:a16="http://schemas.microsoft.com/office/drawing/2014/main" id="{7233A41E-BE43-47A2-A307-CC42A11049F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830307" y="791684"/>
                      <a:ext cx="842503" cy="49244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300" dirty="0"/>
                        <a:t>Flow Chart</a:t>
                      </a:r>
                      <a:endParaRPr lang="ko-KR" altLang="en-US" sz="1300" dirty="0"/>
                    </a:p>
                  </p:txBody>
                </p:sp>
                <p:sp>
                  <p:nvSpPr>
                    <p:cNvPr id="88" name="직사각형 87">
                      <a:extLst>
                        <a:ext uri="{FF2B5EF4-FFF2-40B4-BE49-F238E27FC236}">
                          <a16:creationId xmlns:a16="http://schemas.microsoft.com/office/drawing/2014/main" id="{AF262AFD-3873-4111-A1BB-4E33BCE7058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183252" y="826840"/>
                      <a:ext cx="1011822" cy="43009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89" name="TextBox 88">
                      <a:extLst>
                        <a:ext uri="{FF2B5EF4-FFF2-40B4-BE49-F238E27FC236}">
                          <a16:creationId xmlns:a16="http://schemas.microsoft.com/office/drawing/2014/main" id="{F8CABCE2-FFC9-4458-9933-E048CA3713F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1282252" y="901330"/>
                      <a:ext cx="865979" cy="2964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300" dirty="0"/>
                        <a:t>기대효과</a:t>
                      </a:r>
                    </a:p>
                  </p:txBody>
                </p:sp>
                <p:sp>
                  <p:nvSpPr>
                    <p:cNvPr id="90" name="TextBox 89">
                      <a:extLst>
                        <a:ext uri="{FF2B5EF4-FFF2-40B4-BE49-F238E27FC236}">
                          <a16:creationId xmlns:a16="http://schemas.microsoft.com/office/drawing/2014/main" id="{103A77FE-642E-42B4-AA2C-AB903EB18C1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438408" y="884373"/>
                      <a:ext cx="951377" cy="29238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300" dirty="0"/>
                        <a:t>게임 정보</a:t>
                      </a:r>
                    </a:p>
                  </p:txBody>
                </p:sp>
                <p:sp>
                  <p:nvSpPr>
                    <p:cNvPr id="91" name="직사각형 90">
                      <a:extLst>
                        <a:ext uri="{FF2B5EF4-FFF2-40B4-BE49-F238E27FC236}">
                          <a16:creationId xmlns:a16="http://schemas.microsoft.com/office/drawing/2014/main" id="{98310C3C-E9AC-4627-B8D8-07924DFDA02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48" y="825994"/>
                      <a:ext cx="1425265" cy="430755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5D50DAEA-8062-4ADD-985E-F7D490C1D966}"/>
                    </a:ext>
                  </a:extLst>
                </p:cNvPr>
                <p:cNvSpPr txBox="1"/>
                <p:nvPr/>
              </p:nvSpPr>
              <p:spPr>
                <a:xfrm>
                  <a:off x="4232262" y="879993"/>
                  <a:ext cx="1478623" cy="3539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700" b="1" dirty="0"/>
                    <a:t>Ⅱ. </a:t>
                  </a:r>
                  <a:r>
                    <a:rPr lang="ko-KR" altLang="en-US" sz="1700" b="1" dirty="0"/>
                    <a:t>게임 컨셉</a:t>
                  </a:r>
                </a:p>
              </p:txBody>
            </p:sp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9DA4192A-276F-4556-9BC1-DE7A707176E7}"/>
                    </a:ext>
                  </a:extLst>
                </p:cNvPr>
                <p:cNvSpPr txBox="1"/>
                <p:nvPr/>
              </p:nvSpPr>
              <p:spPr>
                <a:xfrm>
                  <a:off x="-131262" y="888524"/>
                  <a:ext cx="1648436" cy="3539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700" dirty="0"/>
                    <a:t>Ⅰ. </a:t>
                  </a:r>
                  <a:r>
                    <a:rPr lang="ko-KR" altLang="en-US" sz="1700" dirty="0"/>
                    <a:t>게임 개괄</a:t>
                  </a:r>
                </a:p>
              </p:txBody>
            </p:sp>
          </p:grp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EB6413DA-BB7E-49EE-B0BA-4C1027BC59C5}"/>
                  </a:ext>
                </a:extLst>
              </p:cNvPr>
              <p:cNvSpPr txBox="1"/>
              <p:nvPr/>
            </p:nvSpPr>
            <p:spPr>
              <a:xfrm>
                <a:off x="2380398" y="813475"/>
                <a:ext cx="1011823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300" dirty="0"/>
                  <a:t>목적 </a:t>
                </a:r>
                <a:r>
                  <a:rPr lang="en-US" altLang="ko-KR" sz="1300" dirty="0"/>
                  <a:t>&amp;</a:t>
                </a:r>
              </a:p>
              <a:p>
                <a:pPr algn="ctr"/>
                <a:r>
                  <a:rPr lang="ko-KR" altLang="en-US" sz="1300" dirty="0"/>
                  <a:t>재미요소</a:t>
                </a:r>
              </a:p>
            </p:txBody>
          </p:sp>
        </p:grp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4E2DCAC2-33F3-4024-A8DA-DA3D2CA6DB86}"/>
                </a:ext>
              </a:extLst>
            </p:cNvPr>
            <p:cNvSpPr txBox="1"/>
            <p:nvPr/>
          </p:nvSpPr>
          <p:spPr>
            <a:xfrm>
              <a:off x="6758649" y="829663"/>
              <a:ext cx="951377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300" dirty="0"/>
                <a:t>패시브 </a:t>
              </a:r>
              <a:r>
                <a:rPr lang="en-US" altLang="ko-KR" sz="1300" dirty="0"/>
                <a:t>&amp;</a:t>
              </a:r>
            </a:p>
            <a:p>
              <a:pPr algn="ctr"/>
              <a:r>
                <a:rPr lang="ko-KR" altLang="en-US" sz="1300" dirty="0"/>
                <a:t>아이템</a:t>
              </a:r>
            </a:p>
          </p:txBody>
        </p:sp>
      </p:grpSp>
      <p:pic>
        <p:nvPicPr>
          <p:cNvPr id="12" name="그림 11" descr="표지판, 앉아있는, 장대, 검은색이(가) 표시된 사진&#10;&#10;자동 생성된 설명">
            <a:extLst>
              <a:ext uri="{FF2B5EF4-FFF2-40B4-BE49-F238E27FC236}">
                <a16:creationId xmlns:a16="http://schemas.microsoft.com/office/drawing/2014/main" id="{95B09BE5-CF30-48FD-9F74-A3F2724E9B3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8" b="1732"/>
          <a:stretch/>
        </p:blipFill>
        <p:spPr>
          <a:xfrm>
            <a:off x="8740388" y="5677988"/>
            <a:ext cx="1970683" cy="1201315"/>
          </a:xfrm>
          <a:prstGeom prst="rect">
            <a:avLst/>
          </a:prstGeom>
        </p:spPr>
      </p:pic>
      <p:pic>
        <p:nvPicPr>
          <p:cNvPr id="5" name="그림 4" descr="컴퓨터이(가) 표시된 사진&#10;&#10;자동 생성된 설명">
            <a:extLst>
              <a:ext uri="{FF2B5EF4-FFF2-40B4-BE49-F238E27FC236}">
                <a16:creationId xmlns:a16="http://schemas.microsoft.com/office/drawing/2014/main" id="{B4A66F04-C55A-4181-A476-54C89B4A552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760" t="31715" r="13756" b="41426"/>
          <a:stretch/>
        </p:blipFill>
        <p:spPr>
          <a:xfrm>
            <a:off x="4387762" y="3483928"/>
            <a:ext cx="1593807" cy="59344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B4F0E1A-AF9B-4A7E-A9D5-471BCBDA9A9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390" t="28277" r="12708" b="67123"/>
          <a:stretch/>
        </p:blipFill>
        <p:spPr>
          <a:xfrm>
            <a:off x="4387763" y="2251494"/>
            <a:ext cx="1577471" cy="563250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25EFA24D-29BE-4F20-BFF9-026D97222A7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445" t="23306" r="22653" b="72094"/>
          <a:stretch/>
        </p:blipFill>
        <p:spPr>
          <a:xfrm>
            <a:off x="10173300" y="2210159"/>
            <a:ext cx="1356845" cy="604585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06B1FE7E-309C-4AFA-AE5C-96E6F9373FA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507" t="18533" r="12591" b="76867"/>
          <a:stretch/>
        </p:blipFill>
        <p:spPr>
          <a:xfrm>
            <a:off x="4387762" y="2861411"/>
            <a:ext cx="1577471" cy="593445"/>
          </a:xfrm>
          <a:prstGeom prst="rect">
            <a:avLst/>
          </a:prstGeom>
        </p:spPr>
      </p:pic>
      <p:pic>
        <p:nvPicPr>
          <p:cNvPr id="49" name="그림 48" descr="컴퓨터이(가) 표시된 사진&#10;&#10;자동 생성된 설명">
            <a:extLst>
              <a:ext uri="{FF2B5EF4-FFF2-40B4-BE49-F238E27FC236}">
                <a16:creationId xmlns:a16="http://schemas.microsoft.com/office/drawing/2014/main" id="{B1CD4277-2D2B-4857-AA78-832287102D9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21" t="65542" r="5592" b="3148"/>
          <a:stretch/>
        </p:blipFill>
        <p:spPr>
          <a:xfrm>
            <a:off x="4389197" y="4132075"/>
            <a:ext cx="1592371" cy="593445"/>
          </a:xfrm>
          <a:prstGeom prst="rect">
            <a:avLst/>
          </a:prstGeom>
        </p:spPr>
      </p:pic>
      <p:pic>
        <p:nvPicPr>
          <p:cNvPr id="50" name="그림 49" descr="컴퓨터이(가) 표시된 사진&#10;&#10;자동 생성된 설명">
            <a:extLst>
              <a:ext uri="{FF2B5EF4-FFF2-40B4-BE49-F238E27FC236}">
                <a16:creationId xmlns:a16="http://schemas.microsoft.com/office/drawing/2014/main" id="{F63F1583-5D21-4527-824D-ED8BDB810A7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9" t="4002" r="51464" b="28274"/>
          <a:stretch/>
        </p:blipFill>
        <p:spPr>
          <a:xfrm>
            <a:off x="4389197" y="4770512"/>
            <a:ext cx="1592371" cy="593445"/>
          </a:xfrm>
          <a:prstGeom prst="rect">
            <a:avLst/>
          </a:prstGeom>
        </p:spPr>
      </p:pic>
      <p:pic>
        <p:nvPicPr>
          <p:cNvPr id="51" name="그림 50" descr="컴퓨터이(가) 표시된 사진&#10;&#10;자동 생성된 설명">
            <a:extLst>
              <a:ext uri="{FF2B5EF4-FFF2-40B4-BE49-F238E27FC236}">
                <a16:creationId xmlns:a16="http://schemas.microsoft.com/office/drawing/2014/main" id="{9975BBB1-EBC3-417D-B1BF-C5971501F53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91" t="91360" r="53825" b="2428"/>
          <a:stretch/>
        </p:blipFill>
        <p:spPr>
          <a:xfrm>
            <a:off x="10054818" y="2855815"/>
            <a:ext cx="1593807" cy="593444"/>
          </a:xfrm>
          <a:prstGeom prst="rect">
            <a:avLst/>
          </a:prstGeom>
        </p:spPr>
      </p:pic>
      <p:pic>
        <p:nvPicPr>
          <p:cNvPr id="52" name="그림 51" descr="컴퓨터이(가) 표시된 사진&#10;&#10;자동 생성된 설명">
            <a:extLst>
              <a:ext uri="{FF2B5EF4-FFF2-40B4-BE49-F238E27FC236}">
                <a16:creationId xmlns:a16="http://schemas.microsoft.com/office/drawing/2014/main" id="{DA0EB7F7-2767-45B5-A4C3-7CBDF41EB46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57" t="72950" r="53959" b="19877"/>
          <a:stretch/>
        </p:blipFill>
        <p:spPr>
          <a:xfrm>
            <a:off x="10054818" y="3500101"/>
            <a:ext cx="1593807" cy="522778"/>
          </a:xfrm>
          <a:prstGeom prst="rect">
            <a:avLst/>
          </a:prstGeom>
        </p:spPr>
      </p:pic>
      <p:pic>
        <p:nvPicPr>
          <p:cNvPr id="58" name="그림 57" descr="컴퓨터이(가) 표시된 사진&#10;&#10;자동 생성된 설명">
            <a:extLst>
              <a:ext uri="{FF2B5EF4-FFF2-40B4-BE49-F238E27FC236}">
                <a16:creationId xmlns:a16="http://schemas.microsoft.com/office/drawing/2014/main" id="{A4C8CF4A-33EC-4476-8EB5-F5612F597C4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634" t="4782" r="13746" b="85609"/>
          <a:stretch/>
        </p:blipFill>
        <p:spPr>
          <a:xfrm>
            <a:off x="9982621" y="4106838"/>
            <a:ext cx="1716605" cy="593444"/>
          </a:xfrm>
          <a:prstGeom prst="rect">
            <a:avLst/>
          </a:prstGeom>
        </p:spPr>
      </p:pic>
      <p:grpSp>
        <p:nvGrpSpPr>
          <p:cNvPr id="59" name="그룹 58">
            <a:extLst>
              <a:ext uri="{FF2B5EF4-FFF2-40B4-BE49-F238E27FC236}">
                <a16:creationId xmlns:a16="http://schemas.microsoft.com/office/drawing/2014/main" id="{26B88C08-5753-40E6-B988-4D3A1772FBEB}"/>
              </a:ext>
            </a:extLst>
          </p:cNvPr>
          <p:cNvGrpSpPr/>
          <p:nvPr/>
        </p:nvGrpSpPr>
        <p:grpSpPr>
          <a:xfrm>
            <a:off x="10469726" y="4610605"/>
            <a:ext cx="859601" cy="837775"/>
            <a:chOff x="0" y="0"/>
            <a:chExt cx="640553" cy="640080"/>
          </a:xfrm>
        </p:grpSpPr>
        <p:pic>
          <p:nvPicPr>
            <p:cNvPr id="68" name="그림 67">
              <a:extLst>
                <a:ext uri="{FF2B5EF4-FFF2-40B4-BE49-F238E27FC236}">
                  <a16:creationId xmlns:a16="http://schemas.microsoft.com/office/drawing/2014/main" id="{2669F738-2A7C-4ED9-A1CE-D986A92CC8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42522" b="46014" l="94087" r="98589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3524" t="42085" r="848" b="53549"/>
            <a:stretch/>
          </p:blipFill>
          <p:spPr bwMode="auto">
            <a:xfrm rot="16200000">
              <a:off x="-72072" y="72072"/>
              <a:ext cx="640080" cy="495935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69" name="Text Box 478">
              <a:extLst>
                <a:ext uri="{FF2B5EF4-FFF2-40B4-BE49-F238E27FC236}">
                  <a16:creationId xmlns:a16="http://schemas.microsoft.com/office/drawing/2014/main" id="{330B2CA7-5585-42A2-8C68-E28104FE5B05}"/>
                </a:ext>
              </a:extLst>
            </p:cNvPr>
            <p:cNvSpPr txBox="1"/>
            <p:nvPr/>
          </p:nvSpPr>
          <p:spPr>
            <a:xfrm>
              <a:off x="195418" y="209243"/>
              <a:ext cx="445135" cy="338455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just" latinLnBrk="1">
                <a:lnSpc>
                  <a:spcPct val="107000"/>
                </a:lnSpc>
                <a:spcAft>
                  <a:spcPts val="800"/>
                </a:spcAft>
              </a:pPr>
              <a:r>
                <a:rPr lang="en-US" sz="1200" kern="100" dirty="0">
                  <a:solidFill>
                    <a:srgbClr val="000000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X</a:t>
              </a:r>
              <a:endParaRPr 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012190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6" name="표 26">
            <a:extLst>
              <a:ext uri="{FF2B5EF4-FFF2-40B4-BE49-F238E27FC236}">
                <a16:creationId xmlns:a16="http://schemas.microsoft.com/office/drawing/2014/main" id="{97B0ED40-1FFE-4E25-A028-4535BF7987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96378"/>
              </p:ext>
            </p:extLst>
          </p:nvPr>
        </p:nvGraphicFramePr>
        <p:xfrm>
          <a:off x="414338" y="1607315"/>
          <a:ext cx="11415712" cy="5022232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6502510">
                  <a:extLst>
                    <a:ext uri="{9D8B030D-6E8A-4147-A177-3AD203B41FA5}">
                      <a16:colId xmlns:a16="http://schemas.microsoft.com/office/drawing/2014/main" val="1281812352"/>
                    </a:ext>
                  </a:extLst>
                </a:gridCol>
                <a:gridCol w="4913202">
                  <a:extLst>
                    <a:ext uri="{9D8B030D-6E8A-4147-A177-3AD203B41FA5}">
                      <a16:colId xmlns:a16="http://schemas.microsoft.com/office/drawing/2014/main" val="715223279"/>
                    </a:ext>
                  </a:extLst>
                </a:gridCol>
              </a:tblGrid>
              <a:tr h="27938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인게임 인트로 컨셉 이미지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8967248"/>
                  </a:ext>
                </a:extLst>
              </a:tr>
              <a:tr h="230689">
                <a:tc rowSpan="4">
                  <a:txBody>
                    <a:bodyPr/>
                    <a:lstStyle/>
                    <a:p>
                      <a:pPr marL="342900" indent="-342900" algn="just" latinLnBrk="1">
                        <a:lnSpc>
                          <a:spcPct val="150000"/>
                        </a:lnSpc>
                        <a:buAutoNum type="arabicPeriod"/>
                      </a:pPr>
                      <a:endParaRPr lang="ko-KR" altLang="en-US" sz="13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300" b="1" dirty="0"/>
                        <a:t>제목 폰트 예시</a:t>
                      </a:r>
                      <a:r>
                        <a:rPr lang="en-US" altLang="ko-KR" sz="1300" b="1" dirty="0"/>
                        <a:t>_1</a:t>
                      </a:r>
                      <a:endParaRPr lang="ko-KR" altLang="en-US" sz="13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7596589"/>
                  </a:ext>
                </a:extLst>
              </a:tr>
              <a:tr h="94866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algn="ctr" latinLnBrk="1">
                        <a:lnSpc>
                          <a:spcPct val="150000"/>
                        </a:lnSpc>
                        <a:buAutoNum type="arabicPeriod"/>
                      </a:pPr>
                      <a:endParaRPr lang="ko-KR" altLang="en-US" sz="13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89643666"/>
                  </a:ext>
                </a:extLst>
              </a:tr>
              <a:tr h="28065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300" b="1" dirty="0"/>
                        <a:t>제목 폰트 예시</a:t>
                      </a:r>
                      <a:r>
                        <a:rPr lang="en-US" altLang="ko-KR" sz="1300" b="1" dirty="0"/>
                        <a:t>_2</a:t>
                      </a:r>
                      <a:endParaRPr lang="ko-KR" altLang="en-US" sz="13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14442078"/>
                  </a:ext>
                </a:extLst>
              </a:tr>
              <a:tr h="15508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algn="just" latinLnBrk="1">
                        <a:lnSpc>
                          <a:spcPct val="150000"/>
                        </a:lnSpc>
                        <a:buAutoNum type="arabicPeriod"/>
                      </a:pPr>
                      <a:endParaRPr lang="ko-KR" altLang="en-US" sz="13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65620201"/>
                  </a:ext>
                </a:extLst>
              </a:tr>
              <a:tr h="280365">
                <a:tc gridSpan="2"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000" b="1" dirty="0"/>
                        <a:t>상세 설명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1082213"/>
                  </a:ext>
                </a:extLst>
              </a:tr>
              <a:tr h="1241870">
                <a:tc gridSpan="2">
                  <a:txBody>
                    <a:bodyPr/>
                    <a:lstStyle/>
                    <a:p>
                      <a:pPr marL="342900" indent="-342900" algn="just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300" b="1" dirty="0"/>
                        <a:t>인게임의 첫 화면이며 뒷 배경은 어두운 분위기의 일러스트 배경을 선택함</a:t>
                      </a:r>
                      <a:endParaRPr lang="en-US" altLang="ko-KR" sz="1300" b="1" dirty="0"/>
                    </a:p>
                    <a:p>
                      <a:pPr marL="342900" indent="-342900" algn="just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300" b="1" dirty="0"/>
                        <a:t>게임 제목의 폰트는 메탈 재질로 표현되며</a:t>
                      </a:r>
                      <a:r>
                        <a:rPr lang="en-US" altLang="ko-KR" sz="1300" b="1" dirty="0"/>
                        <a:t>, </a:t>
                      </a:r>
                      <a:r>
                        <a:rPr lang="ko-KR" altLang="en-US" sz="1300" b="1" dirty="0"/>
                        <a:t>조그만한 스크래치가 있음</a:t>
                      </a:r>
                      <a:endParaRPr lang="en-US" altLang="ko-KR" sz="1300" b="1" dirty="0"/>
                    </a:p>
                    <a:p>
                      <a:pPr marL="342900" indent="-342900" algn="just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en-US" altLang="ko-KR" sz="1300" b="1" dirty="0"/>
                        <a:t>“Start</a:t>
                      </a:r>
                      <a:r>
                        <a:rPr lang="en-US" altLang="ko-KR" sz="1300" b="1" baseline="0" dirty="0"/>
                        <a:t> Click!!”</a:t>
                      </a:r>
                      <a:r>
                        <a:rPr lang="ko-KR" altLang="en-US" sz="1300" b="1" baseline="0" dirty="0"/>
                        <a:t>의</a:t>
                      </a:r>
                      <a:r>
                        <a:rPr lang="en-US" altLang="ko-KR" sz="1300" b="1" baseline="0" dirty="0"/>
                        <a:t> </a:t>
                      </a:r>
                      <a:r>
                        <a:rPr lang="ko-KR" altLang="en-US" sz="1300" b="1" baseline="0" dirty="0"/>
                        <a:t>터치 범위를 </a:t>
                      </a:r>
                      <a:r>
                        <a:rPr lang="ko-KR" altLang="en-US" sz="1300" b="1" dirty="0"/>
                        <a:t>클릭 시 다음 화면이 출력 됨</a:t>
                      </a:r>
                      <a:endParaRPr lang="en-US" altLang="ko-KR" sz="1300" b="1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3058206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776761ED-E597-4F8E-91D1-E41F78E0CD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944" y="1911516"/>
            <a:ext cx="5609354" cy="3176299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4FA2DB8-3720-4731-B79B-28634B515071}"/>
              </a:ext>
            </a:extLst>
          </p:cNvPr>
          <p:cNvCxnSpPr/>
          <p:nvPr/>
        </p:nvCxnSpPr>
        <p:spPr>
          <a:xfrm>
            <a:off x="0" y="721453"/>
            <a:ext cx="12192000" cy="0"/>
          </a:xfrm>
          <a:prstGeom prst="line">
            <a:avLst/>
          </a:prstGeom>
          <a:ln w="1905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230DF4E-E2DB-4991-9096-80F51CDFDFF8}"/>
              </a:ext>
            </a:extLst>
          </p:cNvPr>
          <p:cNvSpPr/>
          <p:nvPr/>
        </p:nvSpPr>
        <p:spPr>
          <a:xfrm>
            <a:off x="10466664" y="138789"/>
            <a:ext cx="1725336" cy="384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Page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14/37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FC359E75-9E4C-4E3E-941F-98BDF9EA5636}"/>
              </a:ext>
            </a:extLst>
          </p:cNvPr>
          <p:cNvCxnSpPr/>
          <p:nvPr/>
        </p:nvCxnSpPr>
        <p:spPr>
          <a:xfrm>
            <a:off x="0" y="1377706"/>
            <a:ext cx="12192000" cy="0"/>
          </a:xfrm>
          <a:prstGeom prst="line">
            <a:avLst/>
          </a:prstGeom>
          <a:ln w="1905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CEE1F24F-7E07-44CF-8055-8CB178BBCBD3}"/>
              </a:ext>
            </a:extLst>
          </p:cNvPr>
          <p:cNvGrpSpPr/>
          <p:nvPr/>
        </p:nvGrpSpPr>
        <p:grpSpPr>
          <a:xfrm>
            <a:off x="-131262" y="806314"/>
            <a:ext cx="12326336" cy="750158"/>
            <a:chOff x="-131262" y="806314"/>
            <a:chExt cx="12326336" cy="750158"/>
          </a:xfrm>
        </p:grpSpPr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2EB3F91A-F3EF-458E-A36D-E92600FFE2EB}"/>
                </a:ext>
              </a:extLst>
            </p:cNvPr>
            <p:cNvGrpSpPr/>
            <p:nvPr/>
          </p:nvGrpSpPr>
          <p:grpSpPr>
            <a:xfrm>
              <a:off x="-131262" y="806314"/>
              <a:ext cx="12326336" cy="750158"/>
              <a:chOff x="-131262" y="806314"/>
              <a:chExt cx="12326336" cy="750158"/>
            </a:xfrm>
          </p:grpSpPr>
          <p:grpSp>
            <p:nvGrpSpPr>
              <p:cNvPr id="64" name="그룹 63">
                <a:extLst>
                  <a:ext uri="{FF2B5EF4-FFF2-40B4-BE49-F238E27FC236}">
                    <a16:creationId xmlns:a16="http://schemas.microsoft.com/office/drawing/2014/main" id="{FDB4DCE1-D6EF-44FB-89B1-EBEE327B2410}"/>
                  </a:ext>
                </a:extLst>
              </p:cNvPr>
              <p:cNvGrpSpPr/>
              <p:nvPr/>
            </p:nvGrpSpPr>
            <p:grpSpPr>
              <a:xfrm>
                <a:off x="-131262" y="806314"/>
                <a:ext cx="12326336" cy="750158"/>
                <a:chOff x="-131262" y="806314"/>
                <a:chExt cx="12326336" cy="750158"/>
              </a:xfrm>
            </p:grpSpPr>
            <p:grpSp>
              <p:nvGrpSpPr>
                <p:cNvPr id="67" name="그룹 66">
                  <a:extLst>
                    <a:ext uri="{FF2B5EF4-FFF2-40B4-BE49-F238E27FC236}">
                      <a16:creationId xmlns:a16="http://schemas.microsoft.com/office/drawing/2014/main" id="{6A0F1E9E-ECA2-4A9D-A2B6-CBD9F8092999}"/>
                    </a:ext>
                  </a:extLst>
                </p:cNvPr>
                <p:cNvGrpSpPr/>
                <p:nvPr/>
              </p:nvGrpSpPr>
              <p:grpSpPr>
                <a:xfrm>
                  <a:off x="2448" y="806314"/>
                  <a:ext cx="12192626" cy="750158"/>
                  <a:chOff x="2448" y="791684"/>
                  <a:chExt cx="12192626" cy="750158"/>
                </a:xfrm>
              </p:grpSpPr>
              <p:sp>
                <p:nvSpPr>
                  <p:cNvPr id="72" name="화살표: 오각형 71">
                    <a:extLst>
                      <a:ext uri="{FF2B5EF4-FFF2-40B4-BE49-F238E27FC236}">
                        <a16:creationId xmlns:a16="http://schemas.microsoft.com/office/drawing/2014/main" id="{E3E88DB8-4E39-4146-9F70-AE88076853C5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638942" y="472762"/>
                    <a:ext cx="714488" cy="1423672"/>
                  </a:xfrm>
                  <a:prstGeom prst="homePlate">
                    <a:avLst>
                      <a:gd name="adj" fmla="val 39689"/>
                    </a:avLst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  <a:ln>
                    <a:solidFill>
                      <a:schemeClr val="accent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 dirty="0"/>
                  </a:p>
                </p:txBody>
              </p:sp>
              <p:grpSp>
                <p:nvGrpSpPr>
                  <p:cNvPr id="73" name="그룹 72">
                    <a:extLst>
                      <a:ext uri="{FF2B5EF4-FFF2-40B4-BE49-F238E27FC236}">
                        <a16:creationId xmlns:a16="http://schemas.microsoft.com/office/drawing/2014/main" id="{8D54F040-203F-4434-A66B-443C4BF48366}"/>
                      </a:ext>
                    </a:extLst>
                  </p:cNvPr>
                  <p:cNvGrpSpPr/>
                  <p:nvPr/>
                </p:nvGrpSpPr>
                <p:grpSpPr>
                  <a:xfrm>
                    <a:off x="2448" y="791684"/>
                    <a:ext cx="12192626" cy="508631"/>
                    <a:chOff x="2448" y="791684"/>
                    <a:chExt cx="12192626" cy="508631"/>
                  </a:xfrm>
                </p:grpSpPr>
                <p:sp>
                  <p:nvSpPr>
                    <p:cNvPr id="74" name="직사각형 73">
                      <a:extLst>
                        <a:ext uri="{FF2B5EF4-FFF2-40B4-BE49-F238E27FC236}">
                          <a16:creationId xmlns:a16="http://schemas.microsoft.com/office/drawing/2014/main" id="{BA2F3C2D-8B9C-45E4-A208-CD3B8FF0EEC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754031" y="827498"/>
                      <a:ext cx="1425265" cy="42925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75" name="TextBox 74">
                      <a:extLst>
                        <a:ext uri="{FF2B5EF4-FFF2-40B4-BE49-F238E27FC236}">
                          <a16:creationId xmlns:a16="http://schemas.microsoft.com/office/drawing/2014/main" id="{E480098B-47DF-4460-B7C4-0BB272CDB58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633816" y="859857"/>
                      <a:ext cx="1648436" cy="36791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dirty="0"/>
                        <a:t>Ⅲ. </a:t>
                      </a:r>
                      <a:r>
                        <a:rPr lang="ko-KR" altLang="en-US" dirty="0"/>
                        <a:t>결론</a:t>
                      </a:r>
                    </a:p>
                  </p:txBody>
                </p:sp>
                <p:sp>
                  <p:nvSpPr>
                    <p:cNvPr id="76" name="TextBox 75">
                      <a:extLst>
                        <a:ext uri="{FF2B5EF4-FFF2-40B4-BE49-F238E27FC236}">
                          <a16:creationId xmlns:a16="http://schemas.microsoft.com/office/drawing/2014/main" id="{032FF27E-45AE-41EC-9C13-CE9B3C470FB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430220" y="905551"/>
                      <a:ext cx="951377" cy="29238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300" b="1" dirty="0"/>
                        <a:t>게임 정보</a:t>
                      </a:r>
                    </a:p>
                  </p:txBody>
                </p:sp>
                <p:sp>
                  <p:nvSpPr>
                    <p:cNvPr id="77" name="직사각형 76">
                      <a:extLst>
                        <a:ext uri="{FF2B5EF4-FFF2-40B4-BE49-F238E27FC236}">
                          <a16:creationId xmlns:a16="http://schemas.microsoft.com/office/drawing/2014/main" id="{F18C182E-40D9-4D6E-81A6-BFDA596692E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20136" y="826840"/>
                      <a:ext cx="1011822" cy="43009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82" name="직사각형 81">
                      <a:extLst>
                        <a:ext uri="{FF2B5EF4-FFF2-40B4-BE49-F238E27FC236}">
                          <a16:creationId xmlns:a16="http://schemas.microsoft.com/office/drawing/2014/main" id="{1662FCDE-632D-4685-975B-03008BFB323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728566" y="826840"/>
                      <a:ext cx="1011822" cy="430091"/>
                    </a:xfrm>
                    <a:prstGeom prst="rect">
                      <a:avLst/>
                    </a:prstGeom>
                    <a:solidFill>
                      <a:schemeClr val="accent2">
                        <a:lumMod val="20000"/>
                        <a:lumOff val="80000"/>
                      </a:schemeClr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83" name="TextBox 82">
                      <a:extLst>
                        <a:ext uri="{FF2B5EF4-FFF2-40B4-BE49-F238E27FC236}">
                          <a16:creationId xmlns:a16="http://schemas.microsoft.com/office/drawing/2014/main" id="{F27A6572-6F45-4F35-9E45-3D99448C5A3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813225" y="876705"/>
                      <a:ext cx="842503" cy="29238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300" b="1" dirty="0"/>
                        <a:t>UI &amp; UX</a:t>
                      </a:r>
                      <a:endParaRPr lang="ko-KR" altLang="en-US" sz="1300" b="1" dirty="0"/>
                    </a:p>
                  </p:txBody>
                </p:sp>
                <p:grpSp>
                  <p:nvGrpSpPr>
                    <p:cNvPr id="84" name="그룹 83">
                      <a:extLst>
                        <a:ext uri="{FF2B5EF4-FFF2-40B4-BE49-F238E27FC236}">
                          <a16:creationId xmlns:a16="http://schemas.microsoft.com/office/drawing/2014/main" id="{DB22CB19-FC57-45F3-9823-7D66D2ACF80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429138" y="807872"/>
                      <a:ext cx="2858792" cy="492443"/>
                      <a:chOff x="1429138" y="807872"/>
                      <a:chExt cx="2858792" cy="492443"/>
                    </a:xfrm>
                  </p:grpSpPr>
                  <p:sp>
                    <p:nvSpPr>
                      <p:cNvPr id="94" name="직사각형 93">
                        <a:extLst>
                          <a:ext uri="{FF2B5EF4-FFF2-40B4-BE49-F238E27FC236}">
                            <a16:creationId xmlns:a16="http://schemas.microsoft.com/office/drawing/2014/main" id="{60667708-0DDE-4554-9109-E99F94CAE3D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333731" y="826477"/>
                        <a:ext cx="951377" cy="43179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accent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b="1"/>
                      </a:p>
                    </p:txBody>
                  </p:sp>
                  <p:sp>
                    <p:nvSpPr>
                      <p:cNvPr id="95" name="TextBox 94">
                        <a:extLst>
                          <a:ext uri="{FF2B5EF4-FFF2-40B4-BE49-F238E27FC236}">
                            <a16:creationId xmlns:a16="http://schemas.microsoft.com/office/drawing/2014/main" id="{F72172FB-795D-4706-9699-2814C85EF581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336553" y="807872"/>
                        <a:ext cx="951377" cy="492443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ko-KR" altLang="en-US" sz="1300" dirty="0"/>
                          <a:t>유사 게임</a:t>
                        </a:r>
                        <a:endParaRPr lang="en-US" altLang="ko-KR" sz="1300" dirty="0"/>
                      </a:p>
                      <a:p>
                        <a:pPr algn="ctr"/>
                        <a:r>
                          <a:rPr lang="ko-KR" altLang="en-US" sz="1300" dirty="0"/>
                          <a:t>비교</a:t>
                        </a:r>
                      </a:p>
                    </p:txBody>
                  </p:sp>
                  <p:sp>
                    <p:nvSpPr>
                      <p:cNvPr id="96" name="직사각형 95">
                        <a:extLst>
                          <a:ext uri="{FF2B5EF4-FFF2-40B4-BE49-F238E27FC236}">
                            <a16:creationId xmlns:a16="http://schemas.microsoft.com/office/drawing/2014/main" id="{DABDDF9F-5130-4674-9A16-D9C0C22E6DA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379110" y="826477"/>
                        <a:ext cx="951377" cy="43179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accent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b="1"/>
                      </a:p>
                    </p:txBody>
                  </p:sp>
                  <p:sp>
                    <p:nvSpPr>
                      <p:cNvPr id="97" name="직사각형 96">
                        <a:extLst>
                          <a:ext uri="{FF2B5EF4-FFF2-40B4-BE49-F238E27FC236}">
                            <a16:creationId xmlns:a16="http://schemas.microsoft.com/office/drawing/2014/main" id="{DE2E45D6-C000-46FE-B6E5-ED6867AFD5A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429138" y="826477"/>
                        <a:ext cx="951377" cy="43179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accent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b="1"/>
                      </a:p>
                    </p:txBody>
                  </p:sp>
                </p:grpSp>
                <p:grpSp>
                  <p:nvGrpSpPr>
                    <p:cNvPr id="85" name="그룹 84">
                      <a:extLst>
                        <a:ext uri="{FF2B5EF4-FFF2-40B4-BE49-F238E27FC236}">
                          <a16:creationId xmlns:a16="http://schemas.microsoft.com/office/drawing/2014/main" id="{7C2AE084-88F0-4083-BD93-83CEFA828B7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708430" y="826840"/>
                      <a:ext cx="1011822" cy="430091"/>
                      <a:chOff x="5870306" y="387644"/>
                      <a:chExt cx="1011822" cy="430091"/>
                    </a:xfrm>
                  </p:grpSpPr>
                  <p:sp>
                    <p:nvSpPr>
                      <p:cNvPr id="92" name="직사각형 91">
                        <a:extLst>
                          <a:ext uri="{FF2B5EF4-FFF2-40B4-BE49-F238E27FC236}">
                            <a16:creationId xmlns:a16="http://schemas.microsoft.com/office/drawing/2014/main" id="{DE165D6F-6988-4D64-AA6C-DB88D8C2EA4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70306" y="387644"/>
                        <a:ext cx="1011822" cy="430091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accent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93" name="TextBox 92">
                        <a:extLst>
                          <a:ext uri="{FF2B5EF4-FFF2-40B4-BE49-F238E27FC236}">
                            <a16:creationId xmlns:a16="http://schemas.microsoft.com/office/drawing/2014/main" id="{300FAB97-B061-49DE-92B4-857316E421B3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026541" y="449839"/>
                        <a:ext cx="699352" cy="292388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ko-KR" altLang="en-US" sz="1300" dirty="0"/>
                          <a:t>캐릭터</a:t>
                        </a:r>
                      </a:p>
                    </p:txBody>
                  </p:sp>
                </p:grpSp>
                <p:sp>
                  <p:nvSpPr>
                    <p:cNvPr id="86" name="직사각형 85">
                      <a:extLst>
                        <a:ext uri="{FF2B5EF4-FFF2-40B4-BE49-F238E27FC236}">
                          <a16:creationId xmlns:a16="http://schemas.microsoft.com/office/drawing/2014/main" id="{D7D50341-B03F-4EC4-8497-A7E76F94613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745648" y="826840"/>
                      <a:ext cx="1011822" cy="43009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87" name="TextBox 86">
                      <a:extLst>
                        <a:ext uri="{FF2B5EF4-FFF2-40B4-BE49-F238E27FC236}">
                          <a16:creationId xmlns:a16="http://schemas.microsoft.com/office/drawing/2014/main" id="{7233A41E-BE43-47A2-A307-CC42A11049F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830307" y="791684"/>
                      <a:ext cx="842503" cy="49244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300" dirty="0"/>
                        <a:t>Flow Chart</a:t>
                      </a:r>
                      <a:endParaRPr lang="ko-KR" altLang="en-US" sz="1300" dirty="0"/>
                    </a:p>
                  </p:txBody>
                </p:sp>
                <p:sp>
                  <p:nvSpPr>
                    <p:cNvPr id="88" name="직사각형 87">
                      <a:extLst>
                        <a:ext uri="{FF2B5EF4-FFF2-40B4-BE49-F238E27FC236}">
                          <a16:creationId xmlns:a16="http://schemas.microsoft.com/office/drawing/2014/main" id="{AF262AFD-3873-4111-A1BB-4E33BCE7058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183252" y="826840"/>
                      <a:ext cx="1011822" cy="43009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89" name="TextBox 88">
                      <a:extLst>
                        <a:ext uri="{FF2B5EF4-FFF2-40B4-BE49-F238E27FC236}">
                          <a16:creationId xmlns:a16="http://schemas.microsoft.com/office/drawing/2014/main" id="{F8CABCE2-FFC9-4458-9933-E048CA3713F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1282252" y="901330"/>
                      <a:ext cx="865979" cy="2964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300" dirty="0"/>
                        <a:t>기대효과</a:t>
                      </a:r>
                    </a:p>
                  </p:txBody>
                </p:sp>
                <p:sp>
                  <p:nvSpPr>
                    <p:cNvPr id="90" name="TextBox 89">
                      <a:extLst>
                        <a:ext uri="{FF2B5EF4-FFF2-40B4-BE49-F238E27FC236}">
                          <a16:creationId xmlns:a16="http://schemas.microsoft.com/office/drawing/2014/main" id="{103A77FE-642E-42B4-AA2C-AB903EB18C1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438408" y="884373"/>
                      <a:ext cx="951377" cy="29238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300" dirty="0"/>
                        <a:t>게임 정보</a:t>
                      </a:r>
                    </a:p>
                  </p:txBody>
                </p:sp>
                <p:sp>
                  <p:nvSpPr>
                    <p:cNvPr id="91" name="직사각형 90">
                      <a:extLst>
                        <a:ext uri="{FF2B5EF4-FFF2-40B4-BE49-F238E27FC236}">
                          <a16:creationId xmlns:a16="http://schemas.microsoft.com/office/drawing/2014/main" id="{98310C3C-E9AC-4627-B8D8-07924DFDA02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48" y="825994"/>
                      <a:ext cx="1425265" cy="430755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5D50DAEA-8062-4ADD-985E-F7D490C1D966}"/>
                    </a:ext>
                  </a:extLst>
                </p:cNvPr>
                <p:cNvSpPr txBox="1"/>
                <p:nvPr/>
              </p:nvSpPr>
              <p:spPr>
                <a:xfrm>
                  <a:off x="4232262" y="879993"/>
                  <a:ext cx="1478623" cy="3539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700" b="1" dirty="0"/>
                    <a:t>Ⅱ. </a:t>
                  </a:r>
                  <a:r>
                    <a:rPr lang="ko-KR" altLang="en-US" sz="1700" b="1" dirty="0"/>
                    <a:t>게임 컨셉</a:t>
                  </a:r>
                </a:p>
              </p:txBody>
            </p:sp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9DA4192A-276F-4556-9BC1-DE7A707176E7}"/>
                    </a:ext>
                  </a:extLst>
                </p:cNvPr>
                <p:cNvSpPr txBox="1"/>
                <p:nvPr/>
              </p:nvSpPr>
              <p:spPr>
                <a:xfrm>
                  <a:off x="-131262" y="888524"/>
                  <a:ext cx="1648436" cy="3539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700" dirty="0"/>
                    <a:t>Ⅰ. </a:t>
                  </a:r>
                  <a:r>
                    <a:rPr lang="ko-KR" altLang="en-US" sz="1700" dirty="0"/>
                    <a:t>게임 개괄</a:t>
                  </a:r>
                </a:p>
              </p:txBody>
            </p:sp>
          </p:grp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EB6413DA-BB7E-49EE-B0BA-4C1027BC59C5}"/>
                  </a:ext>
                </a:extLst>
              </p:cNvPr>
              <p:cNvSpPr txBox="1"/>
              <p:nvPr/>
            </p:nvSpPr>
            <p:spPr>
              <a:xfrm>
                <a:off x="2380398" y="813475"/>
                <a:ext cx="1011823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300" dirty="0"/>
                  <a:t>목적 </a:t>
                </a:r>
                <a:r>
                  <a:rPr lang="en-US" altLang="ko-KR" sz="1300" dirty="0"/>
                  <a:t>&amp;</a:t>
                </a:r>
              </a:p>
              <a:p>
                <a:pPr algn="ctr"/>
                <a:r>
                  <a:rPr lang="ko-KR" altLang="en-US" sz="1300" dirty="0"/>
                  <a:t>재미요소</a:t>
                </a:r>
              </a:p>
            </p:txBody>
          </p:sp>
        </p:grp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4E2DCAC2-33F3-4024-A8DA-DA3D2CA6DB86}"/>
                </a:ext>
              </a:extLst>
            </p:cNvPr>
            <p:cNvSpPr txBox="1"/>
            <p:nvPr/>
          </p:nvSpPr>
          <p:spPr>
            <a:xfrm>
              <a:off x="6758649" y="829663"/>
              <a:ext cx="951377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300" dirty="0"/>
                <a:t>패시브 </a:t>
              </a:r>
              <a:r>
                <a:rPr lang="en-US" altLang="ko-KR" sz="1300" dirty="0"/>
                <a:t>&amp;</a:t>
              </a:r>
            </a:p>
            <a:p>
              <a:pPr algn="ctr"/>
              <a:r>
                <a:rPr lang="ko-KR" altLang="en-US" sz="1300" dirty="0"/>
                <a:t>아이템</a:t>
              </a:r>
            </a:p>
          </p:txBody>
        </p:sp>
      </p:grpSp>
      <p:pic>
        <p:nvPicPr>
          <p:cNvPr id="49" name="그림 48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10" t="46691" r="24144" b="29696"/>
          <a:stretch/>
        </p:blipFill>
        <p:spPr bwMode="auto">
          <a:xfrm>
            <a:off x="6934953" y="2263367"/>
            <a:ext cx="4831477" cy="937504"/>
          </a:xfrm>
          <a:prstGeom prst="rect">
            <a:avLst/>
          </a:prstGeom>
          <a:ln>
            <a:noFill/>
          </a:ln>
          <a:effectLst>
            <a:softEdge rad="50800"/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0" name="그림 49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77" t="34809" r="2535" b="36274"/>
          <a:stretch/>
        </p:blipFill>
        <p:spPr bwMode="auto">
          <a:xfrm>
            <a:off x="6966763" y="3545054"/>
            <a:ext cx="4831477" cy="1542761"/>
          </a:xfrm>
          <a:prstGeom prst="rect">
            <a:avLst/>
          </a:prstGeom>
          <a:ln>
            <a:noFill/>
          </a:ln>
          <a:effectLst>
            <a:softEdge rad="38100"/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9FBA6FFC-6FAC-4BD0-A970-2EEABA0AFBD9}"/>
              </a:ext>
            </a:extLst>
          </p:cNvPr>
          <p:cNvSpPr/>
          <p:nvPr/>
        </p:nvSpPr>
        <p:spPr>
          <a:xfrm>
            <a:off x="2039856" y="4841631"/>
            <a:ext cx="3492725" cy="246184"/>
          </a:xfrm>
          <a:prstGeom prst="rect">
            <a:avLst/>
          </a:prstGeom>
          <a:solidFill>
            <a:schemeClr val="bg1">
              <a:alpha val="46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1" name="말풍선: 모서리가 둥근 사각형 2">
            <a:extLst>
              <a:ext uri="{FF2B5EF4-FFF2-40B4-BE49-F238E27FC236}">
                <a16:creationId xmlns:a16="http://schemas.microsoft.com/office/drawing/2014/main" id="{780EB475-454C-4E2F-99EA-89493555D1F3}"/>
              </a:ext>
            </a:extLst>
          </p:cNvPr>
          <p:cNvSpPr/>
          <p:nvPr/>
        </p:nvSpPr>
        <p:spPr>
          <a:xfrm>
            <a:off x="4779515" y="4077761"/>
            <a:ext cx="1296046" cy="500632"/>
          </a:xfrm>
          <a:prstGeom prst="wedgeRoundRectCallout">
            <a:avLst>
              <a:gd name="adj1" fmla="val -45157"/>
              <a:gd name="adj2" fmla="val 86030"/>
              <a:gd name="adj3" fmla="val 16667"/>
            </a:avLst>
          </a:prstGeom>
          <a:solidFill>
            <a:schemeClr val="bg1">
              <a:alpha val="90000"/>
            </a:schemeClr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터치 </a:t>
            </a:r>
            <a:r>
              <a:rPr lang="ko-KR" altLang="en-US" sz="1000" dirty="0">
                <a:solidFill>
                  <a:srgbClr val="FF0000"/>
                </a:solidFill>
              </a:rPr>
              <a:t>범위</a:t>
            </a:r>
            <a:r>
              <a:rPr lang="ko-KR" altLang="en-US" sz="1000" dirty="0">
                <a:solidFill>
                  <a:schemeClr val="tx1"/>
                </a:solidFill>
              </a:rPr>
              <a:t> 지정</a:t>
            </a:r>
            <a:r>
              <a:rPr lang="en-US" altLang="ko-KR" sz="1000" dirty="0">
                <a:solidFill>
                  <a:schemeClr val="tx1"/>
                </a:solidFill>
              </a:rPr>
              <a:t>,</a:t>
            </a: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터치 시 캐릭터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선택 화면이동</a:t>
            </a:r>
          </a:p>
        </p:txBody>
      </p:sp>
      <p:sp>
        <p:nvSpPr>
          <p:cNvPr id="52" name="말풍선: 모서리가 둥근 사각형 2">
            <a:extLst>
              <a:ext uri="{FF2B5EF4-FFF2-40B4-BE49-F238E27FC236}">
                <a16:creationId xmlns:a16="http://schemas.microsoft.com/office/drawing/2014/main" id="{780EB475-454C-4E2F-99EA-89493555D1F3}"/>
              </a:ext>
            </a:extLst>
          </p:cNvPr>
          <p:cNvSpPr/>
          <p:nvPr/>
        </p:nvSpPr>
        <p:spPr>
          <a:xfrm>
            <a:off x="1163260" y="2035499"/>
            <a:ext cx="935350" cy="354930"/>
          </a:xfrm>
          <a:prstGeom prst="wedgeRoundRectCallout">
            <a:avLst>
              <a:gd name="adj1" fmla="val 42263"/>
              <a:gd name="adj2" fmla="val 100893"/>
              <a:gd name="adj3" fmla="val 16667"/>
            </a:avLst>
          </a:prstGeom>
          <a:solidFill>
            <a:schemeClr val="bg1">
              <a:alpha val="90000"/>
            </a:schemeClr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대표 캐릭터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일러스트</a:t>
            </a:r>
          </a:p>
        </p:txBody>
      </p:sp>
      <p:sp>
        <p:nvSpPr>
          <p:cNvPr id="58" name="말풍선: 모서리가 둥근 사각형 2">
            <a:extLst>
              <a:ext uri="{FF2B5EF4-FFF2-40B4-BE49-F238E27FC236}">
                <a16:creationId xmlns:a16="http://schemas.microsoft.com/office/drawing/2014/main" id="{780EB475-454C-4E2F-99EA-89493555D1F3}"/>
              </a:ext>
            </a:extLst>
          </p:cNvPr>
          <p:cNvSpPr/>
          <p:nvPr/>
        </p:nvSpPr>
        <p:spPr>
          <a:xfrm>
            <a:off x="2730271" y="1915158"/>
            <a:ext cx="935350" cy="568929"/>
          </a:xfrm>
          <a:prstGeom prst="wedgeRoundRectCallout">
            <a:avLst>
              <a:gd name="adj1" fmla="val 46023"/>
              <a:gd name="adj2" fmla="val 89121"/>
              <a:gd name="adj3" fmla="val 16667"/>
            </a:avLst>
          </a:prstGeom>
          <a:solidFill>
            <a:schemeClr val="bg1">
              <a:alpha val="90000"/>
            </a:schemeClr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메탈 재질</a:t>
            </a:r>
            <a:r>
              <a:rPr lang="en-US" altLang="ko-KR" sz="1000" dirty="0">
                <a:solidFill>
                  <a:schemeClr val="tx1"/>
                </a:solidFill>
              </a:rPr>
              <a:t>,</a:t>
            </a: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조그만한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스크래치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pic>
        <p:nvPicPr>
          <p:cNvPr id="59" name="그림 58" descr="모니터, 사진, 앉아있는, 여자이(가) 표시된 사진&#10;&#10;자동 생성된 설명">
            <a:extLst>
              <a:ext uri="{FF2B5EF4-FFF2-40B4-BE49-F238E27FC236}">
                <a16:creationId xmlns:a16="http://schemas.microsoft.com/office/drawing/2014/main" id="{3E552ADB-18A1-4101-895C-AB96966B48F2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8600" l="10000" r="97000">
                        <a14:foregroundMark x1="69600" y1="87800" x2="79000" y2="93600"/>
                        <a14:foregroundMark x1="79000" y1="93600" x2="83400" y2="93600"/>
                        <a14:foregroundMark x1="54800" y1="83400" x2="51200" y2="93800"/>
                        <a14:foregroundMark x1="55600" y1="86000" x2="55600" y2="90200"/>
                        <a14:foregroundMark x1="41400" y1="59200" x2="40143" y2="56560"/>
                        <a14:foregroundMark x1="91400" y1="87200" x2="97000" y2="97400"/>
                        <a14:foregroundMark x1="97000" y1="97400" x2="55600" y2="98600"/>
                        <a14:backgroundMark x1="69600" y1="41400" x2="3000" y2="36800"/>
                        <a14:backgroundMark x1="28600" y1="23400" x2="88800" y2="27200"/>
                        <a14:backgroundMark x1="69800" y1="58400" x2="32600" y2="43400"/>
                        <a14:backgroundMark x1="33400" y1="51600" x2="49400" y2="52800"/>
                        <a14:backgroundMark x1="49400" y1="52800" x2="58800" y2="56600"/>
                        <a14:backgroundMark x1="58800" y1="56600" x2="63600" y2="62200"/>
                        <a14:backgroundMark x1="36600" y1="74200" x2="32000" y2="62600"/>
                        <a14:backgroundMark x1="32000" y1="62600" x2="31800" y2="506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869" t="51689"/>
          <a:stretch/>
        </p:blipFill>
        <p:spPr>
          <a:xfrm>
            <a:off x="4756285" y="4876243"/>
            <a:ext cx="413591" cy="441180"/>
          </a:xfrm>
          <a:prstGeom prst="rect">
            <a:avLst/>
          </a:prstGeom>
        </p:spPr>
      </p:pic>
      <p:sp>
        <p:nvSpPr>
          <p:cNvPr id="80" name="TextBox 79">
            <a:extLst>
              <a:ext uri="{FF2B5EF4-FFF2-40B4-BE49-F238E27FC236}">
                <a16:creationId xmlns:a16="http://schemas.microsoft.com/office/drawing/2014/main" id="{0CB43595-08B3-4E8F-B163-4D88A179DF47}"/>
              </a:ext>
            </a:extLst>
          </p:cNvPr>
          <p:cNvSpPr txBox="1"/>
          <p:nvPr/>
        </p:nvSpPr>
        <p:spPr>
          <a:xfrm>
            <a:off x="5089084" y="4956435"/>
            <a:ext cx="642220" cy="28795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300" dirty="0"/>
              <a:t>Click!!</a:t>
            </a:r>
            <a:endParaRPr lang="ko-KR" altLang="en-US" sz="13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75AC9AD-4CEB-4753-A788-E01DC5A8EC04}"/>
              </a:ext>
            </a:extLst>
          </p:cNvPr>
          <p:cNvSpPr/>
          <p:nvPr/>
        </p:nvSpPr>
        <p:spPr>
          <a:xfrm>
            <a:off x="2965821" y="4772363"/>
            <a:ext cx="1721777" cy="3681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</a:rPr>
              <a:t>Start Click!!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77649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0" name="표 26">
            <a:extLst>
              <a:ext uri="{FF2B5EF4-FFF2-40B4-BE49-F238E27FC236}">
                <a16:creationId xmlns:a16="http://schemas.microsoft.com/office/drawing/2014/main" id="{849DB1BD-3DFD-4E9C-999D-31D80176B1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4977275"/>
              </p:ext>
            </p:extLst>
          </p:nvPr>
        </p:nvGraphicFramePr>
        <p:xfrm>
          <a:off x="248740" y="1733626"/>
          <a:ext cx="11770880" cy="4706853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1770880">
                  <a:extLst>
                    <a:ext uri="{9D8B030D-6E8A-4147-A177-3AD203B41FA5}">
                      <a16:colId xmlns:a16="http://schemas.microsoft.com/office/drawing/2014/main" val="1281812352"/>
                    </a:ext>
                  </a:extLst>
                </a:gridCol>
              </a:tblGrid>
              <a:tr h="2473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게임 캐릭터 </a:t>
                      </a:r>
                      <a:r>
                        <a:rPr lang="ko-KR" altLang="en-US" sz="1100" dirty="0">
                          <a:solidFill>
                            <a:srgbClr val="FF0000"/>
                          </a:solidFill>
                        </a:rPr>
                        <a:t>선택</a:t>
                      </a:r>
                      <a:r>
                        <a:rPr lang="ko-KR" altLang="en-US" sz="1100" dirty="0"/>
                        <a:t> </a:t>
                      </a:r>
                      <a:r>
                        <a:rPr lang="en-US" altLang="ko-KR" sz="1100" dirty="0"/>
                        <a:t>Flow</a:t>
                      </a:r>
                      <a:r>
                        <a:rPr lang="en-US" altLang="ko-KR" sz="1100" baseline="0" dirty="0"/>
                        <a:t> Chart</a:t>
                      </a:r>
                      <a:endParaRPr lang="ko-KR" altLang="en-US" sz="1100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8967248"/>
                  </a:ext>
                </a:extLst>
              </a:tr>
              <a:tr h="4447773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endParaRPr lang="en-US" altLang="ko-KR" sz="1300" b="1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7596589"/>
                  </a:ext>
                </a:extLst>
              </a:tr>
            </a:tbl>
          </a:graphicData>
        </a:graphic>
      </p:graphicFrame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4FA2DB8-3720-4731-B79B-28634B515071}"/>
              </a:ext>
            </a:extLst>
          </p:cNvPr>
          <p:cNvCxnSpPr/>
          <p:nvPr/>
        </p:nvCxnSpPr>
        <p:spPr>
          <a:xfrm>
            <a:off x="0" y="721453"/>
            <a:ext cx="12192000" cy="0"/>
          </a:xfrm>
          <a:prstGeom prst="line">
            <a:avLst/>
          </a:prstGeom>
          <a:ln w="1905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FC359E75-9E4C-4E3E-941F-98BDF9EA5636}"/>
              </a:ext>
            </a:extLst>
          </p:cNvPr>
          <p:cNvCxnSpPr/>
          <p:nvPr/>
        </p:nvCxnSpPr>
        <p:spPr>
          <a:xfrm>
            <a:off x="0" y="1377706"/>
            <a:ext cx="12192000" cy="0"/>
          </a:xfrm>
          <a:prstGeom prst="line">
            <a:avLst/>
          </a:prstGeom>
          <a:ln w="1905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모서리가 둥근 직사각형 1"/>
          <p:cNvSpPr/>
          <p:nvPr/>
        </p:nvSpPr>
        <p:spPr>
          <a:xfrm>
            <a:off x="570395" y="2497040"/>
            <a:ext cx="1312591" cy="59492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인트로 화면</a:t>
            </a:r>
          </a:p>
        </p:txBody>
      </p:sp>
      <p:sp>
        <p:nvSpPr>
          <p:cNvPr id="112" name="순서도: 판단 111"/>
          <p:cNvSpPr/>
          <p:nvPr/>
        </p:nvSpPr>
        <p:spPr>
          <a:xfrm>
            <a:off x="9727738" y="3513876"/>
            <a:ext cx="2020794" cy="1082361"/>
          </a:xfrm>
          <a:prstGeom prst="flowChartDecisio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확인 버튼을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눌렀는가</a:t>
            </a:r>
            <a:r>
              <a:rPr lang="en-US" altLang="ko-KR" sz="1200" dirty="0">
                <a:solidFill>
                  <a:schemeClr val="tx1"/>
                </a:solidFill>
              </a:rPr>
              <a:t>?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186" name="직선 화살표 연결선 185"/>
          <p:cNvCxnSpPr>
            <a:cxnSpLocks/>
            <a:stCxn id="74" idx="3"/>
            <a:endCxn id="112" idx="1"/>
          </p:cNvCxnSpPr>
          <p:nvPr/>
        </p:nvCxnSpPr>
        <p:spPr>
          <a:xfrm>
            <a:off x="9253824" y="4054718"/>
            <a:ext cx="473914" cy="33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꺾인 연결선 264"/>
          <p:cNvCxnSpPr>
            <a:cxnSpLocks/>
            <a:stCxn id="112" idx="0"/>
            <a:endCxn id="8" idx="0"/>
          </p:cNvCxnSpPr>
          <p:nvPr/>
        </p:nvCxnSpPr>
        <p:spPr>
          <a:xfrm rot="16200000" flipH="1" flipV="1">
            <a:off x="7558345" y="576165"/>
            <a:ext cx="242080" cy="6117501"/>
          </a:xfrm>
          <a:prstGeom prst="bentConnector3">
            <a:avLst>
              <a:gd name="adj1" fmla="val -408581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8" name="TextBox 287"/>
          <p:cNvSpPr txBox="1"/>
          <p:nvPr/>
        </p:nvSpPr>
        <p:spPr>
          <a:xfrm>
            <a:off x="10765652" y="3221780"/>
            <a:ext cx="6153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No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CD2BCA4E-221E-4D19-B2C6-3C1BEC63420E}"/>
              </a:ext>
            </a:extLst>
          </p:cNvPr>
          <p:cNvSpPr/>
          <p:nvPr/>
        </p:nvSpPr>
        <p:spPr>
          <a:xfrm>
            <a:off x="10466664" y="138789"/>
            <a:ext cx="1725336" cy="384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Page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15/37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07FB9D8F-E10A-470B-8E45-5573FBA39536}"/>
              </a:ext>
            </a:extLst>
          </p:cNvPr>
          <p:cNvGrpSpPr/>
          <p:nvPr/>
        </p:nvGrpSpPr>
        <p:grpSpPr>
          <a:xfrm>
            <a:off x="-131262" y="806314"/>
            <a:ext cx="12326336" cy="750158"/>
            <a:chOff x="-131262" y="806314"/>
            <a:chExt cx="12326336" cy="750158"/>
          </a:xfrm>
        </p:grpSpPr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3AB4FEC4-567E-4906-8F14-25F19892B91F}"/>
                </a:ext>
              </a:extLst>
            </p:cNvPr>
            <p:cNvGrpSpPr/>
            <p:nvPr/>
          </p:nvGrpSpPr>
          <p:grpSpPr>
            <a:xfrm>
              <a:off x="-131262" y="806314"/>
              <a:ext cx="12326336" cy="750158"/>
              <a:chOff x="-131262" y="806314"/>
              <a:chExt cx="12326336" cy="750158"/>
            </a:xfrm>
          </p:grpSpPr>
          <p:grpSp>
            <p:nvGrpSpPr>
              <p:cNvPr id="97" name="그룹 96">
                <a:extLst>
                  <a:ext uri="{FF2B5EF4-FFF2-40B4-BE49-F238E27FC236}">
                    <a16:creationId xmlns:a16="http://schemas.microsoft.com/office/drawing/2014/main" id="{BDB4FA12-42AB-4B4F-A001-9F2662FEFB59}"/>
                  </a:ext>
                </a:extLst>
              </p:cNvPr>
              <p:cNvGrpSpPr/>
              <p:nvPr/>
            </p:nvGrpSpPr>
            <p:grpSpPr>
              <a:xfrm>
                <a:off x="-131262" y="806314"/>
                <a:ext cx="12326336" cy="750158"/>
                <a:chOff x="-131262" y="806314"/>
                <a:chExt cx="12326336" cy="750158"/>
              </a:xfrm>
            </p:grpSpPr>
            <p:grpSp>
              <p:nvGrpSpPr>
                <p:cNvPr id="99" name="그룹 98">
                  <a:extLst>
                    <a:ext uri="{FF2B5EF4-FFF2-40B4-BE49-F238E27FC236}">
                      <a16:creationId xmlns:a16="http://schemas.microsoft.com/office/drawing/2014/main" id="{49B678E5-6A8F-4207-98F0-C5DD90B4BE49}"/>
                    </a:ext>
                  </a:extLst>
                </p:cNvPr>
                <p:cNvGrpSpPr/>
                <p:nvPr/>
              </p:nvGrpSpPr>
              <p:grpSpPr>
                <a:xfrm>
                  <a:off x="2448" y="806314"/>
                  <a:ext cx="12192626" cy="750158"/>
                  <a:chOff x="2448" y="791684"/>
                  <a:chExt cx="12192626" cy="750158"/>
                </a:xfrm>
              </p:grpSpPr>
              <p:sp>
                <p:nvSpPr>
                  <p:cNvPr id="102" name="화살표: 오각형 101">
                    <a:extLst>
                      <a:ext uri="{FF2B5EF4-FFF2-40B4-BE49-F238E27FC236}">
                        <a16:creationId xmlns:a16="http://schemas.microsoft.com/office/drawing/2014/main" id="{62503C02-E0AB-41C8-A1D0-B34BF14EDAD8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638942" y="472762"/>
                    <a:ext cx="714488" cy="1423672"/>
                  </a:xfrm>
                  <a:prstGeom prst="homePlate">
                    <a:avLst>
                      <a:gd name="adj" fmla="val 39689"/>
                    </a:avLst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  <a:ln>
                    <a:solidFill>
                      <a:schemeClr val="accent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 dirty="0"/>
                  </a:p>
                </p:txBody>
              </p:sp>
              <p:grpSp>
                <p:nvGrpSpPr>
                  <p:cNvPr id="103" name="그룹 102">
                    <a:extLst>
                      <a:ext uri="{FF2B5EF4-FFF2-40B4-BE49-F238E27FC236}">
                        <a16:creationId xmlns:a16="http://schemas.microsoft.com/office/drawing/2014/main" id="{F0361561-C01C-478C-AB4D-35DF201EF807}"/>
                      </a:ext>
                    </a:extLst>
                  </p:cNvPr>
                  <p:cNvGrpSpPr/>
                  <p:nvPr/>
                </p:nvGrpSpPr>
                <p:grpSpPr>
                  <a:xfrm>
                    <a:off x="2448" y="791684"/>
                    <a:ext cx="12192626" cy="508631"/>
                    <a:chOff x="2448" y="791684"/>
                    <a:chExt cx="12192626" cy="508631"/>
                  </a:xfrm>
                </p:grpSpPr>
                <p:sp>
                  <p:nvSpPr>
                    <p:cNvPr id="108" name="직사각형 107">
                      <a:extLst>
                        <a:ext uri="{FF2B5EF4-FFF2-40B4-BE49-F238E27FC236}">
                          <a16:creationId xmlns:a16="http://schemas.microsoft.com/office/drawing/2014/main" id="{0556990B-119E-40A3-AF32-F218610D190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754031" y="827498"/>
                      <a:ext cx="1425265" cy="42925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10" name="TextBox 109">
                      <a:extLst>
                        <a:ext uri="{FF2B5EF4-FFF2-40B4-BE49-F238E27FC236}">
                          <a16:creationId xmlns:a16="http://schemas.microsoft.com/office/drawing/2014/main" id="{EB8EF627-20E8-4956-B6CF-25626B38010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633816" y="859857"/>
                      <a:ext cx="1648436" cy="36791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dirty="0"/>
                        <a:t>Ⅲ. </a:t>
                      </a:r>
                      <a:r>
                        <a:rPr lang="ko-KR" altLang="en-US" dirty="0"/>
                        <a:t>결론</a:t>
                      </a:r>
                    </a:p>
                  </p:txBody>
                </p:sp>
                <p:sp>
                  <p:nvSpPr>
                    <p:cNvPr id="111" name="TextBox 110">
                      <a:extLst>
                        <a:ext uri="{FF2B5EF4-FFF2-40B4-BE49-F238E27FC236}">
                          <a16:creationId xmlns:a16="http://schemas.microsoft.com/office/drawing/2014/main" id="{688DEA51-180A-4177-8423-F916DD5EB1C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430220" y="905551"/>
                      <a:ext cx="951377" cy="29238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300" b="1" dirty="0"/>
                        <a:t>게임 정보</a:t>
                      </a:r>
                    </a:p>
                  </p:txBody>
                </p:sp>
                <p:sp>
                  <p:nvSpPr>
                    <p:cNvPr id="116" name="직사각형 115">
                      <a:extLst>
                        <a:ext uri="{FF2B5EF4-FFF2-40B4-BE49-F238E27FC236}">
                          <a16:creationId xmlns:a16="http://schemas.microsoft.com/office/drawing/2014/main" id="{99CD32F6-E8D8-41FC-B54D-1FF1DB95F71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20136" y="826840"/>
                      <a:ext cx="1011822" cy="43009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17" name="직사각형 116">
                      <a:extLst>
                        <a:ext uri="{FF2B5EF4-FFF2-40B4-BE49-F238E27FC236}">
                          <a16:creationId xmlns:a16="http://schemas.microsoft.com/office/drawing/2014/main" id="{54AE2CE7-1660-4FC8-A473-07020E5F6B2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728566" y="826840"/>
                      <a:ext cx="1011822" cy="43009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19" name="TextBox 118">
                      <a:extLst>
                        <a:ext uri="{FF2B5EF4-FFF2-40B4-BE49-F238E27FC236}">
                          <a16:creationId xmlns:a16="http://schemas.microsoft.com/office/drawing/2014/main" id="{15364EA4-0994-40FE-BC2D-9948FA17421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813225" y="876705"/>
                      <a:ext cx="842503" cy="29238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300" dirty="0"/>
                        <a:t>UI &amp; UX</a:t>
                      </a:r>
                      <a:endParaRPr lang="ko-KR" altLang="en-US" sz="1300" dirty="0"/>
                    </a:p>
                  </p:txBody>
                </p:sp>
                <p:grpSp>
                  <p:nvGrpSpPr>
                    <p:cNvPr id="120" name="그룹 119">
                      <a:extLst>
                        <a:ext uri="{FF2B5EF4-FFF2-40B4-BE49-F238E27FC236}">
                          <a16:creationId xmlns:a16="http://schemas.microsoft.com/office/drawing/2014/main" id="{F37C7361-EB16-4D41-869B-FAA550F5C5F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429138" y="807872"/>
                      <a:ext cx="2858792" cy="492443"/>
                      <a:chOff x="1429138" y="807872"/>
                      <a:chExt cx="2858792" cy="492443"/>
                    </a:xfrm>
                  </p:grpSpPr>
                  <p:sp>
                    <p:nvSpPr>
                      <p:cNvPr id="132" name="직사각형 131">
                        <a:extLst>
                          <a:ext uri="{FF2B5EF4-FFF2-40B4-BE49-F238E27FC236}">
                            <a16:creationId xmlns:a16="http://schemas.microsoft.com/office/drawing/2014/main" id="{E405E032-EA17-4999-8097-CA8DF7AF732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333731" y="826477"/>
                        <a:ext cx="951377" cy="43179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accent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b="1"/>
                      </a:p>
                    </p:txBody>
                  </p:sp>
                  <p:sp>
                    <p:nvSpPr>
                      <p:cNvPr id="133" name="TextBox 132">
                        <a:extLst>
                          <a:ext uri="{FF2B5EF4-FFF2-40B4-BE49-F238E27FC236}">
                            <a16:creationId xmlns:a16="http://schemas.microsoft.com/office/drawing/2014/main" id="{DB3CF43E-AF37-45C7-9DE2-1E4E33B59B0B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336553" y="807872"/>
                        <a:ext cx="951377" cy="492443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ko-KR" altLang="en-US" sz="1300" dirty="0"/>
                          <a:t>유사 게임</a:t>
                        </a:r>
                        <a:endParaRPr lang="en-US" altLang="ko-KR" sz="1300" dirty="0"/>
                      </a:p>
                      <a:p>
                        <a:pPr algn="ctr"/>
                        <a:r>
                          <a:rPr lang="ko-KR" altLang="en-US" sz="1300" dirty="0"/>
                          <a:t>비교</a:t>
                        </a:r>
                      </a:p>
                    </p:txBody>
                  </p:sp>
                  <p:sp>
                    <p:nvSpPr>
                      <p:cNvPr id="134" name="직사각형 133">
                        <a:extLst>
                          <a:ext uri="{FF2B5EF4-FFF2-40B4-BE49-F238E27FC236}">
                            <a16:creationId xmlns:a16="http://schemas.microsoft.com/office/drawing/2014/main" id="{7C8412A0-5C5D-467E-8C29-3AF3D06F045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379110" y="826477"/>
                        <a:ext cx="951377" cy="43179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accent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b="1"/>
                      </a:p>
                    </p:txBody>
                  </p:sp>
                  <p:sp>
                    <p:nvSpPr>
                      <p:cNvPr id="135" name="직사각형 134">
                        <a:extLst>
                          <a:ext uri="{FF2B5EF4-FFF2-40B4-BE49-F238E27FC236}">
                            <a16:creationId xmlns:a16="http://schemas.microsoft.com/office/drawing/2014/main" id="{CDE524D2-E883-46BF-9A92-441AFC00371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429138" y="826477"/>
                        <a:ext cx="951377" cy="43179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accent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b="1"/>
                      </a:p>
                    </p:txBody>
                  </p:sp>
                </p:grpSp>
                <p:grpSp>
                  <p:nvGrpSpPr>
                    <p:cNvPr id="122" name="그룹 121">
                      <a:extLst>
                        <a:ext uri="{FF2B5EF4-FFF2-40B4-BE49-F238E27FC236}">
                          <a16:creationId xmlns:a16="http://schemas.microsoft.com/office/drawing/2014/main" id="{B35E4B4D-3EF6-4AAF-B4EF-69A554FE55B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708430" y="826840"/>
                      <a:ext cx="1011822" cy="430091"/>
                      <a:chOff x="5870306" y="387644"/>
                      <a:chExt cx="1011822" cy="430091"/>
                    </a:xfrm>
                  </p:grpSpPr>
                  <p:sp>
                    <p:nvSpPr>
                      <p:cNvPr id="129" name="직사각형 128">
                        <a:extLst>
                          <a:ext uri="{FF2B5EF4-FFF2-40B4-BE49-F238E27FC236}">
                            <a16:creationId xmlns:a16="http://schemas.microsoft.com/office/drawing/2014/main" id="{37F3FE53-2477-40AF-8E37-18C57A84749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70306" y="387644"/>
                        <a:ext cx="1011822" cy="430091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accent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30" name="TextBox 129">
                        <a:extLst>
                          <a:ext uri="{FF2B5EF4-FFF2-40B4-BE49-F238E27FC236}">
                            <a16:creationId xmlns:a16="http://schemas.microsoft.com/office/drawing/2014/main" id="{644CB1C8-0FCC-4DCD-A622-8AA7FA6C3968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026541" y="449839"/>
                        <a:ext cx="699352" cy="292388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ko-KR" altLang="en-US" sz="1300" dirty="0"/>
                          <a:t>캐릭터</a:t>
                        </a:r>
                      </a:p>
                    </p:txBody>
                  </p:sp>
                </p:grpSp>
                <p:sp>
                  <p:nvSpPr>
                    <p:cNvPr id="123" name="직사각형 122">
                      <a:extLst>
                        <a:ext uri="{FF2B5EF4-FFF2-40B4-BE49-F238E27FC236}">
                          <a16:creationId xmlns:a16="http://schemas.microsoft.com/office/drawing/2014/main" id="{4994BEE7-BCDE-4859-A4D2-82BBB512874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745648" y="826840"/>
                      <a:ext cx="1011822" cy="430091"/>
                    </a:xfrm>
                    <a:prstGeom prst="rect">
                      <a:avLst/>
                    </a:prstGeom>
                    <a:solidFill>
                      <a:schemeClr val="accent2">
                        <a:lumMod val="20000"/>
                        <a:lumOff val="80000"/>
                      </a:schemeClr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24" name="TextBox 123">
                      <a:extLst>
                        <a:ext uri="{FF2B5EF4-FFF2-40B4-BE49-F238E27FC236}">
                          <a16:creationId xmlns:a16="http://schemas.microsoft.com/office/drawing/2014/main" id="{904A54EA-CE25-44F5-8C25-56DDCBDC6ED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830307" y="791684"/>
                      <a:ext cx="842503" cy="49244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300" b="1" dirty="0"/>
                        <a:t>Flow</a:t>
                      </a:r>
                      <a:r>
                        <a:rPr lang="en-US" altLang="ko-KR" sz="1300" dirty="0"/>
                        <a:t> </a:t>
                      </a:r>
                      <a:r>
                        <a:rPr lang="en-US" altLang="ko-KR" sz="1300" b="1" dirty="0"/>
                        <a:t>Chart</a:t>
                      </a:r>
                      <a:endParaRPr lang="ko-KR" altLang="en-US" sz="1300" b="1" dirty="0"/>
                    </a:p>
                  </p:txBody>
                </p:sp>
                <p:sp>
                  <p:nvSpPr>
                    <p:cNvPr id="125" name="직사각형 124">
                      <a:extLst>
                        <a:ext uri="{FF2B5EF4-FFF2-40B4-BE49-F238E27FC236}">
                          <a16:creationId xmlns:a16="http://schemas.microsoft.com/office/drawing/2014/main" id="{29C68ABB-ECB7-4E91-92B4-AB04BA6C564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183252" y="826840"/>
                      <a:ext cx="1011822" cy="43009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26" name="TextBox 125">
                      <a:extLst>
                        <a:ext uri="{FF2B5EF4-FFF2-40B4-BE49-F238E27FC236}">
                          <a16:creationId xmlns:a16="http://schemas.microsoft.com/office/drawing/2014/main" id="{1F29C625-CC7C-4FFA-8AA7-6575FBEE902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1282252" y="901330"/>
                      <a:ext cx="865979" cy="2964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300" dirty="0"/>
                        <a:t>기대효과</a:t>
                      </a:r>
                    </a:p>
                  </p:txBody>
                </p:sp>
                <p:sp>
                  <p:nvSpPr>
                    <p:cNvPr id="127" name="TextBox 126">
                      <a:extLst>
                        <a:ext uri="{FF2B5EF4-FFF2-40B4-BE49-F238E27FC236}">
                          <a16:creationId xmlns:a16="http://schemas.microsoft.com/office/drawing/2014/main" id="{D89F7AB9-D97A-43BC-BC81-28AF771E42E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438408" y="884373"/>
                      <a:ext cx="951377" cy="29238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300" dirty="0"/>
                        <a:t>게임 정보</a:t>
                      </a:r>
                    </a:p>
                  </p:txBody>
                </p:sp>
                <p:sp>
                  <p:nvSpPr>
                    <p:cNvPr id="128" name="직사각형 127">
                      <a:extLst>
                        <a:ext uri="{FF2B5EF4-FFF2-40B4-BE49-F238E27FC236}">
                          <a16:creationId xmlns:a16="http://schemas.microsoft.com/office/drawing/2014/main" id="{A7E10CE7-D4FE-4F12-A4D4-13734C89F84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48" y="825994"/>
                      <a:ext cx="1425265" cy="430755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C0782FD7-53AD-434C-91D8-811F5834B5AF}"/>
                    </a:ext>
                  </a:extLst>
                </p:cNvPr>
                <p:cNvSpPr txBox="1"/>
                <p:nvPr/>
              </p:nvSpPr>
              <p:spPr>
                <a:xfrm>
                  <a:off x="4232262" y="879993"/>
                  <a:ext cx="1478623" cy="3539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700" b="1" dirty="0"/>
                    <a:t>Ⅱ. </a:t>
                  </a:r>
                  <a:r>
                    <a:rPr lang="ko-KR" altLang="en-US" sz="1700" b="1" dirty="0"/>
                    <a:t>게임 컨셉</a:t>
                  </a:r>
                </a:p>
              </p:txBody>
            </p:sp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8CDA0251-3545-444D-8F52-A12E4CDB8B9F}"/>
                    </a:ext>
                  </a:extLst>
                </p:cNvPr>
                <p:cNvSpPr txBox="1"/>
                <p:nvPr/>
              </p:nvSpPr>
              <p:spPr>
                <a:xfrm>
                  <a:off x="-131262" y="888524"/>
                  <a:ext cx="1648436" cy="3539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700" dirty="0"/>
                    <a:t>Ⅰ. </a:t>
                  </a:r>
                  <a:r>
                    <a:rPr lang="ko-KR" altLang="en-US" sz="1700" dirty="0"/>
                    <a:t>게임 개괄</a:t>
                  </a:r>
                </a:p>
              </p:txBody>
            </p:sp>
          </p:grpSp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6C80543B-0F37-4B10-BEA5-B0D66E20EC64}"/>
                  </a:ext>
                </a:extLst>
              </p:cNvPr>
              <p:cNvSpPr txBox="1"/>
              <p:nvPr/>
            </p:nvSpPr>
            <p:spPr>
              <a:xfrm>
                <a:off x="2380398" y="813475"/>
                <a:ext cx="1011823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300" dirty="0"/>
                  <a:t>목적 </a:t>
                </a:r>
                <a:r>
                  <a:rPr lang="en-US" altLang="ko-KR" sz="1300" dirty="0"/>
                  <a:t>&amp;</a:t>
                </a:r>
              </a:p>
              <a:p>
                <a:pPr algn="ctr"/>
                <a:r>
                  <a:rPr lang="ko-KR" altLang="en-US" sz="1300" dirty="0"/>
                  <a:t>재미요소</a:t>
                </a:r>
              </a:p>
            </p:txBody>
          </p:sp>
        </p:grp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645E3DC9-9A05-45AF-8C8B-ACADC361BC75}"/>
                </a:ext>
              </a:extLst>
            </p:cNvPr>
            <p:cNvSpPr txBox="1"/>
            <p:nvPr/>
          </p:nvSpPr>
          <p:spPr>
            <a:xfrm>
              <a:off x="6758649" y="829663"/>
              <a:ext cx="951377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300" dirty="0"/>
                <a:t>패시브 </a:t>
              </a:r>
              <a:r>
                <a:rPr lang="en-US" altLang="ko-KR" sz="1300" dirty="0"/>
                <a:t>&amp;</a:t>
              </a:r>
            </a:p>
            <a:p>
              <a:pPr algn="ctr"/>
              <a:r>
                <a:rPr lang="ko-KR" altLang="en-US" sz="1300" dirty="0"/>
                <a:t>아이템</a:t>
              </a:r>
            </a:p>
          </p:txBody>
        </p:sp>
      </p:grpSp>
      <p:sp>
        <p:nvSpPr>
          <p:cNvPr id="136" name="순서도: 판단 135">
            <a:extLst>
              <a:ext uri="{FF2B5EF4-FFF2-40B4-BE49-F238E27FC236}">
                <a16:creationId xmlns:a16="http://schemas.microsoft.com/office/drawing/2014/main" id="{4A03DC4B-C0BD-46ED-A857-CFC63C7072D8}"/>
              </a:ext>
            </a:extLst>
          </p:cNvPr>
          <p:cNvSpPr/>
          <p:nvPr/>
        </p:nvSpPr>
        <p:spPr>
          <a:xfrm>
            <a:off x="5707435" y="3501592"/>
            <a:ext cx="2016591" cy="1112389"/>
          </a:xfrm>
          <a:prstGeom prst="flowChartDecisio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다음 버튼을</a:t>
            </a:r>
          </a:p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클릭했는가</a:t>
            </a:r>
            <a:r>
              <a:rPr lang="en-US" altLang="ko-KR" sz="1200" dirty="0">
                <a:solidFill>
                  <a:schemeClr val="tx1"/>
                </a:solidFill>
              </a:rPr>
              <a:t>?</a:t>
            </a:r>
          </a:p>
        </p:txBody>
      </p:sp>
      <p:cxnSp>
        <p:nvCxnSpPr>
          <p:cNvPr id="137" name="직선 화살표 연결선 136">
            <a:extLst>
              <a:ext uri="{FF2B5EF4-FFF2-40B4-BE49-F238E27FC236}">
                <a16:creationId xmlns:a16="http://schemas.microsoft.com/office/drawing/2014/main" id="{AA2E39E0-9E0D-4AB4-B8C9-F6C525D7FC3D}"/>
              </a:ext>
            </a:extLst>
          </p:cNvPr>
          <p:cNvCxnSpPr>
            <a:cxnSpLocks/>
            <a:stCxn id="2" idx="2"/>
            <a:endCxn id="64" idx="0"/>
          </p:cNvCxnSpPr>
          <p:nvPr/>
        </p:nvCxnSpPr>
        <p:spPr>
          <a:xfrm flipH="1">
            <a:off x="1222488" y="3091964"/>
            <a:ext cx="4203" cy="67089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D2108E83-080D-48F0-BD95-B34A74DA15D0}"/>
              </a:ext>
            </a:extLst>
          </p:cNvPr>
          <p:cNvCxnSpPr>
            <a:cxnSpLocks/>
            <a:stCxn id="149" idx="3"/>
          </p:cNvCxnSpPr>
          <p:nvPr/>
        </p:nvCxnSpPr>
        <p:spPr>
          <a:xfrm flipV="1">
            <a:off x="3501570" y="4055057"/>
            <a:ext cx="553530" cy="741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TextBox 142">
            <a:extLst>
              <a:ext uri="{FF2B5EF4-FFF2-40B4-BE49-F238E27FC236}">
                <a16:creationId xmlns:a16="http://schemas.microsoft.com/office/drawing/2014/main" id="{9031FAD1-05D7-4BBC-95E4-20D6C1D2F964}"/>
              </a:ext>
            </a:extLst>
          </p:cNvPr>
          <p:cNvSpPr txBox="1"/>
          <p:nvPr/>
        </p:nvSpPr>
        <p:spPr>
          <a:xfrm>
            <a:off x="10745165" y="4526993"/>
            <a:ext cx="635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1"/>
                </a:solidFill>
              </a:rPr>
              <a:t>Yes</a:t>
            </a:r>
            <a:endParaRPr lang="ko-KR" altLang="en-US" dirty="0">
              <a:solidFill>
                <a:schemeClr val="accent1"/>
              </a:solidFill>
            </a:endParaRPr>
          </a:p>
        </p:txBody>
      </p:sp>
      <p:cxnSp>
        <p:nvCxnSpPr>
          <p:cNvPr id="144" name="꺾인 연결선 264">
            <a:extLst>
              <a:ext uri="{FF2B5EF4-FFF2-40B4-BE49-F238E27FC236}">
                <a16:creationId xmlns:a16="http://schemas.microsoft.com/office/drawing/2014/main" id="{14134F3C-A3E2-4B33-B188-C85A00F56A71}"/>
              </a:ext>
            </a:extLst>
          </p:cNvPr>
          <p:cNvCxnSpPr>
            <a:cxnSpLocks/>
            <a:stCxn id="136" idx="3"/>
            <a:endCxn id="74" idx="1"/>
          </p:cNvCxnSpPr>
          <p:nvPr/>
        </p:nvCxnSpPr>
        <p:spPr>
          <a:xfrm flipV="1">
            <a:off x="7724026" y="4054718"/>
            <a:ext cx="476620" cy="3069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TextBox 146">
            <a:extLst>
              <a:ext uri="{FF2B5EF4-FFF2-40B4-BE49-F238E27FC236}">
                <a16:creationId xmlns:a16="http://schemas.microsoft.com/office/drawing/2014/main" id="{E2E17915-5FF9-425F-BCDC-C63C197659C5}"/>
              </a:ext>
            </a:extLst>
          </p:cNvPr>
          <p:cNvSpPr txBox="1"/>
          <p:nvPr/>
        </p:nvSpPr>
        <p:spPr>
          <a:xfrm>
            <a:off x="7506105" y="3695344"/>
            <a:ext cx="635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1"/>
                </a:solidFill>
              </a:rPr>
              <a:t>Yes</a:t>
            </a:r>
            <a:endParaRPr lang="ko-KR" altLang="en-US" dirty="0">
              <a:solidFill>
                <a:schemeClr val="accent1"/>
              </a:solidFill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7942D729-1D51-4931-B083-08F40FBAB404}"/>
              </a:ext>
            </a:extLst>
          </p:cNvPr>
          <p:cNvSpPr/>
          <p:nvPr/>
        </p:nvSpPr>
        <p:spPr>
          <a:xfrm>
            <a:off x="2490215" y="3765009"/>
            <a:ext cx="1011355" cy="5949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캐릭터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아이콘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클릭 </a:t>
            </a:r>
            <a:endParaRPr lang="en-US" altLang="ko-KR" sz="1200" dirty="0">
              <a:solidFill>
                <a:schemeClr val="tx1"/>
              </a:solidFill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6B85B05E-76D7-4C8A-9A8E-87F6B7AE90C0}"/>
              </a:ext>
            </a:extLst>
          </p:cNvPr>
          <p:cNvSpPr/>
          <p:nvPr/>
        </p:nvSpPr>
        <p:spPr>
          <a:xfrm>
            <a:off x="637644" y="3762858"/>
            <a:ext cx="1169687" cy="5949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캐릭터 선택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화면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8C006C42-8DFC-4D18-89AA-1D0353422C89}"/>
              </a:ext>
            </a:extLst>
          </p:cNvPr>
          <p:cNvCxnSpPr>
            <a:cxnSpLocks/>
            <a:stCxn id="64" idx="3"/>
            <a:endCxn id="149" idx="1"/>
          </p:cNvCxnSpPr>
          <p:nvPr/>
        </p:nvCxnSpPr>
        <p:spPr>
          <a:xfrm>
            <a:off x="1807331" y="4060320"/>
            <a:ext cx="682884" cy="215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1AF6438D-1C30-4151-883A-8A0BEDDA5414}"/>
              </a:ext>
            </a:extLst>
          </p:cNvPr>
          <p:cNvCxnSpPr>
            <a:cxnSpLocks/>
            <a:endCxn id="136" idx="1"/>
          </p:cNvCxnSpPr>
          <p:nvPr/>
        </p:nvCxnSpPr>
        <p:spPr>
          <a:xfrm>
            <a:off x="5175242" y="4055057"/>
            <a:ext cx="532193" cy="273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꺾인 연결선 264">
            <a:extLst>
              <a:ext uri="{FF2B5EF4-FFF2-40B4-BE49-F238E27FC236}">
                <a16:creationId xmlns:a16="http://schemas.microsoft.com/office/drawing/2014/main" id="{669A59C8-9E1D-4686-B492-6610C758B4A3}"/>
              </a:ext>
            </a:extLst>
          </p:cNvPr>
          <p:cNvCxnSpPr>
            <a:cxnSpLocks/>
            <a:stCxn id="136" idx="0"/>
            <a:endCxn id="8" idx="0"/>
          </p:cNvCxnSpPr>
          <p:nvPr/>
        </p:nvCxnSpPr>
        <p:spPr>
          <a:xfrm rot="16200000" flipH="1" flipV="1">
            <a:off x="5541001" y="2581225"/>
            <a:ext cx="254364" cy="2095097"/>
          </a:xfrm>
          <a:prstGeom prst="bentConnector3">
            <a:avLst>
              <a:gd name="adj1" fmla="val -89871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TextBox 150">
            <a:extLst>
              <a:ext uri="{FF2B5EF4-FFF2-40B4-BE49-F238E27FC236}">
                <a16:creationId xmlns:a16="http://schemas.microsoft.com/office/drawing/2014/main" id="{CC9ADBEA-6B7B-4D26-A4A0-A7FB66B1A108}"/>
              </a:ext>
            </a:extLst>
          </p:cNvPr>
          <p:cNvSpPr txBox="1"/>
          <p:nvPr/>
        </p:nvSpPr>
        <p:spPr>
          <a:xfrm>
            <a:off x="6737159" y="3203598"/>
            <a:ext cx="6153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No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8" name="순서도: 문서 7"/>
          <p:cNvSpPr/>
          <p:nvPr/>
        </p:nvSpPr>
        <p:spPr>
          <a:xfrm>
            <a:off x="4044431" y="3755956"/>
            <a:ext cx="1152406" cy="601826"/>
          </a:xfrm>
          <a:prstGeom prst="flowChartDocumen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solidFill>
                  <a:schemeClr val="tx1"/>
                </a:solidFill>
              </a:rPr>
              <a:t>캐릭터</a:t>
            </a:r>
            <a:endParaRPr lang="en-US" altLang="ko-KR" sz="1300" dirty="0">
              <a:solidFill>
                <a:schemeClr val="tx1"/>
              </a:solidFill>
            </a:endParaRPr>
          </a:p>
          <a:p>
            <a:pPr algn="ctr"/>
            <a:r>
              <a:rPr lang="ko-KR" altLang="en-US" sz="1300" dirty="0">
                <a:solidFill>
                  <a:schemeClr val="tx1"/>
                </a:solidFill>
              </a:rPr>
              <a:t>정보</a:t>
            </a:r>
            <a:r>
              <a:rPr lang="en-US" altLang="ko-KR" sz="1300" dirty="0">
                <a:solidFill>
                  <a:schemeClr val="tx1"/>
                </a:solidFill>
              </a:rPr>
              <a:t> </a:t>
            </a:r>
            <a:r>
              <a:rPr lang="ko-KR" altLang="en-US" sz="1300" dirty="0">
                <a:solidFill>
                  <a:schemeClr val="tx1"/>
                </a:solidFill>
              </a:rPr>
              <a:t>출력</a:t>
            </a:r>
          </a:p>
        </p:txBody>
      </p:sp>
      <p:sp>
        <p:nvSpPr>
          <p:cNvPr id="74" name="순서도: 문서 73"/>
          <p:cNvSpPr/>
          <p:nvPr/>
        </p:nvSpPr>
        <p:spPr>
          <a:xfrm>
            <a:off x="8200646" y="3753805"/>
            <a:ext cx="1053178" cy="601826"/>
          </a:xfrm>
          <a:prstGeom prst="flowChartDocumen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solidFill>
                  <a:schemeClr val="tx1"/>
                </a:solidFill>
              </a:rPr>
              <a:t>재차 확인</a:t>
            </a:r>
            <a:endParaRPr lang="en-US" altLang="ko-KR" sz="1300" dirty="0">
              <a:solidFill>
                <a:schemeClr val="tx1"/>
              </a:solidFill>
            </a:endParaRPr>
          </a:p>
          <a:p>
            <a:pPr algn="ctr"/>
            <a:r>
              <a:rPr lang="ko-KR" altLang="en-US" sz="1300" dirty="0">
                <a:solidFill>
                  <a:schemeClr val="tx1"/>
                </a:solidFill>
              </a:rPr>
              <a:t>알림 출력</a:t>
            </a: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6B85B05E-76D7-4C8A-9A8E-87F6B7AE90C0}"/>
              </a:ext>
            </a:extLst>
          </p:cNvPr>
          <p:cNvSpPr/>
          <p:nvPr/>
        </p:nvSpPr>
        <p:spPr>
          <a:xfrm>
            <a:off x="10160161" y="5220007"/>
            <a:ext cx="1169687" cy="5949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로비 화면</a:t>
            </a:r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8C006C42-8DFC-4D18-89AA-1D0353422C89}"/>
              </a:ext>
            </a:extLst>
          </p:cNvPr>
          <p:cNvCxnSpPr>
            <a:cxnSpLocks/>
            <a:stCxn id="112" idx="2"/>
            <a:endCxn id="67" idx="0"/>
          </p:cNvCxnSpPr>
          <p:nvPr/>
        </p:nvCxnSpPr>
        <p:spPr>
          <a:xfrm>
            <a:off x="10738135" y="4596237"/>
            <a:ext cx="6870" cy="62377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18380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0" name="표 26">
            <a:extLst>
              <a:ext uri="{FF2B5EF4-FFF2-40B4-BE49-F238E27FC236}">
                <a16:creationId xmlns:a16="http://schemas.microsoft.com/office/drawing/2014/main" id="{849DB1BD-3DFD-4E9C-999D-31D80176B1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8860789"/>
              </p:ext>
            </p:extLst>
          </p:nvPr>
        </p:nvGraphicFramePr>
        <p:xfrm>
          <a:off x="248740" y="1632026"/>
          <a:ext cx="11770880" cy="4985584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1770880">
                  <a:extLst>
                    <a:ext uri="{9D8B030D-6E8A-4147-A177-3AD203B41FA5}">
                      <a16:colId xmlns:a16="http://schemas.microsoft.com/office/drawing/2014/main" val="1281812352"/>
                    </a:ext>
                  </a:extLst>
                </a:gridCol>
              </a:tblGrid>
              <a:tr h="27442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게임 캐릭터 </a:t>
                      </a:r>
                      <a:r>
                        <a:rPr lang="ko-KR" altLang="en-US" sz="1100" dirty="0">
                          <a:solidFill>
                            <a:srgbClr val="FF0000"/>
                          </a:solidFill>
                        </a:rPr>
                        <a:t>교체</a:t>
                      </a:r>
                      <a:r>
                        <a:rPr lang="ko-KR" altLang="en-US" sz="1100" dirty="0"/>
                        <a:t> </a:t>
                      </a:r>
                      <a:r>
                        <a:rPr lang="en-US" altLang="ko-KR" sz="1100" dirty="0"/>
                        <a:t>Flow</a:t>
                      </a:r>
                      <a:r>
                        <a:rPr lang="en-US" altLang="ko-KR" sz="1100" baseline="0" dirty="0"/>
                        <a:t> Chart</a:t>
                      </a:r>
                      <a:endParaRPr lang="ko-KR" altLang="en-US" sz="1100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8967248"/>
                  </a:ext>
                </a:extLst>
              </a:tr>
              <a:tr h="4711162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endParaRPr lang="en-US" altLang="ko-KR" sz="1300" b="1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7596589"/>
                  </a:ext>
                </a:extLst>
              </a:tr>
            </a:tbl>
          </a:graphicData>
        </a:graphic>
      </p:graphicFrame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4FA2DB8-3720-4731-B79B-28634B515071}"/>
              </a:ext>
            </a:extLst>
          </p:cNvPr>
          <p:cNvCxnSpPr/>
          <p:nvPr/>
        </p:nvCxnSpPr>
        <p:spPr>
          <a:xfrm>
            <a:off x="0" y="721453"/>
            <a:ext cx="12192000" cy="0"/>
          </a:xfrm>
          <a:prstGeom prst="line">
            <a:avLst/>
          </a:prstGeom>
          <a:ln w="1905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FC359E75-9E4C-4E3E-941F-98BDF9EA5636}"/>
              </a:ext>
            </a:extLst>
          </p:cNvPr>
          <p:cNvCxnSpPr/>
          <p:nvPr/>
        </p:nvCxnSpPr>
        <p:spPr>
          <a:xfrm>
            <a:off x="0" y="1377706"/>
            <a:ext cx="12192000" cy="0"/>
          </a:xfrm>
          <a:prstGeom prst="line">
            <a:avLst/>
          </a:prstGeom>
          <a:ln w="1905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모서리가 둥근 직사각형 1"/>
          <p:cNvSpPr/>
          <p:nvPr/>
        </p:nvSpPr>
        <p:spPr>
          <a:xfrm>
            <a:off x="1352133" y="2191178"/>
            <a:ext cx="1120382" cy="45296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로비 화면</a:t>
            </a:r>
          </a:p>
        </p:txBody>
      </p:sp>
      <p:sp>
        <p:nvSpPr>
          <p:cNvPr id="112" name="순서도: 판단 111"/>
          <p:cNvSpPr/>
          <p:nvPr/>
        </p:nvSpPr>
        <p:spPr>
          <a:xfrm>
            <a:off x="10150428" y="3180496"/>
            <a:ext cx="1728141" cy="934719"/>
          </a:xfrm>
          <a:prstGeom prst="flowChartDecisio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확인 버튼을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눌렀는가</a:t>
            </a:r>
            <a:r>
              <a:rPr lang="en-US" altLang="ko-KR" sz="1000" dirty="0">
                <a:solidFill>
                  <a:schemeClr val="tx1"/>
                </a:solidFill>
              </a:rPr>
              <a:t>?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cxnSp>
        <p:nvCxnSpPr>
          <p:cNvPr id="186" name="직선 화살표 연결선 185"/>
          <p:cNvCxnSpPr>
            <a:cxnSpLocks/>
            <a:stCxn id="85" idx="3"/>
            <a:endCxn id="112" idx="1"/>
          </p:cNvCxnSpPr>
          <p:nvPr/>
        </p:nvCxnSpPr>
        <p:spPr>
          <a:xfrm>
            <a:off x="9505689" y="3644095"/>
            <a:ext cx="644739" cy="376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꺾인 연결선 264"/>
          <p:cNvCxnSpPr>
            <a:cxnSpLocks/>
            <a:stCxn id="112" idx="0"/>
            <a:endCxn id="78" idx="0"/>
          </p:cNvCxnSpPr>
          <p:nvPr/>
        </p:nvCxnSpPr>
        <p:spPr>
          <a:xfrm rot="16200000" flipH="1" flipV="1">
            <a:off x="7866943" y="238710"/>
            <a:ext cx="205770" cy="6089342"/>
          </a:xfrm>
          <a:prstGeom prst="bentConnector3">
            <a:avLst>
              <a:gd name="adj1" fmla="val -329093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8" name="TextBox 287"/>
          <p:cNvSpPr txBox="1"/>
          <p:nvPr/>
        </p:nvSpPr>
        <p:spPr>
          <a:xfrm>
            <a:off x="11014498" y="2873263"/>
            <a:ext cx="6153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No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CD2BCA4E-221E-4D19-B2C6-3C1BEC63420E}"/>
              </a:ext>
            </a:extLst>
          </p:cNvPr>
          <p:cNvSpPr/>
          <p:nvPr/>
        </p:nvSpPr>
        <p:spPr>
          <a:xfrm>
            <a:off x="10466664" y="138789"/>
            <a:ext cx="1725336" cy="384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Page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16/37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07FB9D8F-E10A-470B-8E45-5573FBA39536}"/>
              </a:ext>
            </a:extLst>
          </p:cNvPr>
          <p:cNvGrpSpPr/>
          <p:nvPr/>
        </p:nvGrpSpPr>
        <p:grpSpPr>
          <a:xfrm>
            <a:off x="-131262" y="806314"/>
            <a:ext cx="12326336" cy="750158"/>
            <a:chOff x="-131262" y="806314"/>
            <a:chExt cx="12326336" cy="750158"/>
          </a:xfrm>
        </p:grpSpPr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3AB4FEC4-567E-4906-8F14-25F19892B91F}"/>
                </a:ext>
              </a:extLst>
            </p:cNvPr>
            <p:cNvGrpSpPr/>
            <p:nvPr/>
          </p:nvGrpSpPr>
          <p:grpSpPr>
            <a:xfrm>
              <a:off x="-131262" y="806314"/>
              <a:ext cx="12326336" cy="750158"/>
              <a:chOff x="-131262" y="806314"/>
              <a:chExt cx="12326336" cy="750158"/>
            </a:xfrm>
          </p:grpSpPr>
          <p:grpSp>
            <p:nvGrpSpPr>
              <p:cNvPr id="97" name="그룹 96">
                <a:extLst>
                  <a:ext uri="{FF2B5EF4-FFF2-40B4-BE49-F238E27FC236}">
                    <a16:creationId xmlns:a16="http://schemas.microsoft.com/office/drawing/2014/main" id="{BDB4FA12-42AB-4B4F-A001-9F2662FEFB59}"/>
                  </a:ext>
                </a:extLst>
              </p:cNvPr>
              <p:cNvGrpSpPr/>
              <p:nvPr/>
            </p:nvGrpSpPr>
            <p:grpSpPr>
              <a:xfrm>
                <a:off x="-131262" y="806314"/>
                <a:ext cx="12326336" cy="750158"/>
                <a:chOff x="-131262" y="806314"/>
                <a:chExt cx="12326336" cy="750158"/>
              </a:xfrm>
            </p:grpSpPr>
            <p:grpSp>
              <p:nvGrpSpPr>
                <p:cNvPr id="99" name="그룹 98">
                  <a:extLst>
                    <a:ext uri="{FF2B5EF4-FFF2-40B4-BE49-F238E27FC236}">
                      <a16:creationId xmlns:a16="http://schemas.microsoft.com/office/drawing/2014/main" id="{49B678E5-6A8F-4207-98F0-C5DD90B4BE49}"/>
                    </a:ext>
                  </a:extLst>
                </p:cNvPr>
                <p:cNvGrpSpPr/>
                <p:nvPr/>
              </p:nvGrpSpPr>
              <p:grpSpPr>
                <a:xfrm>
                  <a:off x="2448" y="806314"/>
                  <a:ext cx="12192626" cy="750158"/>
                  <a:chOff x="2448" y="791684"/>
                  <a:chExt cx="12192626" cy="750158"/>
                </a:xfrm>
              </p:grpSpPr>
              <p:sp>
                <p:nvSpPr>
                  <p:cNvPr id="102" name="화살표: 오각형 101">
                    <a:extLst>
                      <a:ext uri="{FF2B5EF4-FFF2-40B4-BE49-F238E27FC236}">
                        <a16:creationId xmlns:a16="http://schemas.microsoft.com/office/drawing/2014/main" id="{62503C02-E0AB-41C8-A1D0-B34BF14EDAD8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638942" y="472762"/>
                    <a:ext cx="714488" cy="1423672"/>
                  </a:xfrm>
                  <a:prstGeom prst="homePlate">
                    <a:avLst>
                      <a:gd name="adj" fmla="val 39689"/>
                    </a:avLst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  <a:ln>
                    <a:solidFill>
                      <a:schemeClr val="accent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 dirty="0"/>
                  </a:p>
                </p:txBody>
              </p:sp>
              <p:grpSp>
                <p:nvGrpSpPr>
                  <p:cNvPr id="103" name="그룹 102">
                    <a:extLst>
                      <a:ext uri="{FF2B5EF4-FFF2-40B4-BE49-F238E27FC236}">
                        <a16:creationId xmlns:a16="http://schemas.microsoft.com/office/drawing/2014/main" id="{F0361561-C01C-478C-AB4D-35DF201EF807}"/>
                      </a:ext>
                    </a:extLst>
                  </p:cNvPr>
                  <p:cNvGrpSpPr/>
                  <p:nvPr/>
                </p:nvGrpSpPr>
                <p:grpSpPr>
                  <a:xfrm>
                    <a:off x="2448" y="791684"/>
                    <a:ext cx="12192626" cy="508631"/>
                    <a:chOff x="2448" y="791684"/>
                    <a:chExt cx="12192626" cy="508631"/>
                  </a:xfrm>
                </p:grpSpPr>
                <p:sp>
                  <p:nvSpPr>
                    <p:cNvPr id="108" name="직사각형 107">
                      <a:extLst>
                        <a:ext uri="{FF2B5EF4-FFF2-40B4-BE49-F238E27FC236}">
                          <a16:creationId xmlns:a16="http://schemas.microsoft.com/office/drawing/2014/main" id="{0556990B-119E-40A3-AF32-F218610D190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754031" y="827498"/>
                      <a:ext cx="1425265" cy="42925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10" name="TextBox 109">
                      <a:extLst>
                        <a:ext uri="{FF2B5EF4-FFF2-40B4-BE49-F238E27FC236}">
                          <a16:creationId xmlns:a16="http://schemas.microsoft.com/office/drawing/2014/main" id="{EB8EF627-20E8-4956-B6CF-25626B38010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633816" y="859857"/>
                      <a:ext cx="1648436" cy="36791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dirty="0"/>
                        <a:t>Ⅲ. </a:t>
                      </a:r>
                      <a:r>
                        <a:rPr lang="ko-KR" altLang="en-US" dirty="0"/>
                        <a:t>결론</a:t>
                      </a:r>
                    </a:p>
                  </p:txBody>
                </p:sp>
                <p:sp>
                  <p:nvSpPr>
                    <p:cNvPr id="111" name="TextBox 110">
                      <a:extLst>
                        <a:ext uri="{FF2B5EF4-FFF2-40B4-BE49-F238E27FC236}">
                          <a16:creationId xmlns:a16="http://schemas.microsoft.com/office/drawing/2014/main" id="{688DEA51-180A-4177-8423-F916DD5EB1C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430220" y="905551"/>
                      <a:ext cx="951377" cy="29238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300" b="1" dirty="0"/>
                        <a:t>게임 정보</a:t>
                      </a:r>
                    </a:p>
                  </p:txBody>
                </p:sp>
                <p:sp>
                  <p:nvSpPr>
                    <p:cNvPr id="116" name="직사각형 115">
                      <a:extLst>
                        <a:ext uri="{FF2B5EF4-FFF2-40B4-BE49-F238E27FC236}">
                          <a16:creationId xmlns:a16="http://schemas.microsoft.com/office/drawing/2014/main" id="{99CD32F6-E8D8-41FC-B54D-1FF1DB95F71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20136" y="826840"/>
                      <a:ext cx="1011822" cy="43009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17" name="직사각형 116">
                      <a:extLst>
                        <a:ext uri="{FF2B5EF4-FFF2-40B4-BE49-F238E27FC236}">
                          <a16:creationId xmlns:a16="http://schemas.microsoft.com/office/drawing/2014/main" id="{54AE2CE7-1660-4FC8-A473-07020E5F6B2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728566" y="826840"/>
                      <a:ext cx="1011822" cy="43009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19" name="TextBox 118">
                      <a:extLst>
                        <a:ext uri="{FF2B5EF4-FFF2-40B4-BE49-F238E27FC236}">
                          <a16:creationId xmlns:a16="http://schemas.microsoft.com/office/drawing/2014/main" id="{15364EA4-0994-40FE-BC2D-9948FA17421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813225" y="876705"/>
                      <a:ext cx="842503" cy="29238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300" dirty="0"/>
                        <a:t>UI &amp; UX</a:t>
                      </a:r>
                      <a:endParaRPr lang="ko-KR" altLang="en-US" sz="1300" dirty="0"/>
                    </a:p>
                  </p:txBody>
                </p:sp>
                <p:grpSp>
                  <p:nvGrpSpPr>
                    <p:cNvPr id="120" name="그룹 119">
                      <a:extLst>
                        <a:ext uri="{FF2B5EF4-FFF2-40B4-BE49-F238E27FC236}">
                          <a16:creationId xmlns:a16="http://schemas.microsoft.com/office/drawing/2014/main" id="{F37C7361-EB16-4D41-869B-FAA550F5C5F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429138" y="807872"/>
                      <a:ext cx="2858792" cy="492443"/>
                      <a:chOff x="1429138" y="807872"/>
                      <a:chExt cx="2858792" cy="492443"/>
                    </a:xfrm>
                  </p:grpSpPr>
                  <p:sp>
                    <p:nvSpPr>
                      <p:cNvPr id="132" name="직사각형 131">
                        <a:extLst>
                          <a:ext uri="{FF2B5EF4-FFF2-40B4-BE49-F238E27FC236}">
                            <a16:creationId xmlns:a16="http://schemas.microsoft.com/office/drawing/2014/main" id="{E405E032-EA17-4999-8097-CA8DF7AF732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333731" y="826477"/>
                        <a:ext cx="951377" cy="43179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accent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b="1"/>
                      </a:p>
                    </p:txBody>
                  </p:sp>
                  <p:sp>
                    <p:nvSpPr>
                      <p:cNvPr id="133" name="TextBox 132">
                        <a:extLst>
                          <a:ext uri="{FF2B5EF4-FFF2-40B4-BE49-F238E27FC236}">
                            <a16:creationId xmlns:a16="http://schemas.microsoft.com/office/drawing/2014/main" id="{DB3CF43E-AF37-45C7-9DE2-1E4E33B59B0B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336553" y="807872"/>
                        <a:ext cx="951377" cy="492443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ko-KR" altLang="en-US" sz="1300" dirty="0"/>
                          <a:t>유사 게임</a:t>
                        </a:r>
                        <a:endParaRPr lang="en-US" altLang="ko-KR" sz="1300" dirty="0"/>
                      </a:p>
                      <a:p>
                        <a:pPr algn="ctr"/>
                        <a:r>
                          <a:rPr lang="ko-KR" altLang="en-US" sz="1300" dirty="0"/>
                          <a:t>비교</a:t>
                        </a:r>
                      </a:p>
                    </p:txBody>
                  </p:sp>
                  <p:sp>
                    <p:nvSpPr>
                      <p:cNvPr id="134" name="직사각형 133">
                        <a:extLst>
                          <a:ext uri="{FF2B5EF4-FFF2-40B4-BE49-F238E27FC236}">
                            <a16:creationId xmlns:a16="http://schemas.microsoft.com/office/drawing/2014/main" id="{7C8412A0-5C5D-467E-8C29-3AF3D06F045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379110" y="826477"/>
                        <a:ext cx="951377" cy="43179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accent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b="1"/>
                      </a:p>
                    </p:txBody>
                  </p:sp>
                  <p:sp>
                    <p:nvSpPr>
                      <p:cNvPr id="135" name="직사각형 134">
                        <a:extLst>
                          <a:ext uri="{FF2B5EF4-FFF2-40B4-BE49-F238E27FC236}">
                            <a16:creationId xmlns:a16="http://schemas.microsoft.com/office/drawing/2014/main" id="{CDE524D2-E883-46BF-9A92-441AFC00371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429138" y="826477"/>
                        <a:ext cx="951377" cy="43179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accent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b="1"/>
                      </a:p>
                    </p:txBody>
                  </p:sp>
                </p:grpSp>
                <p:grpSp>
                  <p:nvGrpSpPr>
                    <p:cNvPr id="122" name="그룹 121">
                      <a:extLst>
                        <a:ext uri="{FF2B5EF4-FFF2-40B4-BE49-F238E27FC236}">
                          <a16:creationId xmlns:a16="http://schemas.microsoft.com/office/drawing/2014/main" id="{B35E4B4D-3EF6-4AAF-B4EF-69A554FE55B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708430" y="826840"/>
                      <a:ext cx="1011822" cy="430091"/>
                      <a:chOff x="5870306" y="387644"/>
                      <a:chExt cx="1011822" cy="430091"/>
                    </a:xfrm>
                  </p:grpSpPr>
                  <p:sp>
                    <p:nvSpPr>
                      <p:cNvPr id="129" name="직사각형 128">
                        <a:extLst>
                          <a:ext uri="{FF2B5EF4-FFF2-40B4-BE49-F238E27FC236}">
                            <a16:creationId xmlns:a16="http://schemas.microsoft.com/office/drawing/2014/main" id="{37F3FE53-2477-40AF-8E37-18C57A84749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70306" y="387644"/>
                        <a:ext cx="1011822" cy="430091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accent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30" name="TextBox 129">
                        <a:extLst>
                          <a:ext uri="{FF2B5EF4-FFF2-40B4-BE49-F238E27FC236}">
                            <a16:creationId xmlns:a16="http://schemas.microsoft.com/office/drawing/2014/main" id="{644CB1C8-0FCC-4DCD-A622-8AA7FA6C3968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026541" y="449839"/>
                        <a:ext cx="699352" cy="292388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ko-KR" altLang="en-US" sz="1300" dirty="0"/>
                          <a:t>캐릭터</a:t>
                        </a:r>
                      </a:p>
                    </p:txBody>
                  </p:sp>
                </p:grpSp>
                <p:sp>
                  <p:nvSpPr>
                    <p:cNvPr id="123" name="직사각형 122">
                      <a:extLst>
                        <a:ext uri="{FF2B5EF4-FFF2-40B4-BE49-F238E27FC236}">
                          <a16:creationId xmlns:a16="http://schemas.microsoft.com/office/drawing/2014/main" id="{4994BEE7-BCDE-4859-A4D2-82BBB512874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745648" y="826840"/>
                      <a:ext cx="1011822" cy="430091"/>
                    </a:xfrm>
                    <a:prstGeom prst="rect">
                      <a:avLst/>
                    </a:prstGeom>
                    <a:solidFill>
                      <a:schemeClr val="accent2">
                        <a:lumMod val="20000"/>
                        <a:lumOff val="80000"/>
                      </a:schemeClr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24" name="TextBox 123">
                      <a:extLst>
                        <a:ext uri="{FF2B5EF4-FFF2-40B4-BE49-F238E27FC236}">
                          <a16:creationId xmlns:a16="http://schemas.microsoft.com/office/drawing/2014/main" id="{904A54EA-CE25-44F5-8C25-56DDCBDC6ED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830307" y="791684"/>
                      <a:ext cx="842503" cy="49244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300" b="1" dirty="0"/>
                        <a:t>Flow</a:t>
                      </a:r>
                      <a:r>
                        <a:rPr lang="en-US" altLang="ko-KR" sz="1300" dirty="0"/>
                        <a:t> </a:t>
                      </a:r>
                      <a:r>
                        <a:rPr lang="en-US" altLang="ko-KR" sz="1300" b="1" dirty="0"/>
                        <a:t>Chart</a:t>
                      </a:r>
                      <a:endParaRPr lang="ko-KR" altLang="en-US" sz="1300" b="1" dirty="0"/>
                    </a:p>
                  </p:txBody>
                </p:sp>
                <p:sp>
                  <p:nvSpPr>
                    <p:cNvPr id="125" name="직사각형 124">
                      <a:extLst>
                        <a:ext uri="{FF2B5EF4-FFF2-40B4-BE49-F238E27FC236}">
                          <a16:creationId xmlns:a16="http://schemas.microsoft.com/office/drawing/2014/main" id="{29C68ABB-ECB7-4E91-92B4-AB04BA6C564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183252" y="826840"/>
                      <a:ext cx="1011822" cy="43009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26" name="TextBox 125">
                      <a:extLst>
                        <a:ext uri="{FF2B5EF4-FFF2-40B4-BE49-F238E27FC236}">
                          <a16:creationId xmlns:a16="http://schemas.microsoft.com/office/drawing/2014/main" id="{1F29C625-CC7C-4FFA-8AA7-6575FBEE902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1282252" y="901330"/>
                      <a:ext cx="865979" cy="2964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300" dirty="0"/>
                        <a:t>기대효과</a:t>
                      </a:r>
                    </a:p>
                  </p:txBody>
                </p:sp>
                <p:sp>
                  <p:nvSpPr>
                    <p:cNvPr id="127" name="TextBox 126">
                      <a:extLst>
                        <a:ext uri="{FF2B5EF4-FFF2-40B4-BE49-F238E27FC236}">
                          <a16:creationId xmlns:a16="http://schemas.microsoft.com/office/drawing/2014/main" id="{D89F7AB9-D97A-43BC-BC81-28AF771E42E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438408" y="884373"/>
                      <a:ext cx="951377" cy="29238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300" dirty="0"/>
                        <a:t>게임 정보</a:t>
                      </a:r>
                    </a:p>
                  </p:txBody>
                </p:sp>
                <p:sp>
                  <p:nvSpPr>
                    <p:cNvPr id="128" name="직사각형 127">
                      <a:extLst>
                        <a:ext uri="{FF2B5EF4-FFF2-40B4-BE49-F238E27FC236}">
                          <a16:creationId xmlns:a16="http://schemas.microsoft.com/office/drawing/2014/main" id="{A7E10CE7-D4FE-4F12-A4D4-13734C89F84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48" y="825994"/>
                      <a:ext cx="1425265" cy="430755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C0782FD7-53AD-434C-91D8-811F5834B5AF}"/>
                    </a:ext>
                  </a:extLst>
                </p:cNvPr>
                <p:cNvSpPr txBox="1"/>
                <p:nvPr/>
              </p:nvSpPr>
              <p:spPr>
                <a:xfrm>
                  <a:off x="4232262" y="879993"/>
                  <a:ext cx="1478623" cy="3539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700" b="1" dirty="0"/>
                    <a:t>Ⅱ. </a:t>
                  </a:r>
                  <a:r>
                    <a:rPr lang="ko-KR" altLang="en-US" sz="1700" b="1" dirty="0"/>
                    <a:t>게임 컨셉</a:t>
                  </a:r>
                </a:p>
              </p:txBody>
            </p:sp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8CDA0251-3545-444D-8F52-A12E4CDB8B9F}"/>
                    </a:ext>
                  </a:extLst>
                </p:cNvPr>
                <p:cNvSpPr txBox="1"/>
                <p:nvPr/>
              </p:nvSpPr>
              <p:spPr>
                <a:xfrm>
                  <a:off x="-131262" y="888524"/>
                  <a:ext cx="1648436" cy="3539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700" dirty="0"/>
                    <a:t>Ⅰ. </a:t>
                  </a:r>
                  <a:r>
                    <a:rPr lang="ko-KR" altLang="en-US" sz="1700" dirty="0"/>
                    <a:t>게임 개괄</a:t>
                  </a:r>
                </a:p>
              </p:txBody>
            </p:sp>
          </p:grpSp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6C80543B-0F37-4B10-BEA5-B0D66E20EC64}"/>
                  </a:ext>
                </a:extLst>
              </p:cNvPr>
              <p:cNvSpPr txBox="1"/>
              <p:nvPr/>
            </p:nvSpPr>
            <p:spPr>
              <a:xfrm>
                <a:off x="2380398" y="813475"/>
                <a:ext cx="1011823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300" dirty="0"/>
                  <a:t>목적 </a:t>
                </a:r>
                <a:r>
                  <a:rPr lang="en-US" altLang="ko-KR" sz="1300" dirty="0"/>
                  <a:t>&amp;</a:t>
                </a:r>
              </a:p>
              <a:p>
                <a:pPr algn="ctr"/>
                <a:r>
                  <a:rPr lang="ko-KR" altLang="en-US" sz="1300" dirty="0"/>
                  <a:t>재미요소</a:t>
                </a:r>
              </a:p>
            </p:txBody>
          </p:sp>
        </p:grp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645E3DC9-9A05-45AF-8C8B-ACADC361BC75}"/>
                </a:ext>
              </a:extLst>
            </p:cNvPr>
            <p:cNvSpPr txBox="1"/>
            <p:nvPr/>
          </p:nvSpPr>
          <p:spPr>
            <a:xfrm>
              <a:off x="6758649" y="829663"/>
              <a:ext cx="951377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300" dirty="0"/>
                <a:t>패시브 </a:t>
              </a:r>
              <a:r>
                <a:rPr lang="en-US" altLang="ko-KR" sz="1300" dirty="0"/>
                <a:t>&amp;</a:t>
              </a:r>
            </a:p>
            <a:p>
              <a:pPr algn="ctr"/>
              <a:r>
                <a:rPr lang="ko-KR" altLang="en-US" sz="1300" dirty="0"/>
                <a:t>아이템</a:t>
              </a:r>
            </a:p>
          </p:txBody>
        </p:sp>
      </p:grpSp>
      <p:sp>
        <p:nvSpPr>
          <p:cNvPr id="136" name="순서도: 판단 135">
            <a:extLst>
              <a:ext uri="{FF2B5EF4-FFF2-40B4-BE49-F238E27FC236}">
                <a16:creationId xmlns:a16="http://schemas.microsoft.com/office/drawing/2014/main" id="{4A03DC4B-C0BD-46ED-A857-CFC63C7072D8}"/>
              </a:ext>
            </a:extLst>
          </p:cNvPr>
          <p:cNvSpPr/>
          <p:nvPr/>
        </p:nvSpPr>
        <p:spPr>
          <a:xfrm>
            <a:off x="6130125" y="3180497"/>
            <a:ext cx="1789807" cy="934718"/>
          </a:xfrm>
          <a:prstGeom prst="flowChartDecisio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다음 버튼을</a:t>
            </a: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클릭했는가</a:t>
            </a:r>
            <a:r>
              <a:rPr lang="en-US" altLang="ko-KR" sz="1000" dirty="0">
                <a:solidFill>
                  <a:schemeClr val="tx1"/>
                </a:solidFill>
              </a:rPr>
              <a:t>?</a:t>
            </a:r>
          </a:p>
        </p:txBody>
      </p:sp>
      <p:cxnSp>
        <p:nvCxnSpPr>
          <p:cNvPr id="137" name="직선 화살표 연결선 136">
            <a:extLst>
              <a:ext uri="{FF2B5EF4-FFF2-40B4-BE49-F238E27FC236}">
                <a16:creationId xmlns:a16="http://schemas.microsoft.com/office/drawing/2014/main" id="{AA2E39E0-9E0D-4AB4-B8C9-F6C525D7FC3D}"/>
              </a:ext>
            </a:extLst>
          </p:cNvPr>
          <p:cNvCxnSpPr>
            <a:cxnSpLocks/>
            <a:stCxn id="2" idx="2"/>
            <a:endCxn id="64" idx="0"/>
          </p:cNvCxnSpPr>
          <p:nvPr/>
        </p:nvCxnSpPr>
        <p:spPr>
          <a:xfrm>
            <a:off x="1912324" y="2644142"/>
            <a:ext cx="1" cy="75817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D2108E83-080D-48F0-BD95-B34A74DA15D0}"/>
              </a:ext>
            </a:extLst>
          </p:cNvPr>
          <p:cNvCxnSpPr>
            <a:cxnSpLocks/>
            <a:stCxn id="71" idx="3"/>
            <a:endCxn id="78" idx="1"/>
          </p:cNvCxnSpPr>
          <p:nvPr/>
        </p:nvCxnSpPr>
        <p:spPr>
          <a:xfrm>
            <a:off x="3839437" y="3650851"/>
            <a:ext cx="615259" cy="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꺾인 연결선 264">
            <a:extLst>
              <a:ext uri="{FF2B5EF4-FFF2-40B4-BE49-F238E27FC236}">
                <a16:creationId xmlns:a16="http://schemas.microsoft.com/office/drawing/2014/main" id="{EE0E30DC-88B0-47AA-B00D-A1216A442F69}"/>
              </a:ext>
            </a:extLst>
          </p:cNvPr>
          <p:cNvCxnSpPr>
            <a:cxnSpLocks/>
            <a:stCxn id="112" idx="2"/>
            <a:endCxn id="104" idx="3"/>
          </p:cNvCxnSpPr>
          <p:nvPr/>
        </p:nvCxnSpPr>
        <p:spPr>
          <a:xfrm rot="5400000">
            <a:off x="8826829" y="3076623"/>
            <a:ext cx="1149078" cy="3226263"/>
          </a:xfrm>
          <a:prstGeom prst="bentConnector2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TextBox 142">
            <a:extLst>
              <a:ext uri="{FF2B5EF4-FFF2-40B4-BE49-F238E27FC236}">
                <a16:creationId xmlns:a16="http://schemas.microsoft.com/office/drawing/2014/main" id="{9031FAD1-05D7-4BBC-95E4-20D6C1D2F964}"/>
              </a:ext>
            </a:extLst>
          </p:cNvPr>
          <p:cNvSpPr txBox="1"/>
          <p:nvPr/>
        </p:nvSpPr>
        <p:spPr>
          <a:xfrm>
            <a:off x="11021530" y="4060074"/>
            <a:ext cx="635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1"/>
                </a:solidFill>
              </a:rPr>
              <a:t>Yes</a:t>
            </a:r>
            <a:endParaRPr lang="ko-KR" altLang="en-US" dirty="0">
              <a:solidFill>
                <a:schemeClr val="accent1"/>
              </a:solidFill>
            </a:endParaRPr>
          </a:p>
        </p:txBody>
      </p:sp>
      <p:cxnSp>
        <p:nvCxnSpPr>
          <p:cNvPr id="144" name="꺾인 연결선 264">
            <a:extLst>
              <a:ext uri="{FF2B5EF4-FFF2-40B4-BE49-F238E27FC236}">
                <a16:creationId xmlns:a16="http://schemas.microsoft.com/office/drawing/2014/main" id="{14134F3C-A3E2-4B33-B188-C85A00F56A71}"/>
              </a:ext>
            </a:extLst>
          </p:cNvPr>
          <p:cNvCxnSpPr>
            <a:cxnSpLocks/>
            <a:stCxn id="136" idx="3"/>
            <a:endCxn id="85" idx="1"/>
          </p:cNvCxnSpPr>
          <p:nvPr/>
        </p:nvCxnSpPr>
        <p:spPr>
          <a:xfrm flipV="1">
            <a:off x="7919932" y="3644095"/>
            <a:ext cx="702051" cy="3761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TextBox 146">
            <a:extLst>
              <a:ext uri="{FF2B5EF4-FFF2-40B4-BE49-F238E27FC236}">
                <a16:creationId xmlns:a16="http://schemas.microsoft.com/office/drawing/2014/main" id="{E2E17915-5FF9-425F-BCDC-C63C197659C5}"/>
              </a:ext>
            </a:extLst>
          </p:cNvPr>
          <p:cNvSpPr txBox="1"/>
          <p:nvPr/>
        </p:nvSpPr>
        <p:spPr>
          <a:xfrm>
            <a:off x="7928795" y="3339744"/>
            <a:ext cx="635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1"/>
                </a:solidFill>
              </a:rPr>
              <a:t>Yes</a:t>
            </a:r>
            <a:endParaRPr lang="ko-KR" altLang="en-US" dirty="0">
              <a:solidFill>
                <a:schemeClr val="accent1"/>
              </a:solidFill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6B85B05E-76D7-4C8A-9A8E-87F6B7AE90C0}"/>
              </a:ext>
            </a:extLst>
          </p:cNvPr>
          <p:cNvSpPr/>
          <p:nvPr/>
        </p:nvSpPr>
        <p:spPr>
          <a:xfrm>
            <a:off x="1447855" y="3402318"/>
            <a:ext cx="928939" cy="50050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캐릭터 교체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화면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8C006C42-8DFC-4D18-89AA-1D0353422C89}"/>
              </a:ext>
            </a:extLst>
          </p:cNvPr>
          <p:cNvCxnSpPr>
            <a:cxnSpLocks/>
            <a:stCxn id="64" idx="3"/>
            <a:endCxn id="71" idx="1"/>
          </p:cNvCxnSpPr>
          <p:nvPr/>
        </p:nvCxnSpPr>
        <p:spPr>
          <a:xfrm flipV="1">
            <a:off x="2376794" y="3650851"/>
            <a:ext cx="608868" cy="172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1AF6438D-1C30-4151-883A-8A0BEDDA5414}"/>
              </a:ext>
            </a:extLst>
          </p:cNvPr>
          <p:cNvCxnSpPr>
            <a:cxnSpLocks/>
            <a:stCxn id="78" idx="3"/>
            <a:endCxn id="136" idx="1"/>
          </p:cNvCxnSpPr>
          <p:nvPr/>
        </p:nvCxnSpPr>
        <p:spPr>
          <a:xfrm flipV="1">
            <a:off x="5395617" y="3647856"/>
            <a:ext cx="734508" cy="299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순서도: 판단 103">
            <a:extLst>
              <a:ext uri="{FF2B5EF4-FFF2-40B4-BE49-F238E27FC236}">
                <a16:creationId xmlns:a16="http://schemas.microsoft.com/office/drawing/2014/main" id="{BE433D48-8877-4A17-8D3A-178DFAD3DD89}"/>
              </a:ext>
            </a:extLst>
          </p:cNvPr>
          <p:cNvSpPr/>
          <p:nvPr/>
        </p:nvSpPr>
        <p:spPr>
          <a:xfrm>
            <a:off x="6195647" y="4751889"/>
            <a:ext cx="1592589" cy="1024808"/>
          </a:xfrm>
          <a:prstGeom prst="flowChartDecisio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게임머니</a:t>
            </a:r>
          </a:p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500</a:t>
            </a:r>
            <a:r>
              <a:rPr lang="ko-KR" altLang="en-US" sz="1000" dirty="0">
                <a:solidFill>
                  <a:schemeClr val="tx1"/>
                </a:solidFill>
              </a:rPr>
              <a:t>원을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소지하고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있는가</a:t>
            </a:r>
            <a:r>
              <a:rPr lang="en-US" altLang="ko-KR" sz="1000" dirty="0">
                <a:solidFill>
                  <a:schemeClr val="tx1"/>
                </a:solidFill>
              </a:rPr>
              <a:t>?</a:t>
            </a:r>
          </a:p>
        </p:txBody>
      </p:sp>
      <p:cxnSp>
        <p:nvCxnSpPr>
          <p:cNvPr id="105" name="꺾인 연결선 264">
            <a:extLst>
              <a:ext uri="{FF2B5EF4-FFF2-40B4-BE49-F238E27FC236}">
                <a16:creationId xmlns:a16="http://schemas.microsoft.com/office/drawing/2014/main" id="{669A59C8-9E1D-4686-B492-6610C758B4A3}"/>
              </a:ext>
            </a:extLst>
          </p:cNvPr>
          <p:cNvCxnSpPr>
            <a:cxnSpLocks/>
            <a:stCxn id="136" idx="0"/>
            <a:endCxn id="78" idx="0"/>
          </p:cNvCxnSpPr>
          <p:nvPr/>
        </p:nvCxnSpPr>
        <p:spPr>
          <a:xfrm rot="16200000" flipH="1" flipV="1">
            <a:off x="5872208" y="2233445"/>
            <a:ext cx="205769" cy="2099872"/>
          </a:xfrm>
          <a:prstGeom prst="bentConnector3">
            <a:avLst>
              <a:gd name="adj1" fmla="val -111095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꺾인 연결선 264">
            <a:extLst>
              <a:ext uri="{FF2B5EF4-FFF2-40B4-BE49-F238E27FC236}">
                <a16:creationId xmlns:a16="http://schemas.microsoft.com/office/drawing/2014/main" id="{DF6B6489-6575-4F85-99BF-EEB27E164F10}"/>
              </a:ext>
            </a:extLst>
          </p:cNvPr>
          <p:cNvCxnSpPr>
            <a:cxnSpLocks/>
            <a:stCxn id="104" idx="2"/>
            <a:endCxn id="106" idx="3"/>
          </p:cNvCxnSpPr>
          <p:nvPr/>
        </p:nvCxnSpPr>
        <p:spPr>
          <a:xfrm rot="5400000">
            <a:off x="6106623" y="5061112"/>
            <a:ext cx="169734" cy="1600904"/>
          </a:xfrm>
          <a:prstGeom prst="bentConnector2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꺾인 연결선 264">
            <a:extLst>
              <a:ext uri="{FF2B5EF4-FFF2-40B4-BE49-F238E27FC236}">
                <a16:creationId xmlns:a16="http://schemas.microsoft.com/office/drawing/2014/main" id="{1B5AA522-C158-44FE-9FEF-CD756710462B}"/>
              </a:ext>
            </a:extLst>
          </p:cNvPr>
          <p:cNvCxnSpPr>
            <a:cxnSpLocks/>
            <a:stCxn id="104" idx="0"/>
            <a:endCxn id="95" idx="3"/>
          </p:cNvCxnSpPr>
          <p:nvPr/>
        </p:nvCxnSpPr>
        <p:spPr>
          <a:xfrm rot="16200000" flipV="1">
            <a:off x="6121089" y="3881036"/>
            <a:ext cx="167148" cy="1574558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연결선: 꺾임 75">
            <a:extLst>
              <a:ext uri="{FF2B5EF4-FFF2-40B4-BE49-F238E27FC236}">
                <a16:creationId xmlns:a16="http://schemas.microsoft.com/office/drawing/2014/main" id="{EB0336F4-D867-4ECC-9382-E9DE53A00475}"/>
              </a:ext>
            </a:extLst>
          </p:cNvPr>
          <p:cNvCxnSpPr>
            <a:stCxn id="95" idx="1"/>
            <a:endCxn id="64" idx="2"/>
          </p:cNvCxnSpPr>
          <p:nvPr/>
        </p:nvCxnSpPr>
        <p:spPr>
          <a:xfrm rot="10800000">
            <a:off x="1912325" y="3902827"/>
            <a:ext cx="2564138" cy="681915"/>
          </a:xfrm>
          <a:prstGeom prst="bentConnector2">
            <a:avLst/>
          </a:prstGeom>
          <a:ln w="28575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9" name="연결선: 꺾임 138">
            <a:extLst>
              <a:ext uri="{FF2B5EF4-FFF2-40B4-BE49-F238E27FC236}">
                <a16:creationId xmlns:a16="http://schemas.microsoft.com/office/drawing/2014/main" id="{50776723-8C7B-4692-8452-D3AB95C8EA73}"/>
              </a:ext>
            </a:extLst>
          </p:cNvPr>
          <p:cNvCxnSpPr>
            <a:cxnSpLocks/>
            <a:stCxn id="106" idx="1"/>
            <a:endCxn id="64" idx="2"/>
          </p:cNvCxnSpPr>
          <p:nvPr/>
        </p:nvCxnSpPr>
        <p:spPr>
          <a:xfrm rot="10800000">
            <a:off x="1912325" y="3902827"/>
            <a:ext cx="2537792" cy="2043605"/>
          </a:xfrm>
          <a:prstGeom prst="bentConnector2">
            <a:avLst/>
          </a:prstGeom>
          <a:ln w="28575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1" name="TextBox 140">
            <a:extLst>
              <a:ext uri="{FF2B5EF4-FFF2-40B4-BE49-F238E27FC236}">
                <a16:creationId xmlns:a16="http://schemas.microsoft.com/office/drawing/2014/main" id="{19D5A4FD-EF76-44BF-BC55-BAB6EE535231}"/>
              </a:ext>
            </a:extLst>
          </p:cNvPr>
          <p:cNvSpPr txBox="1"/>
          <p:nvPr/>
        </p:nvSpPr>
        <p:spPr>
          <a:xfrm>
            <a:off x="7181339" y="5776696"/>
            <a:ext cx="635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1"/>
                </a:solidFill>
              </a:rPr>
              <a:t>Yes</a:t>
            </a:r>
            <a:endParaRPr lang="ko-KR" altLang="en-US" dirty="0">
              <a:solidFill>
                <a:schemeClr val="accent1"/>
              </a:solidFill>
            </a:endParaRP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9D77635F-95F4-41A5-8E3E-800C9D674E83}"/>
              </a:ext>
            </a:extLst>
          </p:cNvPr>
          <p:cNvSpPr txBox="1"/>
          <p:nvPr/>
        </p:nvSpPr>
        <p:spPr>
          <a:xfrm>
            <a:off x="7172847" y="4499922"/>
            <a:ext cx="6153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No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CC9ADBEA-6B7B-4D26-A4A0-A7FB66B1A108}"/>
              </a:ext>
            </a:extLst>
          </p:cNvPr>
          <p:cNvSpPr txBox="1"/>
          <p:nvPr/>
        </p:nvSpPr>
        <p:spPr>
          <a:xfrm>
            <a:off x="7159849" y="2847998"/>
            <a:ext cx="6153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No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7942D729-1D51-4931-B083-08F40FBAB404}"/>
              </a:ext>
            </a:extLst>
          </p:cNvPr>
          <p:cNvSpPr/>
          <p:nvPr/>
        </p:nvSpPr>
        <p:spPr>
          <a:xfrm>
            <a:off x="2985662" y="3402561"/>
            <a:ext cx="853775" cy="49657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캐릭터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아이콘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클릭 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78" name="순서도: 문서 77"/>
          <p:cNvSpPr/>
          <p:nvPr/>
        </p:nvSpPr>
        <p:spPr>
          <a:xfrm>
            <a:off x="4454696" y="3386266"/>
            <a:ext cx="940921" cy="529177"/>
          </a:xfrm>
          <a:prstGeom prst="flowChartDocumen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캐릭터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정보</a:t>
            </a:r>
            <a:r>
              <a:rPr lang="en-US" altLang="ko-KR" sz="1000" dirty="0">
                <a:solidFill>
                  <a:schemeClr val="tx1"/>
                </a:solidFill>
              </a:rPr>
              <a:t> </a:t>
            </a:r>
            <a:r>
              <a:rPr lang="ko-KR" altLang="en-US" sz="1000" dirty="0">
                <a:solidFill>
                  <a:schemeClr val="tx1"/>
                </a:solidFill>
              </a:rPr>
              <a:t>출력</a:t>
            </a:r>
          </a:p>
        </p:txBody>
      </p:sp>
      <p:sp>
        <p:nvSpPr>
          <p:cNvPr id="85" name="순서도: 문서 84"/>
          <p:cNvSpPr/>
          <p:nvPr/>
        </p:nvSpPr>
        <p:spPr>
          <a:xfrm>
            <a:off x="8621983" y="3376738"/>
            <a:ext cx="883706" cy="534714"/>
          </a:xfrm>
          <a:prstGeom prst="flowChartDocumen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재차 확인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알림 출력</a:t>
            </a:r>
          </a:p>
        </p:txBody>
      </p:sp>
      <p:sp>
        <p:nvSpPr>
          <p:cNvPr id="95" name="순서도: 문서 94"/>
          <p:cNvSpPr/>
          <p:nvPr/>
        </p:nvSpPr>
        <p:spPr>
          <a:xfrm>
            <a:off x="4476463" y="4320152"/>
            <a:ext cx="940921" cy="529177"/>
          </a:xfrm>
          <a:prstGeom prst="flowChartDocumen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캐릭터 교체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실패</a:t>
            </a:r>
            <a:r>
              <a:rPr lang="en-US" altLang="ko-KR" sz="1000" dirty="0">
                <a:solidFill>
                  <a:schemeClr val="tx1"/>
                </a:solidFill>
              </a:rPr>
              <a:t> </a:t>
            </a:r>
            <a:r>
              <a:rPr lang="ko-KR" altLang="en-US" sz="1000" dirty="0">
                <a:solidFill>
                  <a:schemeClr val="tx1"/>
                </a:solidFill>
              </a:rPr>
              <a:t>출력</a:t>
            </a:r>
          </a:p>
        </p:txBody>
      </p:sp>
      <p:sp>
        <p:nvSpPr>
          <p:cNvPr id="106" name="순서도: 문서 105"/>
          <p:cNvSpPr/>
          <p:nvPr/>
        </p:nvSpPr>
        <p:spPr>
          <a:xfrm>
            <a:off x="4450117" y="5681842"/>
            <a:ext cx="940921" cy="529177"/>
          </a:xfrm>
          <a:prstGeom prst="flowChartDocumen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캐릭터 교체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완료</a:t>
            </a:r>
            <a:r>
              <a:rPr lang="en-US" altLang="ko-KR" sz="1000" dirty="0">
                <a:solidFill>
                  <a:schemeClr val="tx1"/>
                </a:solidFill>
              </a:rPr>
              <a:t> </a:t>
            </a:r>
            <a:r>
              <a:rPr lang="ko-KR" altLang="en-US" sz="1000" dirty="0">
                <a:solidFill>
                  <a:schemeClr val="tx1"/>
                </a:solidFill>
              </a:rPr>
              <a:t>출력</a:t>
            </a: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6B85B05E-76D7-4C8A-9A8E-87F6B7AE90C0}"/>
              </a:ext>
            </a:extLst>
          </p:cNvPr>
          <p:cNvSpPr/>
          <p:nvPr/>
        </p:nvSpPr>
        <p:spPr>
          <a:xfrm>
            <a:off x="330509" y="2782872"/>
            <a:ext cx="928939" cy="50050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“X” </a:t>
            </a:r>
            <a:r>
              <a:rPr lang="ko-KR" altLang="en-US" sz="1000" dirty="0">
                <a:solidFill>
                  <a:schemeClr val="tx1"/>
                </a:solidFill>
              </a:rPr>
              <a:t>터치 </a:t>
            </a:r>
          </a:p>
        </p:txBody>
      </p:sp>
      <p:cxnSp>
        <p:nvCxnSpPr>
          <p:cNvPr id="146" name="연결선: 꺾임 138">
            <a:extLst>
              <a:ext uri="{FF2B5EF4-FFF2-40B4-BE49-F238E27FC236}">
                <a16:creationId xmlns:a16="http://schemas.microsoft.com/office/drawing/2014/main" id="{50776723-8C7B-4692-8452-D3AB95C8EA73}"/>
              </a:ext>
            </a:extLst>
          </p:cNvPr>
          <p:cNvCxnSpPr>
            <a:cxnSpLocks/>
            <a:stCxn id="64" idx="1"/>
            <a:endCxn id="138" idx="2"/>
          </p:cNvCxnSpPr>
          <p:nvPr/>
        </p:nvCxnSpPr>
        <p:spPr>
          <a:xfrm rot="10800000">
            <a:off x="794979" y="3283380"/>
            <a:ext cx="652876" cy="369192"/>
          </a:xfrm>
          <a:prstGeom prst="bentConnector2">
            <a:avLst/>
          </a:prstGeom>
          <a:ln w="28575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8" name="연결선: 꺾임 138">
            <a:extLst>
              <a:ext uri="{FF2B5EF4-FFF2-40B4-BE49-F238E27FC236}">
                <a16:creationId xmlns:a16="http://schemas.microsoft.com/office/drawing/2014/main" id="{50776723-8C7B-4692-8452-D3AB95C8EA73}"/>
              </a:ext>
            </a:extLst>
          </p:cNvPr>
          <p:cNvCxnSpPr>
            <a:cxnSpLocks/>
            <a:stCxn id="138" idx="0"/>
            <a:endCxn id="2" idx="1"/>
          </p:cNvCxnSpPr>
          <p:nvPr/>
        </p:nvCxnSpPr>
        <p:spPr>
          <a:xfrm rot="5400000" flipH="1" flipV="1">
            <a:off x="890950" y="2321689"/>
            <a:ext cx="365212" cy="557154"/>
          </a:xfrm>
          <a:prstGeom prst="bentConnector2">
            <a:avLst/>
          </a:prstGeom>
          <a:ln w="28575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88173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2" name="표 26">
            <a:extLst>
              <a:ext uri="{FF2B5EF4-FFF2-40B4-BE49-F238E27FC236}">
                <a16:creationId xmlns:a16="http://schemas.microsoft.com/office/drawing/2014/main" id="{32CA5037-661E-4323-B502-AC36FEC180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2079261"/>
              </p:ext>
            </p:extLst>
          </p:nvPr>
        </p:nvGraphicFramePr>
        <p:xfrm>
          <a:off x="-1" y="4203603"/>
          <a:ext cx="12191999" cy="2590400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2191999">
                  <a:extLst>
                    <a:ext uri="{9D8B030D-6E8A-4147-A177-3AD203B41FA5}">
                      <a16:colId xmlns:a16="http://schemas.microsoft.com/office/drawing/2014/main" val="1281812352"/>
                    </a:ext>
                  </a:extLst>
                </a:gridCol>
              </a:tblGrid>
              <a:tr h="27032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인게임 캐릭터 </a:t>
                      </a:r>
                      <a:r>
                        <a:rPr lang="ko-KR" altLang="en-US" sz="1300" dirty="0">
                          <a:solidFill>
                            <a:srgbClr val="FF0000"/>
                          </a:solidFill>
                        </a:rPr>
                        <a:t>교체</a:t>
                      </a:r>
                      <a:r>
                        <a:rPr lang="ko-KR" altLang="en-US" sz="1300" dirty="0"/>
                        <a:t> 컨셉 이미지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8967248"/>
                  </a:ext>
                </a:extLst>
              </a:tr>
              <a:tr h="2300840">
                <a:tc>
                  <a:txBody>
                    <a:bodyPr/>
                    <a:lstStyle/>
                    <a:p>
                      <a:pPr marL="342900" indent="-342900" algn="just" latinLnBrk="1">
                        <a:lnSpc>
                          <a:spcPct val="150000"/>
                        </a:lnSpc>
                        <a:buAutoNum type="arabicPeriod"/>
                      </a:pPr>
                      <a:endParaRPr lang="ko-KR" altLang="en-US" sz="1300" b="1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7596589"/>
                  </a:ext>
                </a:extLst>
              </a:tr>
            </a:tbl>
          </a:graphicData>
        </a:graphic>
      </p:graphicFrame>
      <p:graphicFrame>
        <p:nvGraphicFramePr>
          <p:cNvPr id="171" name="표 26">
            <a:extLst>
              <a:ext uri="{FF2B5EF4-FFF2-40B4-BE49-F238E27FC236}">
                <a16:creationId xmlns:a16="http://schemas.microsoft.com/office/drawing/2014/main" id="{02DC4573-E0F2-485F-98DF-C26D6AEE5E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3983094"/>
              </p:ext>
            </p:extLst>
          </p:nvPr>
        </p:nvGraphicFramePr>
        <p:xfrm>
          <a:off x="1" y="1560415"/>
          <a:ext cx="12198872" cy="2632785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2198872">
                  <a:extLst>
                    <a:ext uri="{9D8B030D-6E8A-4147-A177-3AD203B41FA5}">
                      <a16:colId xmlns:a16="http://schemas.microsoft.com/office/drawing/2014/main" val="1281812352"/>
                    </a:ext>
                  </a:extLst>
                </a:gridCol>
              </a:tblGrid>
              <a:tr h="2942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인게임 캐릭터 </a:t>
                      </a:r>
                      <a:r>
                        <a:rPr lang="ko-KR" altLang="en-US" sz="1300" dirty="0">
                          <a:solidFill>
                            <a:srgbClr val="FF0000"/>
                          </a:solidFill>
                        </a:rPr>
                        <a:t>선택</a:t>
                      </a:r>
                      <a:r>
                        <a:rPr lang="ko-KR" altLang="en-US" sz="1300" dirty="0"/>
                        <a:t> 컨셉 이미지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8967248"/>
                  </a:ext>
                </a:extLst>
              </a:tr>
              <a:tr h="2338487">
                <a:tc>
                  <a:txBody>
                    <a:bodyPr/>
                    <a:lstStyle/>
                    <a:p>
                      <a:pPr marL="342900" indent="-342900" algn="just" latinLnBrk="1">
                        <a:lnSpc>
                          <a:spcPct val="150000"/>
                        </a:lnSpc>
                        <a:buAutoNum type="arabicPeriod"/>
                      </a:pPr>
                      <a:endParaRPr lang="ko-KR" altLang="en-US" sz="13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7596589"/>
                  </a:ext>
                </a:extLst>
              </a:tr>
            </a:tbl>
          </a:graphicData>
        </a:graphic>
      </p:graphicFrame>
      <p:pic>
        <p:nvPicPr>
          <p:cNvPr id="80" name="그림 7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3099" y="4498578"/>
            <a:ext cx="3125431" cy="2071215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4FA2DB8-3720-4731-B79B-28634B515071}"/>
              </a:ext>
            </a:extLst>
          </p:cNvPr>
          <p:cNvCxnSpPr/>
          <p:nvPr/>
        </p:nvCxnSpPr>
        <p:spPr>
          <a:xfrm>
            <a:off x="0" y="721453"/>
            <a:ext cx="12192000" cy="0"/>
          </a:xfrm>
          <a:prstGeom prst="line">
            <a:avLst/>
          </a:prstGeom>
          <a:ln w="1905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230DF4E-E2DB-4991-9096-80F51CDFDFF8}"/>
              </a:ext>
            </a:extLst>
          </p:cNvPr>
          <p:cNvSpPr/>
          <p:nvPr/>
        </p:nvSpPr>
        <p:spPr>
          <a:xfrm>
            <a:off x="10466664" y="138789"/>
            <a:ext cx="1725336" cy="384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Page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17/37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FC359E75-9E4C-4E3E-941F-98BDF9EA5636}"/>
              </a:ext>
            </a:extLst>
          </p:cNvPr>
          <p:cNvCxnSpPr/>
          <p:nvPr/>
        </p:nvCxnSpPr>
        <p:spPr>
          <a:xfrm>
            <a:off x="0" y="1377706"/>
            <a:ext cx="12192000" cy="0"/>
          </a:xfrm>
          <a:prstGeom prst="line">
            <a:avLst/>
          </a:prstGeom>
          <a:ln w="1905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/>
          <p:cNvGrpSpPr/>
          <p:nvPr/>
        </p:nvGrpSpPr>
        <p:grpSpPr>
          <a:xfrm>
            <a:off x="3302463" y="5170282"/>
            <a:ext cx="1244251" cy="571018"/>
            <a:chOff x="5544140" y="2860053"/>
            <a:chExt cx="1244251" cy="571018"/>
          </a:xfrm>
        </p:grpSpPr>
        <p:cxnSp>
          <p:nvCxnSpPr>
            <p:cNvPr id="105" name="직선 화살표 연결선 104">
              <a:extLst>
                <a:ext uri="{FF2B5EF4-FFF2-40B4-BE49-F238E27FC236}">
                  <a16:creationId xmlns:a16="http://schemas.microsoft.com/office/drawing/2014/main" id="{E363D5DB-6A1F-418D-BF45-A8C21F0CCC36}"/>
                </a:ext>
              </a:extLst>
            </p:cNvPr>
            <p:cNvCxnSpPr>
              <a:cxnSpLocks/>
            </p:cNvCxnSpPr>
            <p:nvPr/>
          </p:nvCxnSpPr>
          <p:spPr>
            <a:xfrm>
              <a:off x="5654924" y="3431071"/>
              <a:ext cx="882151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471257CE-81C9-41E9-8AA1-3673DBE596F9}"/>
                </a:ext>
              </a:extLst>
            </p:cNvPr>
            <p:cNvSpPr txBox="1"/>
            <p:nvPr/>
          </p:nvSpPr>
          <p:spPr>
            <a:xfrm>
              <a:off x="5544140" y="2860053"/>
              <a:ext cx="1244251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300" dirty="0"/>
                <a:t>캐릭터 아이콘</a:t>
              </a:r>
              <a:endParaRPr lang="en-US" altLang="ko-KR" sz="1300" dirty="0"/>
            </a:p>
            <a:p>
              <a:pPr algn="ctr"/>
              <a:r>
                <a:rPr lang="ko-KR" altLang="en-US" sz="1300" dirty="0"/>
                <a:t>선택 후</a:t>
              </a:r>
            </a:p>
          </p:txBody>
        </p:sp>
      </p:grpSp>
      <p:sp>
        <p:nvSpPr>
          <p:cNvPr id="71" name="TextBox 70">
            <a:extLst>
              <a:ext uri="{FF2B5EF4-FFF2-40B4-BE49-F238E27FC236}">
                <a16:creationId xmlns:a16="http://schemas.microsoft.com/office/drawing/2014/main" id="{52E188E2-31E7-4538-B426-C568A2347A83}"/>
              </a:ext>
            </a:extLst>
          </p:cNvPr>
          <p:cNvSpPr txBox="1"/>
          <p:nvPr/>
        </p:nvSpPr>
        <p:spPr>
          <a:xfrm>
            <a:off x="8923822" y="137903"/>
            <a:ext cx="145424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이미지 출처 </a:t>
            </a:r>
            <a:r>
              <a:rPr lang="en-US" altLang="ko-KR" sz="1000" dirty="0"/>
              <a:t>: Mixamo</a:t>
            </a:r>
            <a:endParaRPr lang="ko-KR" altLang="en-US" sz="1000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7C013E0F-C94B-42BB-9180-C5C91399964B}"/>
              </a:ext>
            </a:extLst>
          </p:cNvPr>
          <p:cNvSpPr txBox="1"/>
          <p:nvPr/>
        </p:nvSpPr>
        <p:spPr>
          <a:xfrm>
            <a:off x="10825343" y="914959"/>
            <a:ext cx="164843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00" dirty="0"/>
              <a:t>기대효과</a:t>
            </a:r>
          </a:p>
        </p:txBody>
      </p: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EDEEDC66-4CFD-44A8-AECD-C2A6A2FF72C1}"/>
              </a:ext>
            </a:extLst>
          </p:cNvPr>
          <p:cNvGrpSpPr/>
          <p:nvPr/>
        </p:nvGrpSpPr>
        <p:grpSpPr>
          <a:xfrm>
            <a:off x="-131262" y="806314"/>
            <a:ext cx="12326336" cy="750158"/>
            <a:chOff x="-131262" y="806314"/>
            <a:chExt cx="12326336" cy="750158"/>
          </a:xfrm>
        </p:grpSpPr>
        <p:grpSp>
          <p:nvGrpSpPr>
            <p:cNvPr id="110" name="그룹 109">
              <a:extLst>
                <a:ext uri="{FF2B5EF4-FFF2-40B4-BE49-F238E27FC236}">
                  <a16:creationId xmlns:a16="http://schemas.microsoft.com/office/drawing/2014/main" id="{AF240FFA-406A-47B1-AF75-BA8A253D3AAB}"/>
                </a:ext>
              </a:extLst>
            </p:cNvPr>
            <p:cNvGrpSpPr/>
            <p:nvPr/>
          </p:nvGrpSpPr>
          <p:grpSpPr>
            <a:xfrm>
              <a:off x="-131262" y="806314"/>
              <a:ext cx="12326336" cy="750158"/>
              <a:chOff x="-131262" y="806314"/>
              <a:chExt cx="12326336" cy="750158"/>
            </a:xfrm>
          </p:grpSpPr>
          <p:grpSp>
            <p:nvGrpSpPr>
              <p:cNvPr id="112" name="그룹 111">
                <a:extLst>
                  <a:ext uri="{FF2B5EF4-FFF2-40B4-BE49-F238E27FC236}">
                    <a16:creationId xmlns:a16="http://schemas.microsoft.com/office/drawing/2014/main" id="{F1D066DF-C11A-4F2B-B589-9E748E46FF1B}"/>
                  </a:ext>
                </a:extLst>
              </p:cNvPr>
              <p:cNvGrpSpPr/>
              <p:nvPr/>
            </p:nvGrpSpPr>
            <p:grpSpPr>
              <a:xfrm>
                <a:off x="-131262" y="806314"/>
                <a:ext cx="12326336" cy="750158"/>
                <a:chOff x="-131262" y="806314"/>
                <a:chExt cx="12326336" cy="750158"/>
              </a:xfrm>
            </p:grpSpPr>
            <p:grpSp>
              <p:nvGrpSpPr>
                <p:cNvPr id="114" name="그룹 113">
                  <a:extLst>
                    <a:ext uri="{FF2B5EF4-FFF2-40B4-BE49-F238E27FC236}">
                      <a16:creationId xmlns:a16="http://schemas.microsoft.com/office/drawing/2014/main" id="{E762A29A-FB20-4DDB-A48D-1F0145B6DF47}"/>
                    </a:ext>
                  </a:extLst>
                </p:cNvPr>
                <p:cNvGrpSpPr/>
                <p:nvPr/>
              </p:nvGrpSpPr>
              <p:grpSpPr>
                <a:xfrm>
                  <a:off x="2448" y="806314"/>
                  <a:ext cx="12192626" cy="750158"/>
                  <a:chOff x="2448" y="791684"/>
                  <a:chExt cx="12192626" cy="750158"/>
                </a:xfrm>
              </p:grpSpPr>
              <p:sp>
                <p:nvSpPr>
                  <p:cNvPr id="117" name="화살표: 오각형 116">
                    <a:extLst>
                      <a:ext uri="{FF2B5EF4-FFF2-40B4-BE49-F238E27FC236}">
                        <a16:creationId xmlns:a16="http://schemas.microsoft.com/office/drawing/2014/main" id="{1971BFE6-6742-4933-A6E3-7B9B6C38E94B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638942" y="472762"/>
                    <a:ext cx="714488" cy="1423672"/>
                  </a:xfrm>
                  <a:prstGeom prst="homePlate">
                    <a:avLst>
                      <a:gd name="adj" fmla="val 39689"/>
                    </a:avLst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  <a:ln>
                    <a:solidFill>
                      <a:schemeClr val="accent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 dirty="0"/>
                  </a:p>
                </p:txBody>
              </p:sp>
              <p:grpSp>
                <p:nvGrpSpPr>
                  <p:cNvPr id="118" name="그룹 117">
                    <a:extLst>
                      <a:ext uri="{FF2B5EF4-FFF2-40B4-BE49-F238E27FC236}">
                        <a16:creationId xmlns:a16="http://schemas.microsoft.com/office/drawing/2014/main" id="{FD536EB2-C95B-4DFB-A50A-5D0034CDBA58}"/>
                      </a:ext>
                    </a:extLst>
                  </p:cNvPr>
                  <p:cNvGrpSpPr/>
                  <p:nvPr/>
                </p:nvGrpSpPr>
                <p:grpSpPr>
                  <a:xfrm>
                    <a:off x="2448" y="791684"/>
                    <a:ext cx="12192626" cy="508631"/>
                    <a:chOff x="2448" y="791684"/>
                    <a:chExt cx="12192626" cy="508631"/>
                  </a:xfrm>
                </p:grpSpPr>
                <p:sp>
                  <p:nvSpPr>
                    <p:cNvPr id="119" name="직사각형 118">
                      <a:extLst>
                        <a:ext uri="{FF2B5EF4-FFF2-40B4-BE49-F238E27FC236}">
                          <a16:creationId xmlns:a16="http://schemas.microsoft.com/office/drawing/2014/main" id="{CE6CDABF-2242-4716-8A13-1EEF05762FC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754031" y="827498"/>
                      <a:ext cx="1425265" cy="42925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20" name="TextBox 119">
                      <a:extLst>
                        <a:ext uri="{FF2B5EF4-FFF2-40B4-BE49-F238E27FC236}">
                          <a16:creationId xmlns:a16="http://schemas.microsoft.com/office/drawing/2014/main" id="{A87C54BC-3AE2-4D3A-BB9E-E6227243BC9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633816" y="859857"/>
                      <a:ext cx="1648436" cy="36791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dirty="0"/>
                        <a:t>Ⅲ. </a:t>
                      </a:r>
                      <a:r>
                        <a:rPr lang="ko-KR" altLang="en-US" dirty="0"/>
                        <a:t>결론</a:t>
                      </a:r>
                    </a:p>
                  </p:txBody>
                </p:sp>
                <p:sp>
                  <p:nvSpPr>
                    <p:cNvPr id="121" name="TextBox 120">
                      <a:extLst>
                        <a:ext uri="{FF2B5EF4-FFF2-40B4-BE49-F238E27FC236}">
                          <a16:creationId xmlns:a16="http://schemas.microsoft.com/office/drawing/2014/main" id="{0ADAF69F-5D85-4AD6-89AF-6854E826BFA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430220" y="905551"/>
                      <a:ext cx="951377" cy="29238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300" b="1" dirty="0"/>
                        <a:t>게임 정보</a:t>
                      </a:r>
                    </a:p>
                  </p:txBody>
                </p:sp>
                <p:sp>
                  <p:nvSpPr>
                    <p:cNvPr id="122" name="직사각형 121">
                      <a:extLst>
                        <a:ext uri="{FF2B5EF4-FFF2-40B4-BE49-F238E27FC236}">
                          <a16:creationId xmlns:a16="http://schemas.microsoft.com/office/drawing/2014/main" id="{0B9C3B0E-AD2F-4E1C-A311-2351DD16AD9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20136" y="826840"/>
                      <a:ext cx="1011822" cy="43009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23" name="직사각형 122">
                      <a:extLst>
                        <a:ext uri="{FF2B5EF4-FFF2-40B4-BE49-F238E27FC236}">
                          <a16:creationId xmlns:a16="http://schemas.microsoft.com/office/drawing/2014/main" id="{F8B7FE34-7065-4E70-ABB7-0FAA690A806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728566" y="826840"/>
                      <a:ext cx="1011822" cy="430091"/>
                    </a:xfrm>
                    <a:prstGeom prst="rect">
                      <a:avLst/>
                    </a:prstGeom>
                    <a:solidFill>
                      <a:schemeClr val="accent2">
                        <a:lumMod val="20000"/>
                        <a:lumOff val="80000"/>
                      </a:schemeClr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24" name="TextBox 123">
                      <a:extLst>
                        <a:ext uri="{FF2B5EF4-FFF2-40B4-BE49-F238E27FC236}">
                          <a16:creationId xmlns:a16="http://schemas.microsoft.com/office/drawing/2014/main" id="{53BB5339-59A2-4D64-9984-E3DF293B030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813225" y="876705"/>
                      <a:ext cx="842503" cy="29238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300" b="1" dirty="0"/>
                        <a:t>UI &amp; UX</a:t>
                      </a:r>
                      <a:endParaRPr lang="ko-KR" altLang="en-US" sz="1300" b="1" dirty="0"/>
                    </a:p>
                  </p:txBody>
                </p:sp>
                <p:grpSp>
                  <p:nvGrpSpPr>
                    <p:cNvPr id="125" name="그룹 124">
                      <a:extLst>
                        <a:ext uri="{FF2B5EF4-FFF2-40B4-BE49-F238E27FC236}">
                          <a16:creationId xmlns:a16="http://schemas.microsoft.com/office/drawing/2014/main" id="{A756F78D-619D-44C1-8852-D3A152DCF9A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429138" y="807872"/>
                      <a:ext cx="2858792" cy="492443"/>
                      <a:chOff x="1429138" y="807872"/>
                      <a:chExt cx="2858792" cy="492443"/>
                    </a:xfrm>
                  </p:grpSpPr>
                  <p:sp>
                    <p:nvSpPr>
                      <p:cNvPr id="135" name="직사각형 134">
                        <a:extLst>
                          <a:ext uri="{FF2B5EF4-FFF2-40B4-BE49-F238E27FC236}">
                            <a16:creationId xmlns:a16="http://schemas.microsoft.com/office/drawing/2014/main" id="{8CB58230-CBF0-4E30-B111-6843B35CFEA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333731" y="826477"/>
                        <a:ext cx="951377" cy="43179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accent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b="1"/>
                      </a:p>
                    </p:txBody>
                  </p:sp>
                  <p:sp>
                    <p:nvSpPr>
                      <p:cNvPr id="136" name="TextBox 135">
                        <a:extLst>
                          <a:ext uri="{FF2B5EF4-FFF2-40B4-BE49-F238E27FC236}">
                            <a16:creationId xmlns:a16="http://schemas.microsoft.com/office/drawing/2014/main" id="{98363FBC-AB35-4D5B-8718-5C28775EB37F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336553" y="807872"/>
                        <a:ext cx="951377" cy="492443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ko-KR" altLang="en-US" sz="1300" dirty="0"/>
                          <a:t>유사 게임</a:t>
                        </a:r>
                        <a:endParaRPr lang="en-US" altLang="ko-KR" sz="1300" dirty="0"/>
                      </a:p>
                      <a:p>
                        <a:pPr algn="ctr"/>
                        <a:r>
                          <a:rPr lang="ko-KR" altLang="en-US" sz="1300" dirty="0"/>
                          <a:t>비교</a:t>
                        </a:r>
                      </a:p>
                    </p:txBody>
                  </p:sp>
                  <p:sp>
                    <p:nvSpPr>
                      <p:cNvPr id="137" name="직사각형 136">
                        <a:extLst>
                          <a:ext uri="{FF2B5EF4-FFF2-40B4-BE49-F238E27FC236}">
                            <a16:creationId xmlns:a16="http://schemas.microsoft.com/office/drawing/2014/main" id="{5BB7C7D6-4B96-4828-AB84-940CBDAC0F4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379110" y="826477"/>
                        <a:ext cx="951377" cy="43179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accent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b="1"/>
                      </a:p>
                    </p:txBody>
                  </p:sp>
                  <p:sp>
                    <p:nvSpPr>
                      <p:cNvPr id="138" name="직사각형 137">
                        <a:extLst>
                          <a:ext uri="{FF2B5EF4-FFF2-40B4-BE49-F238E27FC236}">
                            <a16:creationId xmlns:a16="http://schemas.microsoft.com/office/drawing/2014/main" id="{948A8494-94B8-4572-B9BF-863949B4590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429138" y="826477"/>
                        <a:ext cx="951377" cy="43179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accent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b="1"/>
                      </a:p>
                    </p:txBody>
                  </p:sp>
                </p:grpSp>
                <p:grpSp>
                  <p:nvGrpSpPr>
                    <p:cNvPr id="126" name="그룹 125">
                      <a:extLst>
                        <a:ext uri="{FF2B5EF4-FFF2-40B4-BE49-F238E27FC236}">
                          <a16:creationId xmlns:a16="http://schemas.microsoft.com/office/drawing/2014/main" id="{9170FE39-11E3-4ED5-A014-A6274751B1D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708430" y="826840"/>
                      <a:ext cx="1011822" cy="430091"/>
                      <a:chOff x="5870306" y="387644"/>
                      <a:chExt cx="1011822" cy="430091"/>
                    </a:xfrm>
                  </p:grpSpPr>
                  <p:sp>
                    <p:nvSpPr>
                      <p:cNvPr id="133" name="직사각형 132">
                        <a:extLst>
                          <a:ext uri="{FF2B5EF4-FFF2-40B4-BE49-F238E27FC236}">
                            <a16:creationId xmlns:a16="http://schemas.microsoft.com/office/drawing/2014/main" id="{B58A20BC-B00F-4846-A34C-910AD3236AF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70306" y="387644"/>
                        <a:ext cx="1011822" cy="430091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accent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34" name="TextBox 133">
                        <a:extLst>
                          <a:ext uri="{FF2B5EF4-FFF2-40B4-BE49-F238E27FC236}">
                            <a16:creationId xmlns:a16="http://schemas.microsoft.com/office/drawing/2014/main" id="{B29286D5-C5FB-4168-89D8-5DF077414A44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026541" y="449839"/>
                        <a:ext cx="699352" cy="292388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ko-KR" altLang="en-US" sz="1300" dirty="0"/>
                          <a:t>캐릭터</a:t>
                        </a:r>
                      </a:p>
                    </p:txBody>
                  </p:sp>
                </p:grpSp>
                <p:sp>
                  <p:nvSpPr>
                    <p:cNvPr id="127" name="직사각형 126">
                      <a:extLst>
                        <a:ext uri="{FF2B5EF4-FFF2-40B4-BE49-F238E27FC236}">
                          <a16:creationId xmlns:a16="http://schemas.microsoft.com/office/drawing/2014/main" id="{BFED7DFC-C985-4821-A293-7A2A2FC8CDA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745648" y="826840"/>
                      <a:ext cx="1011822" cy="43009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28" name="TextBox 127">
                      <a:extLst>
                        <a:ext uri="{FF2B5EF4-FFF2-40B4-BE49-F238E27FC236}">
                          <a16:creationId xmlns:a16="http://schemas.microsoft.com/office/drawing/2014/main" id="{5DE2BC59-F797-496A-BCF2-521D89169CF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830307" y="791684"/>
                      <a:ext cx="842503" cy="49244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300" dirty="0"/>
                        <a:t>Flow Chart</a:t>
                      </a:r>
                      <a:endParaRPr lang="ko-KR" altLang="en-US" sz="1300" dirty="0"/>
                    </a:p>
                  </p:txBody>
                </p:sp>
                <p:sp>
                  <p:nvSpPr>
                    <p:cNvPr id="129" name="직사각형 128">
                      <a:extLst>
                        <a:ext uri="{FF2B5EF4-FFF2-40B4-BE49-F238E27FC236}">
                          <a16:creationId xmlns:a16="http://schemas.microsoft.com/office/drawing/2014/main" id="{62857122-D53E-467B-8412-B48F5BFC262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183252" y="826840"/>
                      <a:ext cx="1011822" cy="43009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30" name="TextBox 129">
                      <a:extLst>
                        <a:ext uri="{FF2B5EF4-FFF2-40B4-BE49-F238E27FC236}">
                          <a16:creationId xmlns:a16="http://schemas.microsoft.com/office/drawing/2014/main" id="{13A818E1-1877-4F5B-9098-473A3875F3C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1282252" y="901330"/>
                      <a:ext cx="865979" cy="2964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300" dirty="0"/>
                        <a:t>기대효과</a:t>
                      </a:r>
                    </a:p>
                  </p:txBody>
                </p:sp>
                <p:sp>
                  <p:nvSpPr>
                    <p:cNvPr id="131" name="TextBox 130">
                      <a:extLst>
                        <a:ext uri="{FF2B5EF4-FFF2-40B4-BE49-F238E27FC236}">
                          <a16:creationId xmlns:a16="http://schemas.microsoft.com/office/drawing/2014/main" id="{984218CE-519B-428E-A890-7C791FC8ABE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438408" y="884373"/>
                      <a:ext cx="951377" cy="29238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300" dirty="0"/>
                        <a:t>게임 정보</a:t>
                      </a:r>
                    </a:p>
                  </p:txBody>
                </p:sp>
                <p:sp>
                  <p:nvSpPr>
                    <p:cNvPr id="132" name="직사각형 131">
                      <a:extLst>
                        <a:ext uri="{FF2B5EF4-FFF2-40B4-BE49-F238E27FC236}">
                          <a16:creationId xmlns:a16="http://schemas.microsoft.com/office/drawing/2014/main" id="{FF047229-0467-4D06-8138-2318215930C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48" y="825994"/>
                      <a:ext cx="1425265" cy="430755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  <p:sp>
              <p:nvSpPr>
                <p:cNvPr id="115" name="TextBox 114">
                  <a:extLst>
                    <a:ext uri="{FF2B5EF4-FFF2-40B4-BE49-F238E27FC236}">
                      <a16:creationId xmlns:a16="http://schemas.microsoft.com/office/drawing/2014/main" id="{29B31118-A22E-433D-B2E0-3D8231ADC80A}"/>
                    </a:ext>
                  </a:extLst>
                </p:cNvPr>
                <p:cNvSpPr txBox="1"/>
                <p:nvPr/>
              </p:nvSpPr>
              <p:spPr>
                <a:xfrm>
                  <a:off x="4232262" y="879993"/>
                  <a:ext cx="1478623" cy="3539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700" b="1" dirty="0"/>
                    <a:t>Ⅱ. </a:t>
                  </a:r>
                  <a:r>
                    <a:rPr lang="ko-KR" altLang="en-US" sz="1700" b="1" dirty="0"/>
                    <a:t>게임 컨셉</a:t>
                  </a:r>
                </a:p>
              </p:txBody>
            </p:sp>
            <p:sp>
              <p:nvSpPr>
                <p:cNvPr id="116" name="TextBox 115">
                  <a:extLst>
                    <a:ext uri="{FF2B5EF4-FFF2-40B4-BE49-F238E27FC236}">
                      <a16:creationId xmlns:a16="http://schemas.microsoft.com/office/drawing/2014/main" id="{0319CE7F-897D-44D4-A4AB-BF328D57AD76}"/>
                    </a:ext>
                  </a:extLst>
                </p:cNvPr>
                <p:cNvSpPr txBox="1"/>
                <p:nvPr/>
              </p:nvSpPr>
              <p:spPr>
                <a:xfrm>
                  <a:off x="-131262" y="888524"/>
                  <a:ext cx="1648436" cy="3539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700" dirty="0"/>
                    <a:t>Ⅰ. </a:t>
                  </a:r>
                  <a:r>
                    <a:rPr lang="ko-KR" altLang="en-US" sz="1700" dirty="0"/>
                    <a:t>게임 개괄</a:t>
                  </a:r>
                </a:p>
              </p:txBody>
            </p:sp>
          </p:grpSp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345894D4-3517-4A80-8483-80FE2EF6D73A}"/>
                  </a:ext>
                </a:extLst>
              </p:cNvPr>
              <p:cNvSpPr txBox="1"/>
              <p:nvPr/>
            </p:nvSpPr>
            <p:spPr>
              <a:xfrm>
                <a:off x="2380398" y="813475"/>
                <a:ext cx="1011823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300" dirty="0"/>
                  <a:t>목적 </a:t>
                </a:r>
                <a:r>
                  <a:rPr lang="en-US" altLang="ko-KR" sz="1300" dirty="0"/>
                  <a:t>&amp;</a:t>
                </a:r>
              </a:p>
              <a:p>
                <a:pPr algn="ctr"/>
                <a:r>
                  <a:rPr lang="ko-KR" altLang="en-US" sz="1300" dirty="0"/>
                  <a:t>재미요소</a:t>
                </a:r>
              </a:p>
            </p:txBody>
          </p:sp>
        </p:grp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E1B79A5D-3620-4A19-9B33-F9E593976041}"/>
                </a:ext>
              </a:extLst>
            </p:cNvPr>
            <p:cNvSpPr txBox="1"/>
            <p:nvPr/>
          </p:nvSpPr>
          <p:spPr>
            <a:xfrm>
              <a:off x="6758649" y="829663"/>
              <a:ext cx="951377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300" dirty="0"/>
                <a:t>패시브 </a:t>
              </a:r>
              <a:r>
                <a:rPr lang="en-US" altLang="ko-KR" sz="1300" dirty="0"/>
                <a:t>&amp;</a:t>
              </a:r>
            </a:p>
            <a:p>
              <a:pPr algn="ctr"/>
              <a:r>
                <a:rPr lang="ko-KR" altLang="en-US" sz="1300" dirty="0"/>
                <a:t>아이템</a:t>
              </a:r>
            </a:p>
          </p:txBody>
        </p:sp>
      </p:grpSp>
      <p:pic>
        <p:nvPicPr>
          <p:cNvPr id="3" name="그림 2" descr="표지판, 거리, 컴퓨터, 하얀색이(가) 표시된 사진&#10;&#10;자동 생성된 설명">
            <a:extLst>
              <a:ext uri="{FF2B5EF4-FFF2-40B4-BE49-F238E27FC236}">
                <a16:creationId xmlns:a16="http://schemas.microsoft.com/office/drawing/2014/main" id="{EDAEDD28-AD51-431E-9591-972C95A54B4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98"/>
          <a:stretch/>
        </p:blipFill>
        <p:spPr>
          <a:xfrm>
            <a:off x="10057526" y="5766632"/>
            <a:ext cx="1542336" cy="1017299"/>
          </a:xfrm>
          <a:prstGeom prst="rect">
            <a:avLst/>
          </a:prstGeom>
        </p:spPr>
      </p:pic>
      <p:pic>
        <p:nvPicPr>
          <p:cNvPr id="6" name="그림 5" descr="표지판, 앉아있는, 거리, 검은색이(가) 표시된 사진&#10;&#10;자동 생성된 설명">
            <a:extLst>
              <a:ext uri="{FF2B5EF4-FFF2-40B4-BE49-F238E27FC236}">
                <a16:creationId xmlns:a16="http://schemas.microsoft.com/office/drawing/2014/main" id="{EFEDFC83-6B83-47B1-9EF3-99E48DFA83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4490" y="4518476"/>
            <a:ext cx="1609233" cy="1072097"/>
          </a:xfrm>
          <a:prstGeom prst="rect">
            <a:avLst/>
          </a:prstGeom>
        </p:spPr>
      </p:pic>
      <p:pic>
        <p:nvPicPr>
          <p:cNvPr id="61" name="그림 60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38654" y1="59878" x2="40219" y2="65580"/>
                        <a14:foregroundMark x1="74335" y1="50916" x2="74335" y2="5682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190" t="28883" r="24544" b="28811"/>
          <a:stretch/>
        </p:blipFill>
        <p:spPr>
          <a:xfrm>
            <a:off x="7684953" y="5570552"/>
            <a:ext cx="1683946" cy="1018690"/>
          </a:xfrm>
          <a:prstGeom prst="rect">
            <a:avLst/>
          </a:prstGeom>
        </p:spPr>
      </p:pic>
      <p:cxnSp>
        <p:nvCxnSpPr>
          <p:cNvPr id="65" name="꺾인 연결선 64"/>
          <p:cNvCxnSpPr>
            <a:cxnSpLocks/>
          </p:cNvCxnSpPr>
          <p:nvPr/>
        </p:nvCxnSpPr>
        <p:spPr>
          <a:xfrm>
            <a:off x="7656479" y="5253753"/>
            <a:ext cx="845047" cy="316799"/>
          </a:xfrm>
          <a:prstGeom prst="bentConnector2">
            <a:avLst/>
          </a:prstGeom>
          <a:ln w="57150">
            <a:solidFill>
              <a:schemeClr val="accent2"/>
            </a:solidFill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9614BAAC-0138-4F85-9AB8-B4760A530CB2}"/>
              </a:ext>
            </a:extLst>
          </p:cNvPr>
          <p:cNvSpPr txBox="1"/>
          <p:nvPr/>
        </p:nvSpPr>
        <p:spPr>
          <a:xfrm>
            <a:off x="7801497" y="4600023"/>
            <a:ext cx="142058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/>
              <a:t>캐릭터 선택</a:t>
            </a:r>
            <a:endParaRPr lang="en-US" altLang="ko-KR" sz="1500" dirty="0"/>
          </a:p>
          <a:p>
            <a:pPr algn="ctr"/>
            <a:r>
              <a:rPr lang="ko-KR" altLang="en-US" sz="1500" dirty="0"/>
              <a:t>재차 알림</a:t>
            </a:r>
          </a:p>
        </p:txBody>
      </p:sp>
      <p:pic>
        <p:nvPicPr>
          <p:cNvPr id="79" name="그림 7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3313" y="4518476"/>
            <a:ext cx="3163870" cy="2102965"/>
          </a:xfrm>
          <a:prstGeom prst="rect">
            <a:avLst/>
          </a:prstGeom>
        </p:spPr>
      </p:pic>
      <p:sp>
        <p:nvSpPr>
          <p:cNvPr id="96" name="타원 95"/>
          <p:cNvSpPr/>
          <p:nvPr/>
        </p:nvSpPr>
        <p:spPr>
          <a:xfrm>
            <a:off x="7824" y="5508653"/>
            <a:ext cx="349676" cy="336901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8" name="타원 97"/>
          <p:cNvSpPr/>
          <p:nvPr/>
        </p:nvSpPr>
        <p:spPr>
          <a:xfrm>
            <a:off x="7756442" y="6020155"/>
            <a:ext cx="349676" cy="336901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7" name="타원 96"/>
          <p:cNvSpPr/>
          <p:nvPr/>
        </p:nvSpPr>
        <p:spPr>
          <a:xfrm>
            <a:off x="6661483" y="6038835"/>
            <a:ext cx="349676" cy="336901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0" name="말풍선: 모서리가 둥근 사각형 2">
            <a:extLst>
              <a:ext uri="{FF2B5EF4-FFF2-40B4-BE49-F238E27FC236}">
                <a16:creationId xmlns:a16="http://schemas.microsoft.com/office/drawing/2014/main" id="{780EB475-454C-4E2F-99EA-89493555D1F3}"/>
              </a:ext>
            </a:extLst>
          </p:cNvPr>
          <p:cNvSpPr/>
          <p:nvPr/>
        </p:nvSpPr>
        <p:spPr>
          <a:xfrm>
            <a:off x="679791" y="5295744"/>
            <a:ext cx="1143145" cy="354930"/>
          </a:xfrm>
          <a:prstGeom prst="wedgeRoundRectCallout">
            <a:avLst>
              <a:gd name="adj1" fmla="val -45157"/>
              <a:gd name="adj2" fmla="val 86030"/>
              <a:gd name="adj3" fmla="val 16667"/>
            </a:avLst>
          </a:prstGeom>
          <a:solidFill>
            <a:schemeClr val="bg1">
              <a:alpha val="90000"/>
            </a:schemeClr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클릭 시 각 캐릭터</a:t>
            </a:r>
            <a:endParaRPr lang="en-US" altLang="ko-KR" sz="900" dirty="0">
              <a:solidFill>
                <a:schemeClr val="tx1"/>
              </a:solidFill>
            </a:endParaRPr>
          </a:p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정보를 출력</a:t>
            </a:r>
          </a:p>
        </p:txBody>
      </p:sp>
      <p:grpSp>
        <p:nvGrpSpPr>
          <p:cNvPr id="92" name="그룹 91"/>
          <p:cNvGrpSpPr/>
          <p:nvPr/>
        </p:nvGrpSpPr>
        <p:grpSpPr>
          <a:xfrm>
            <a:off x="2666472" y="6267757"/>
            <a:ext cx="725718" cy="432259"/>
            <a:chOff x="0" y="19926"/>
            <a:chExt cx="553085" cy="322312"/>
          </a:xfrm>
        </p:grpSpPr>
        <p:pic>
          <p:nvPicPr>
            <p:cNvPr id="93" name="그림 92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7840" t="28222" r="11639" b="67187"/>
            <a:stretch/>
          </p:blipFill>
          <p:spPr bwMode="auto">
            <a:xfrm>
              <a:off x="0" y="19926"/>
              <a:ext cx="553085" cy="241300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94" name="Text Box 98"/>
            <p:cNvSpPr txBox="1"/>
            <p:nvPr/>
          </p:nvSpPr>
          <p:spPr>
            <a:xfrm>
              <a:off x="109233" y="52678"/>
              <a:ext cx="393065" cy="289560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non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just" latinLnBrk="1">
                <a:lnSpc>
                  <a:spcPct val="107000"/>
                </a:lnSpc>
                <a:spcAft>
                  <a:spcPts val="800"/>
                </a:spcAft>
              </a:pPr>
              <a:r>
                <a:rPr lang="ko-KR" sz="10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다음</a:t>
              </a:r>
            </a:p>
          </p:txBody>
        </p:sp>
      </p:grpSp>
      <p:sp>
        <p:nvSpPr>
          <p:cNvPr id="101" name="말풍선: 모서리가 둥근 사각형 2">
            <a:extLst>
              <a:ext uri="{FF2B5EF4-FFF2-40B4-BE49-F238E27FC236}">
                <a16:creationId xmlns:a16="http://schemas.microsoft.com/office/drawing/2014/main" id="{780EB475-454C-4E2F-99EA-89493555D1F3}"/>
              </a:ext>
            </a:extLst>
          </p:cNvPr>
          <p:cNvSpPr/>
          <p:nvPr/>
        </p:nvSpPr>
        <p:spPr>
          <a:xfrm>
            <a:off x="5783143" y="4699557"/>
            <a:ext cx="1688929" cy="354930"/>
          </a:xfrm>
          <a:prstGeom prst="wedgeRoundRectCallout">
            <a:avLst>
              <a:gd name="adj1" fmla="val -34309"/>
              <a:gd name="adj2" fmla="val 94081"/>
              <a:gd name="adj3" fmla="val 16667"/>
            </a:avLst>
          </a:prstGeom>
          <a:solidFill>
            <a:schemeClr val="bg1">
              <a:alpha val="90000"/>
            </a:schemeClr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아이콘 입력 받은 후</a:t>
            </a:r>
            <a:endParaRPr lang="en-US" altLang="ko-KR" sz="900" dirty="0">
              <a:solidFill>
                <a:schemeClr val="tx1"/>
              </a:solidFill>
            </a:endParaRPr>
          </a:p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각 캐릭터의 컨셉 정보 출력</a:t>
            </a:r>
          </a:p>
        </p:txBody>
      </p:sp>
      <p:pic>
        <p:nvPicPr>
          <p:cNvPr id="100" name="그림 99">
            <a:extLst>
              <a:ext uri="{FF2B5EF4-FFF2-40B4-BE49-F238E27FC236}">
                <a16:creationId xmlns:a16="http://schemas.microsoft.com/office/drawing/2014/main" id="{07E4EC5C-1E39-4DE1-B364-4D1A52A012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3099" y="1861645"/>
            <a:ext cx="3125431" cy="2071215"/>
          </a:xfrm>
          <a:prstGeom prst="rect">
            <a:avLst/>
          </a:prstGeom>
        </p:spPr>
      </p:pic>
      <p:pic>
        <p:nvPicPr>
          <p:cNvPr id="139" name="그림 138">
            <a:extLst>
              <a:ext uri="{FF2B5EF4-FFF2-40B4-BE49-F238E27FC236}">
                <a16:creationId xmlns:a16="http://schemas.microsoft.com/office/drawing/2014/main" id="{FEF0C741-E095-40BE-BD5D-F2ACA76F651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38654" y1="59878" x2="40219" y2="65580"/>
                        <a14:foregroundMark x1="74335" y1="50916" x2="74335" y2="5682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190" t="28883" r="24544" b="28811"/>
          <a:stretch/>
        </p:blipFill>
        <p:spPr>
          <a:xfrm>
            <a:off x="9430821" y="2213716"/>
            <a:ext cx="2071686" cy="1253250"/>
          </a:xfrm>
          <a:prstGeom prst="rect">
            <a:avLst/>
          </a:prstGeom>
        </p:spPr>
      </p:pic>
      <p:sp>
        <p:nvSpPr>
          <p:cNvPr id="144" name="TextBox 143">
            <a:extLst>
              <a:ext uri="{FF2B5EF4-FFF2-40B4-BE49-F238E27FC236}">
                <a16:creationId xmlns:a16="http://schemas.microsoft.com/office/drawing/2014/main" id="{E78EBB7A-8D83-482D-97C4-D93D71A3D5BF}"/>
              </a:ext>
            </a:extLst>
          </p:cNvPr>
          <p:cNvSpPr txBox="1"/>
          <p:nvPr/>
        </p:nvSpPr>
        <p:spPr>
          <a:xfrm>
            <a:off x="7774453" y="2287512"/>
            <a:ext cx="142058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/>
              <a:t>캐릭터 선택</a:t>
            </a:r>
            <a:endParaRPr lang="en-US" altLang="ko-KR" sz="1500" dirty="0"/>
          </a:p>
          <a:p>
            <a:pPr algn="ctr"/>
            <a:r>
              <a:rPr lang="ko-KR" altLang="en-US" sz="1500" dirty="0"/>
              <a:t>재차 알림</a:t>
            </a:r>
          </a:p>
        </p:txBody>
      </p:sp>
      <p:pic>
        <p:nvPicPr>
          <p:cNvPr id="145" name="그림 144">
            <a:extLst>
              <a:ext uri="{FF2B5EF4-FFF2-40B4-BE49-F238E27FC236}">
                <a16:creationId xmlns:a16="http://schemas.microsoft.com/office/drawing/2014/main" id="{B91CF726-FC92-4EBA-968F-E18DB2E141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3313" y="1881543"/>
            <a:ext cx="3163870" cy="2102965"/>
          </a:xfrm>
          <a:prstGeom prst="rect">
            <a:avLst/>
          </a:prstGeom>
        </p:spPr>
      </p:pic>
      <p:sp>
        <p:nvSpPr>
          <p:cNvPr id="146" name="타원 145">
            <a:extLst>
              <a:ext uri="{FF2B5EF4-FFF2-40B4-BE49-F238E27FC236}">
                <a16:creationId xmlns:a16="http://schemas.microsoft.com/office/drawing/2014/main" id="{E59592F8-7162-4326-8AB3-D4F52E01AF3F}"/>
              </a:ext>
            </a:extLst>
          </p:cNvPr>
          <p:cNvSpPr/>
          <p:nvPr/>
        </p:nvSpPr>
        <p:spPr>
          <a:xfrm>
            <a:off x="7824" y="2871720"/>
            <a:ext cx="349676" cy="336901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7" name="타원 146">
            <a:extLst>
              <a:ext uri="{FF2B5EF4-FFF2-40B4-BE49-F238E27FC236}">
                <a16:creationId xmlns:a16="http://schemas.microsoft.com/office/drawing/2014/main" id="{BA6382A7-5E0B-42D2-A87F-4B5CA1B25D03}"/>
              </a:ext>
            </a:extLst>
          </p:cNvPr>
          <p:cNvSpPr/>
          <p:nvPr/>
        </p:nvSpPr>
        <p:spPr>
          <a:xfrm>
            <a:off x="9378702" y="2831869"/>
            <a:ext cx="429499" cy="414475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1" name="타원 150">
            <a:extLst>
              <a:ext uri="{FF2B5EF4-FFF2-40B4-BE49-F238E27FC236}">
                <a16:creationId xmlns:a16="http://schemas.microsoft.com/office/drawing/2014/main" id="{A05EAC14-5F82-466D-961C-04F2B1B4F3A9}"/>
              </a:ext>
            </a:extLst>
          </p:cNvPr>
          <p:cNvSpPr/>
          <p:nvPr/>
        </p:nvSpPr>
        <p:spPr>
          <a:xfrm>
            <a:off x="6661483" y="3401902"/>
            <a:ext cx="349676" cy="336901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8" name="말풍선: 모서리가 둥근 사각형 2">
            <a:extLst>
              <a:ext uri="{FF2B5EF4-FFF2-40B4-BE49-F238E27FC236}">
                <a16:creationId xmlns:a16="http://schemas.microsoft.com/office/drawing/2014/main" id="{3300D87C-0B57-4A88-871C-E037EF072A57}"/>
              </a:ext>
            </a:extLst>
          </p:cNvPr>
          <p:cNvSpPr/>
          <p:nvPr/>
        </p:nvSpPr>
        <p:spPr>
          <a:xfrm>
            <a:off x="679791" y="2658811"/>
            <a:ext cx="1143145" cy="354930"/>
          </a:xfrm>
          <a:prstGeom prst="wedgeRoundRectCallout">
            <a:avLst>
              <a:gd name="adj1" fmla="val -45157"/>
              <a:gd name="adj2" fmla="val 86030"/>
              <a:gd name="adj3" fmla="val 16667"/>
            </a:avLst>
          </a:prstGeom>
          <a:solidFill>
            <a:schemeClr val="bg1">
              <a:alpha val="90000"/>
            </a:schemeClr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클릭 시 각 캐릭터</a:t>
            </a:r>
            <a:endParaRPr lang="en-US" altLang="ko-KR" sz="900" dirty="0">
              <a:solidFill>
                <a:schemeClr val="tx1"/>
              </a:solidFill>
            </a:endParaRPr>
          </a:p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정보를 출력</a:t>
            </a:r>
          </a:p>
        </p:txBody>
      </p:sp>
      <p:grpSp>
        <p:nvGrpSpPr>
          <p:cNvPr id="159" name="그룹 158">
            <a:extLst>
              <a:ext uri="{FF2B5EF4-FFF2-40B4-BE49-F238E27FC236}">
                <a16:creationId xmlns:a16="http://schemas.microsoft.com/office/drawing/2014/main" id="{FA513CC6-DDD4-4D00-B6D9-2A248F4391F4}"/>
              </a:ext>
            </a:extLst>
          </p:cNvPr>
          <p:cNvGrpSpPr/>
          <p:nvPr/>
        </p:nvGrpSpPr>
        <p:grpSpPr>
          <a:xfrm>
            <a:off x="2666472" y="3630824"/>
            <a:ext cx="725718" cy="432259"/>
            <a:chOff x="0" y="19926"/>
            <a:chExt cx="553085" cy="322312"/>
          </a:xfrm>
        </p:grpSpPr>
        <p:pic>
          <p:nvPicPr>
            <p:cNvPr id="160" name="그림 159">
              <a:extLst>
                <a:ext uri="{FF2B5EF4-FFF2-40B4-BE49-F238E27FC236}">
                  <a16:creationId xmlns:a16="http://schemas.microsoft.com/office/drawing/2014/main" id="{81335DED-CB14-4D2B-A10B-DF70CC6EAC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7840" t="28222" r="11639" b="67187"/>
            <a:stretch/>
          </p:blipFill>
          <p:spPr bwMode="auto">
            <a:xfrm>
              <a:off x="0" y="19926"/>
              <a:ext cx="553085" cy="241300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161" name="Text Box 98">
              <a:extLst>
                <a:ext uri="{FF2B5EF4-FFF2-40B4-BE49-F238E27FC236}">
                  <a16:creationId xmlns:a16="http://schemas.microsoft.com/office/drawing/2014/main" id="{02AE48CA-0E27-4B06-87C2-65A720A586C1}"/>
                </a:ext>
              </a:extLst>
            </p:cNvPr>
            <p:cNvSpPr txBox="1"/>
            <p:nvPr/>
          </p:nvSpPr>
          <p:spPr>
            <a:xfrm>
              <a:off x="109233" y="52678"/>
              <a:ext cx="393065" cy="289560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non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just" latinLnBrk="1">
                <a:lnSpc>
                  <a:spcPct val="107000"/>
                </a:lnSpc>
                <a:spcAft>
                  <a:spcPts val="800"/>
                </a:spcAft>
              </a:pPr>
              <a:r>
                <a:rPr lang="ko-KR" sz="10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다음</a:t>
              </a:r>
            </a:p>
          </p:txBody>
        </p:sp>
      </p:grpSp>
      <p:sp>
        <p:nvSpPr>
          <p:cNvPr id="162" name="말풍선: 모서리가 둥근 사각형 2">
            <a:extLst>
              <a:ext uri="{FF2B5EF4-FFF2-40B4-BE49-F238E27FC236}">
                <a16:creationId xmlns:a16="http://schemas.microsoft.com/office/drawing/2014/main" id="{F31FED81-2FC8-4DCD-AA5A-1C14F319CBE1}"/>
              </a:ext>
            </a:extLst>
          </p:cNvPr>
          <p:cNvSpPr/>
          <p:nvPr/>
        </p:nvSpPr>
        <p:spPr>
          <a:xfrm>
            <a:off x="5774770" y="2047057"/>
            <a:ext cx="1688929" cy="354930"/>
          </a:xfrm>
          <a:prstGeom prst="wedgeRoundRectCallout">
            <a:avLst>
              <a:gd name="adj1" fmla="val -34309"/>
              <a:gd name="adj2" fmla="val 94081"/>
              <a:gd name="adj3" fmla="val 16667"/>
            </a:avLst>
          </a:prstGeom>
          <a:solidFill>
            <a:schemeClr val="bg1">
              <a:alpha val="90000"/>
            </a:schemeClr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아이콘 입력 받은 후</a:t>
            </a:r>
            <a:endParaRPr lang="en-US" altLang="ko-KR" sz="900" dirty="0">
              <a:solidFill>
                <a:schemeClr val="tx1"/>
              </a:solidFill>
            </a:endParaRPr>
          </a:p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각 캐릭터의 컨셉 정보 출력</a:t>
            </a:r>
          </a:p>
        </p:txBody>
      </p:sp>
      <p:sp>
        <p:nvSpPr>
          <p:cNvPr id="168" name="말풍선: 모서리가 둥근 사각형 2">
            <a:extLst>
              <a:ext uri="{FF2B5EF4-FFF2-40B4-BE49-F238E27FC236}">
                <a16:creationId xmlns:a16="http://schemas.microsoft.com/office/drawing/2014/main" id="{73441EC6-195B-498D-BDD5-095CEE8AD705}"/>
              </a:ext>
            </a:extLst>
          </p:cNvPr>
          <p:cNvSpPr/>
          <p:nvPr/>
        </p:nvSpPr>
        <p:spPr>
          <a:xfrm>
            <a:off x="9079892" y="3544904"/>
            <a:ext cx="1027117" cy="354930"/>
          </a:xfrm>
          <a:prstGeom prst="wedgeRoundRectCallout">
            <a:avLst>
              <a:gd name="adj1" fmla="val 35263"/>
              <a:gd name="adj2" fmla="val -108283"/>
              <a:gd name="adj3" fmla="val 16667"/>
            </a:avLst>
          </a:prstGeom>
          <a:solidFill>
            <a:schemeClr val="bg1">
              <a:alpha val="90000"/>
            </a:schemeClr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클릭 시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로비로</a:t>
            </a:r>
            <a:r>
              <a:rPr lang="en-US" altLang="ko-KR" sz="1000" dirty="0">
                <a:solidFill>
                  <a:schemeClr val="tx1"/>
                </a:solidFill>
              </a:rPr>
              <a:t> </a:t>
            </a:r>
            <a:r>
              <a:rPr lang="ko-KR" altLang="en-US" sz="1000" dirty="0">
                <a:solidFill>
                  <a:schemeClr val="tx1"/>
                </a:solidFill>
              </a:rPr>
              <a:t>넘어감</a:t>
            </a:r>
          </a:p>
        </p:txBody>
      </p:sp>
      <p:cxnSp>
        <p:nvCxnSpPr>
          <p:cNvPr id="169" name="꺾인 연결선 64">
            <a:extLst>
              <a:ext uri="{FF2B5EF4-FFF2-40B4-BE49-F238E27FC236}">
                <a16:creationId xmlns:a16="http://schemas.microsoft.com/office/drawing/2014/main" id="{B057A01D-56FD-4C58-A9EB-FFD9AD3A0022}"/>
              </a:ext>
            </a:extLst>
          </p:cNvPr>
          <p:cNvCxnSpPr>
            <a:cxnSpLocks/>
            <a:endCxn id="6" idx="1"/>
          </p:cNvCxnSpPr>
          <p:nvPr/>
        </p:nvCxnSpPr>
        <p:spPr>
          <a:xfrm flipV="1">
            <a:off x="9272879" y="5054525"/>
            <a:ext cx="731611" cy="515433"/>
          </a:xfrm>
          <a:prstGeom prst="bentConnector3">
            <a:avLst>
              <a:gd name="adj1" fmla="val 50000"/>
            </a:avLst>
          </a:prstGeom>
          <a:ln w="57150">
            <a:solidFill>
              <a:schemeClr val="accent2"/>
            </a:solidFill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0" name="꺾인 연결선 64">
            <a:extLst>
              <a:ext uri="{FF2B5EF4-FFF2-40B4-BE49-F238E27FC236}">
                <a16:creationId xmlns:a16="http://schemas.microsoft.com/office/drawing/2014/main" id="{4AE30BBD-CEAD-42FC-9F80-9C7B37E054AA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9269805" y="5586573"/>
            <a:ext cx="787721" cy="688709"/>
          </a:xfrm>
          <a:prstGeom prst="bentConnector3">
            <a:avLst>
              <a:gd name="adj1" fmla="val 47024"/>
            </a:avLst>
          </a:prstGeom>
          <a:ln w="57150">
            <a:solidFill>
              <a:schemeClr val="accent2"/>
            </a:solidFill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75" name="말풍선: 모서리가 둥근 사각형 2">
            <a:extLst>
              <a:ext uri="{FF2B5EF4-FFF2-40B4-BE49-F238E27FC236}">
                <a16:creationId xmlns:a16="http://schemas.microsoft.com/office/drawing/2014/main" id="{9536293F-EF40-4A0F-9051-6B62DE69DC5D}"/>
              </a:ext>
            </a:extLst>
          </p:cNvPr>
          <p:cNvSpPr/>
          <p:nvPr/>
        </p:nvSpPr>
        <p:spPr>
          <a:xfrm>
            <a:off x="11155784" y="4859727"/>
            <a:ext cx="1027117" cy="354930"/>
          </a:xfrm>
          <a:prstGeom prst="wedgeRoundRectCallout">
            <a:avLst>
              <a:gd name="adj1" fmla="val -58805"/>
              <a:gd name="adj2" fmla="val 105307"/>
              <a:gd name="adj3" fmla="val 16667"/>
            </a:avLst>
          </a:prstGeom>
          <a:solidFill>
            <a:schemeClr val="bg1">
              <a:alpha val="90000"/>
            </a:schemeClr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클릭 시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로비로</a:t>
            </a:r>
            <a:r>
              <a:rPr lang="en-US" altLang="ko-KR" sz="1000" dirty="0">
                <a:solidFill>
                  <a:schemeClr val="tx1"/>
                </a:solidFill>
              </a:rPr>
              <a:t> </a:t>
            </a:r>
            <a:r>
              <a:rPr lang="ko-KR" altLang="en-US" sz="1000" dirty="0">
                <a:solidFill>
                  <a:schemeClr val="tx1"/>
                </a:solidFill>
              </a:rPr>
              <a:t>넘어감</a:t>
            </a:r>
          </a:p>
        </p:txBody>
      </p:sp>
      <p:sp>
        <p:nvSpPr>
          <p:cNvPr id="176" name="말풍선: 모서리가 둥근 사각형 2">
            <a:extLst>
              <a:ext uri="{FF2B5EF4-FFF2-40B4-BE49-F238E27FC236}">
                <a16:creationId xmlns:a16="http://schemas.microsoft.com/office/drawing/2014/main" id="{65E1CA7D-A967-4249-8F4B-CFD34C4F5B65}"/>
              </a:ext>
            </a:extLst>
          </p:cNvPr>
          <p:cNvSpPr/>
          <p:nvPr/>
        </p:nvSpPr>
        <p:spPr>
          <a:xfrm>
            <a:off x="11190806" y="5983513"/>
            <a:ext cx="1027117" cy="354930"/>
          </a:xfrm>
          <a:prstGeom prst="wedgeRoundRectCallout">
            <a:avLst>
              <a:gd name="adj1" fmla="val -57140"/>
              <a:gd name="adj2" fmla="val 117142"/>
              <a:gd name="adj3" fmla="val 16667"/>
            </a:avLst>
          </a:prstGeom>
          <a:solidFill>
            <a:schemeClr val="bg1">
              <a:alpha val="90000"/>
            </a:schemeClr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정보 출력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상태로 돌아감</a:t>
            </a:r>
          </a:p>
        </p:txBody>
      </p:sp>
      <p:pic>
        <p:nvPicPr>
          <p:cNvPr id="152" name="그림 151" descr="모니터, 사진, 앉아있는, 여자이(가) 표시된 사진&#10;&#10;자동 생성된 설명">
            <a:extLst>
              <a:ext uri="{FF2B5EF4-FFF2-40B4-BE49-F238E27FC236}">
                <a16:creationId xmlns:a16="http://schemas.microsoft.com/office/drawing/2014/main" id="{C641D451-C743-40AF-BA95-B3E5ED378F70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hq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8600" l="10000" r="97000">
                        <a14:foregroundMark x1="69600" y1="87800" x2="79000" y2="93600"/>
                        <a14:foregroundMark x1="79000" y1="93600" x2="83400" y2="93600"/>
                        <a14:foregroundMark x1="54800" y1="83400" x2="51200" y2="93800"/>
                        <a14:foregroundMark x1="55600" y1="86000" x2="55600" y2="90200"/>
                        <a14:foregroundMark x1="41400" y1="59200" x2="40143" y2="56560"/>
                        <a14:foregroundMark x1="91400" y1="87200" x2="97000" y2="97400"/>
                        <a14:foregroundMark x1="97000" y1="97400" x2="55600" y2="98600"/>
                        <a14:backgroundMark x1="69600" y1="41400" x2="3000" y2="36800"/>
                        <a14:backgroundMark x1="28600" y1="23400" x2="88800" y2="27200"/>
                        <a14:backgroundMark x1="69800" y1="58400" x2="32600" y2="43400"/>
                        <a14:backgroundMark x1="33400" y1="51600" x2="49400" y2="52800"/>
                        <a14:backgroundMark x1="49400" y1="52800" x2="58800" y2="56600"/>
                        <a14:backgroundMark x1="58800" y1="56600" x2="63600" y2="62200"/>
                        <a14:backgroundMark x1="36600" y1="74200" x2="32000" y2="62600"/>
                        <a14:backgroundMark x1="32000" y1="62600" x2="31800" y2="506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869" t="51689"/>
          <a:stretch/>
        </p:blipFill>
        <p:spPr>
          <a:xfrm>
            <a:off x="459401" y="3335201"/>
            <a:ext cx="398203" cy="424766"/>
          </a:xfrm>
          <a:prstGeom prst="rect">
            <a:avLst/>
          </a:prstGeom>
        </p:spPr>
      </p:pic>
      <p:sp>
        <p:nvSpPr>
          <p:cNvPr id="156" name="TextBox 155">
            <a:extLst>
              <a:ext uri="{FF2B5EF4-FFF2-40B4-BE49-F238E27FC236}">
                <a16:creationId xmlns:a16="http://schemas.microsoft.com/office/drawing/2014/main" id="{0CB43595-08B3-4E8F-B163-4D88A179DF47}"/>
              </a:ext>
            </a:extLst>
          </p:cNvPr>
          <p:cNvSpPr txBox="1"/>
          <p:nvPr/>
        </p:nvSpPr>
        <p:spPr>
          <a:xfrm>
            <a:off x="785793" y="3474498"/>
            <a:ext cx="642220" cy="28795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300" dirty="0"/>
              <a:t>Click!!</a:t>
            </a:r>
            <a:endParaRPr lang="ko-KR" altLang="en-US" sz="1300" dirty="0"/>
          </a:p>
        </p:txBody>
      </p:sp>
      <p:pic>
        <p:nvPicPr>
          <p:cNvPr id="153" name="그림 152" descr="모니터, 사진, 앉아있는, 여자이(가) 표시된 사진&#10;&#10;자동 생성된 설명">
            <a:extLst>
              <a:ext uri="{FF2B5EF4-FFF2-40B4-BE49-F238E27FC236}">
                <a16:creationId xmlns:a16="http://schemas.microsoft.com/office/drawing/2014/main" id="{261BC5B7-0F70-4CEB-8705-FA0218A1C17F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hq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8600" l="10000" r="97000">
                        <a14:foregroundMark x1="69600" y1="87800" x2="79000" y2="93600"/>
                        <a14:foregroundMark x1="79000" y1="93600" x2="83400" y2="93600"/>
                        <a14:foregroundMark x1="54800" y1="83400" x2="51200" y2="93800"/>
                        <a14:foregroundMark x1="55600" y1="86000" x2="55600" y2="90200"/>
                        <a14:foregroundMark x1="41400" y1="59200" x2="40143" y2="56560"/>
                        <a14:foregroundMark x1="91400" y1="87200" x2="97000" y2="97400"/>
                        <a14:foregroundMark x1="97000" y1="97400" x2="55600" y2="98600"/>
                        <a14:backgroundMark x1="69600" y1="41400" x2="3000" y2="36800"/>
                        <a14:backgroundMark x1="28600" y1="23400" x2="88800" y2="27200"/>
                        <a14:backgroundMark x1="69800" y1="58400" x2="32600" y2="43400"/>
                        <a14:backgroundMark x1="33400" y1="51600" x2="49400" y2="52800"/>
                        <a14:backgroundMark x1="49400" y1="52800" x2="58800" y2="56600"/>
                        <a14:backgroundMark x1="58800" y1="56600" x2="63600" y2="62200"/>
                        <a14:backgroundMark x1="36600" y1="74200" x2="32000" y2="62600"/>
                        <a14:backgroundMark x1="32000" y1="62600" x2="31800" y2="506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869" t="51689"/>
          <a:stretch/>
        </p:blipFill>
        <p:spPr>
          <a:xfrm>
            <a:off x="7117582" y="3722178"/>
            <a:ext cx="398203" cy="424766"/>
          </a:xfrm>
          <a:prstGeom prst="rect">
            <a:avLst/>
          </a:prstGeom>
        </p:spPr>
      </p:pic>
      <p:sp>
        <p:nvSpPr>
          <p:cNvPr id="154" name="TextBox 153">
            <a:extLst>
              <a:ext uri="{FF2B5EF4-FFF2-40B4-BE49-F238E27FC236}">
                <a16:creationId xmlns:a16="http://schemas.microsoft.com/office/drawing/2014/main" id="{630FAE8D-0092-4598-83FB-496F525DBA19}"/>
              </a:ext>
            </a:extLst>
          </p:cNvPr>
          <p:cNvSpPr txBox="1"/>
          <p:nvPr/>
        </p:nvSpPr>
        <p:spPr>
          <a:xfrm>
            <a:off x="7443974" y="3861475"/>
            <a:ext cx="642220" cy="28795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300" dirty="0"/>
              <a:t>Click!!</a:t>
            </a:r>
            <a:endParaRPr lang="ko-KR" altLang="en-US" sz="1300" dirty="0"/>
          </a:p>
        </p:txBody>
      </p:sp>
      <p:pic>
        <p:nvPicPr>
          <p:cNvPr id="163" name="그림 162" descr="모니터, 사진, 앉아있는, 여자이(가) 표시된 사진&#10;&#10;자동 생성된 설명">
            <a:extLst>
              <a:ext uri="{FF2B5EF4-FFF2-40B4-BE49-F238E27FC236}">
                <a16:creationId xmlns:a16="http://schemas.microsoft.com/office/drawing/2014/main" id="{D3596304-F546-4C26-8A7C-0B2751871A08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hq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8600" l="10000" r="97000">
                        <a14:foregroundMark x1="69600" y1="87800" x2="79000" y2="93600"/>
                        <a14:foregroundMark x1="79000" y1="93600" x2="83400" y2="93600"/>
                        <a14:foregroundMark x1="54800" y1="83400" x2="51200" y2="93800"/>
                        <a14:foregroundMark x1="55600" y1="86000" x2="55600" y2="90200"/>
                        <a14:foregroundMark x1="41400" y1="59200" x2="40143" y2="56560"/>
                        <a14:foregroundMark x1="91400" y1="87200" x2="97000" y2="97400"/>
                        <a14:foregroundMark x1="97000" y1="97400" x2="55600" y2="98600"/>
                        <a14:backgroundMark x1="69600" y1="41400" x2="3000" y2="36800"/>
                        <a14:backgroundMark x1="28600" y1="23400" x2="88800" y2="27200"/>
                        <a14:backgroundMark x1="69800" y1="58400" x2="32600" y2="43400"/>
                        <a14:backgroundMark x1="33400" y1="51600" x2="49400" y2="52800"/>
                        <a14:backgroundMark x1="49400" y1="52800" x2="58800" y2="56600"/>
                        <a14:backgroundMark x1="58800" y1="56600" x2="63600" y2="62200"/>
                        <a14:backgroundMark x1="36600" y1="74200" x2="32000" y2="62600"/>
                        <a14:backgroundMark x1="32000" y1="62600" x2="31800" y2="506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869" t="51689"/>
          <a:stretch/>
        </p:blipFill>
        <p:spPr>
          <a:xfrm>
            <a:off x="10199445" y="3236207"/>
            <a:ext cx="398203" cy="424766"/>
          </a:xfrm>
          <a:prstGeom prst="rect">
            <a:avLst/>
          </a:prstGeom>
        </p:spPr>
      </p:pic>
      <p:sp>
        <p:nvSpPr>
          <p:cNvPr id="164" name="TextBox 163">
            <a:extLst>
              <a:ext uri="{FF2B5EF4-FFF2-40B4-BE49-F238E27FC236}">
                <a16:creationId xmlns:a16="http://schemas.microsoft.com/office/drawing/2014/main" id="{E3200E5C-851C-41A7-BD58-04447444A757}"/>
              </a:ext>
            </a:extLst>
          </p:cNvPr>
          <p:cNvSpPr txBox="1"/>
          <p:nvPr/>
        </p:nvSpPr>
        <p:spPr>
          <a:xfrm>
            <a:off x="10525837" y="3375504"/>
            <a:ext cx="642220" cy="28795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300" dirty="0"/>
              <a:t>Click!!</a:t>
            </a:r>
            <a:endParaRPr lang="ko-KR" altLang="en-US" sz="1300" dirty="0"/>
          </a:p>
        </p:txBody>
      </p:sp>
      <p:pic>
        <p:nvPicPr>
          <p:cNvPr id="165" name="그림 164" descr="모니터, 사진, 앉아있는, 여자이(가) 표시된 사진&#10;&#10;자동 생성된 설명">
            <a:extLst>
              <a:ext uri="{FF2B5EF4-FFF2-40B4-BE49-F238E27FC236}">
                <a16:creationId xmlns:a16="http://schemas.microsoft.com/office/drawing/2014/main" id="{D447A2C2-2EB4-4D5F-BD24-1CC432B4F24F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hq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8600" l="10000" r="97000">
                        <a14:foregroundMark x1="69600" y1="87800" x2="79000" y2="93600"/>
                        <a14:foregroundMark x1="79000" y1="93600" x2="83400" y2="93600"/>
                        <a14:foregroundMark x1="54800" y1="83400" x2="51200" y2="93800"/>
                        <a14:foregroundMark x1="55600" y1="86000" x2="55600" y2="90200"/>
                        <a14:foregroundMark x1="41400" y1="59200" x2="40143" y2="56560"/>
                        <a14:foregroundMark x1="91400" y1="87200" x2="97000" y2="97400"/>
                        <a14:foregroundMark x1="97000" y1="97400" x2="55600" y2="98600"/>
                        <a14:backgroundMark x1="69600" y1="41400" x2="3000" y2="36800"/>
                        <a14:backgroundMark x1="28600" y1="23400" x2="88800" y2="27200"/>
                        <a14:backgroundMark x1="69800" y1="58400" x2="32600" y2="43400"/>
                        <a14:backgroundMark x1="33400" y1="51600" x2="49400" y2="52800"/>
                        <a14:backgroundMark x1="49400" y1="52800" x2="58800" y2="56600"/>
                        <a14:backgroundMark x1="58800" y1="56600" x2="63600" y2="62200"/>
                        <a14:backgroundMark x1="36600" y1="74200" x2="32000" y2="62600"/>
                        <a14:backgroundMark x1="32000" y1="62600" x2="31800" y2="506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869" t="51689"/>
          <a:stretch/>
        </p:blipFill>
        <p:spPr>
          <a:xfrm>
            <a:off x="459401" y="5922551"/>
            <a:ext cx="398203" cy="424766"/>
          </a:xfrm>
          <a:prstGeom prst="rect">
            <a:avLst/>
          </a:prstGeom>
        </p:spPr>
      </p:pic>
      <p:sp>
        <p:nvSpPr>
          <p:cNvPr id="167" name="TextBox 166">
            <a:extLst>
              <a:ext uri="{FF2B5EF4-FFF2-40B4-BE49-F238E27FC236}">
                <a16:creationId xmlns:a16="http://schemas.microsoft.com/office/drawing/2014/main" id="{65E9782E-A2F9-4D8B-A728-B57EBA50A7D5}"/>
              </a:ext>
            </a:extLst>
          </p:cNvPr>
          <p:cNvSpPr txBox="1"/>
          <p:nvPr/>
        </p:nvSpPr>
        <p:spPr>
          <a:xfrm>
            <a:off x="785793" y="6061848"/>
            <a:ext cx="642220" cy="28795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300" dirty="0"/>
              <a:t>Click!!</a:t>
            </a:r>
            <a:endParaRPr lang="ko-KR" altLang="en-US" sz="1300" dirty="0"/>
          </a:p>
        </p:txBody>
      </p:sp>
      <p:pic>
        <p:nvPicPr>
          <p:cNvPr id="173" name="그림 172" descr="모니터, 사진, 앉아있는, 여자이(가) 표시된 사진&#10;&#10;자동 생성된 설명">
            <a:extLst>
              <a:ext uri="{FF2B5EF4-FFF2-40B4-BE49-F238E27FC236}">
                <a16:creationId xmlns:a16="http://schemas.microsoft.com/office/drawing/2014/main" id="{79A3F5CD-783E-47E9-A735-F175A75B7064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hq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8600" l="10000" r="97000">
                        <a14:foregroundMark x1="69600" y1="87800" x2="79000" y2="93600"/>
                        <a14:foregroundMark x1="79000" y1="93600" x2="83400" y2="93600"/>
                        <a14:foregroundMark x1="54800" y1="83400" x2="51200" y2="93800"/>
                        <a14:foregroundMark x1="55600" y1="86000" x2="55600" y2="90200"/>
                        <a14:foregroundMark x1="41400" y1="59200" x2="40143" y2="56560"/>
                        <a14:foregroundMark x1="91400" y1="87200" x2="97000" y2="97400"/>
                        <a14:foregroundMark x1="97000" y1="97400" x2="55600" y2="98600"/>
                        <a14:backgroundMark x1="69600" y1="41400" x2="3000" y2="36800"/>
                        <a14:backgroundMark x1="28600" y1="23400" x2="88800" y2="27200"/>
                        <a14:backgroundMark x1="69800" y1="58400" x2="32600" y2="43400"/>
                        <a14:backgroundMark x1="33400" y1="51600" x2="49400" y2="52800"/>
                        <a14:backgroundMark x1="49400" y1="52800" x2="58800" y2="56600"/>
                        <a14:backgroundMark x1="58800" y1="56600" x2="63600" y2="62200"/>
                        <a14:backgroundMark x1="36600" y1="74200" x2="32000" y2="62600"/>
                        <a14:backgroundMark x1="32000" y1="62600" x2="31800" y2="506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869" t="51689"/>
          <a:stretch/>
        </p:blipFill>
        <p:spPr>
          <a:xfrm>
            <a:off x="7081882" y="6362344"/>
            <a:ext cx="398203" cy="424766"/>
          </a:xfrm>
          <a:prstGeom prst="rect">
            <a:avLst/>
          </a:prstGeom>
        </p:spPr>
      </p:pic>
      <p:sp>
        <p:nvSpPr>
          <p:cNvPr id="177" name="TextBox 176">
            <a:extLst>
              <a:ext uri="{FF2B5EF4-FFF2-40B4-BE49-F238E27FC236}">
                <a16:creationId xmlns:a16="http://schemas.microsoft.com/office/drawing/2014/main" id="{BE7992ED-F2C4-4E20-B6D8-1BE56C4D4217}"/>
              </a:ext>
            </a:extLst>
          </p:cNvPr>
          <p:cNvSpPr txBox="1"/>
          <p:nvPr/>
        </p:nvSpPr>
        <p:spPr>
          <a:xfrm>
            <a:off x="7408274" y="6501641"/>
            <a:ext cx="642220" cy="28795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300" dirty="0"/>
              <a:t>Click!!</a:t>
            </a:r>
            <a:endParaRPr lang="ko-KR" altLang="en-US" sz="1300" dirty="0"/>
          </a:p>
        </p:txBody>
      </p:sp>
      <p:pic>
        <p:nvPicPr>
          <p:cNvPr id="178" name="그림 177" descr="모니터, 사진, 앉아있는, 여자이(가) 표시된 사진&#10;&#10;자동 생성된 설명">
            <a:extLst>
              <a:ext uri="{FF2B5EF4-FFF2-40B4-BE49-F238E27FC236}">
                <a16:creationId xmlns:a16="http://schemas.microsoft.com/office/drawing/2014/main" id="{AB93AF4B-F9F3-407E-9A42-4F6E6174746E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hq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8600" l="10000" r="97000">
                        <a14:foregroundMark x1="69600" y1="87800" x2="79000" y2="93600"/>
                        <a14:foregroundMark x1="79000" y1="93600" x2="83400" y2="93600"/>
                        <a14:foregroundMark x1="54800" y1="83400" x2="51200" y2="93800"/>
                        <a14:foregroundMark x1="55600" y1="86000" x2="55600" y2="90200"/>
                        <a14:foregroundMark x1="41400" y1="59200" x2="40143" y2="56560"/>
                        <a14:foregroundMark x1="91400" y1="87200" x2="97000" y2="97400"/>
                        <a14:foregroundMark x1="97000" y1="97400" x2="55600" y2="98600"/>
                        <a14:backgroundMark x1="69600" y1="41400" x2="3000" y2="36800"/>
                        <a14:backgroundMark x1="28600" y1="23400" x2="88800" y2="27200"/>
                        <a14:backgroundMark x1="69800" y1="58400" x2="32600" y2="43400"/>
                        <a14:backgroundMark x1="33400" y1="51600" x2="49400" y2="52800"/>
                        <a14:backgroundMark x1="49400" y1="52800" x2="58800" y2="56600"/>
                        <a14:backgroundMark x1="58800" y1="56600" x2="63600" y2="62200"/>
                        <a14:backgroundMark x1="36600" y1="74200" x2="32000" y2="62600"/>
                        <a14:backgroundMark x1="32000" y1="62600" x2="31800" y2="506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869" t="51689"/>
          <a:stretch/>
        </p:blipFill>
        <p:spPr>
          <a:xfrm>
            <a:off x="8243312" y="6366754"/>
            <a:ext cx="398203" cy="424766"/>
          </a:xfrm>
          <a:prstGeom prst="rect">
            <a:avLst/>
          </a:prstGeom>
        </p:spPr>
      </p:pic>
      <p:sp>
        <p:nvSpPr>
          <p:cNvPr id="179" name="TextBox 178">
            <a:extLst>
              <a:ext uri="{FF2B5EF4-FFF2-40B4-BE49-F238E27FC236}">
                <a16:creationId xmlns:a16="http://schemas.microsoft.com/office/drawing/2014/main" id="{47EE792D-D9C3-4A5E-83DE-E5266066276E}"/>
              </a:ext>
            </a:extLst>
          </p:cNvPr>
          <p:cNvSpPr txBox="1"/>
          <p:nvPr/>
        </p:nvSpPr>
        <p:spPr>
          <a:xfrm>
            <a:off x="8569704" y="6506051"/>
            <a:ext cx="642220" cy="28795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300" dirty="0"/>
              <a:t>Click!!</a:t>
            </a:r>
            <a:endParaRPr lang="ko-KR" altLang="en-US" sz="1300" dirty="0"/>
          </a:p>
        </p:txBody>
      </p:sp>
      <p:grpSp>
        <p:nvGrpSpPr>
          <p:cNvPr id="184" name="그룹 183">
            <a:extLst>
              <a:ext uri="{FF2B5EF4-FFF2-40B4-BE49-F238E27FC236}">
                <a16:creationId xmlns:a16="http://schemas.microsoft.com/office/drawing/2014/main" id="{C4F081CD-27C4-4D72-BF09-45E8391D2E7F}"/>
              </a:ext>
            </a:extLst>
          </p:cNvPr>
          <p:cNvGrpSpPr/>
          <p:nvPr/>
        </p:nvGrpSpPr>
        <p:grpSpPr>
          <a:xfrm>
            <a:off x="3296601" y="2590873"/>
            <a:ext cx="5690857" cy="571018"/>
            <a:chOff x="5544140" y="2860053"/>
            <a:chExt cx="5690857" cy="571018"/>
          </a:xfrm>
        </p:grpSpPr>
        <p:cxnSp>
          <p:nvCxnSpPr>
            <p:cNvPr id="185" name="직선 화살표 연결선 184">
              <a:extLst>
                <a:ext uri="{FF2B5EF4-FFF2-40B4-BE49-F238E27FC236}">
                  <a16:creationId xmlns:a16="http://schemas.microsoft.com/office/drawing/2014/main" id="{C6B05D16-2BC0-4CD8-84E8-008D00F6465B}"/>
                </a:ext>
              </a:extLst>
            </p:cNvPr>
            <p:cNvCxnSpPr>
              <a:cxnSpLocks/>
            </p:cNvCxnSpPr>
            <p:nvPr/>
          </p:nvCxnSpPr>
          <p:spPr>
            <a:xfrm>
              <a:off x="5654924" y="3431071"/>
              <a:ext cx="882151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6" name="TextBox 185">
              <a:extLst>
                <a:ext uri="{FF2B5EF4-FFF2-40B4-BE49-F238E27FC236}">
                  <a16:creationId xmlns:a16="http://schemas.microsoft.com/office/drawing/2014/main" id="{91B19D96-511B-43D5-A6B6-2BA6C45BE8BF}"/>
                </a:ext>
              </a:extLst>
            </p:cNvPr>
            <p:cNvSpPr txBox="1"/>
            <p:nvPr/>
          </p:nvSpPr>
          <p:spPr>
            <a:xfrm>
              <a:off x="5544140" y="2860053"/>
              <a:ext cx="1244251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300" dirty="0"/>
                <a:t>캐릭터 아이콘</a:t>
              </a:r>
              <a:endParaRPr lang="en-US" altLang="ko-KR" sz="1300" dirty="0"/>
            </a:p>
            <a:p>
              <a:pPr algn="ctr"/>
              <a:r>
                <a:rPr lang="ko-KR" altLang="en-US" sz="1300" dirty="0"/>
                <a:t>선택 후</a:t>
              </a:r>
            </a:p>
          </p:txBody>
        </p:sp>
        <p:cxnSp>
          <p:nvCxnSpPr>
            <p:cNvPr id="99" name="직선 화살표 연결선 98">
              <a:extLst>
                <a:ext uri="{FF2B5EF4-FFF2-40B4-BE49-F238E27FC236}">
                  <a16:creationId xmlns:a16="http://schemas.microsoft.com/office/drawing/2014/main" id="{F80ADA6B-34F6-4DB4-A7D5-D87F0683A618}"/>
                </a:ext>
              </a:extLst>
            </p:cNvPr>
            <p:cNvCxnSpPr>
              <a:cxnSpLocks/>
            </p:cNvCxnSpPr>
            <p:nvPr/>
          </p:nvCxnSpPr>
          <p:spPr>
            <a:xfrm>
              <a:off x="10352846" y="3431071"/>
              <a:ext cx="882151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535525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평면, 비행기, 앉아있는, 컴퓨터이(가) 표시된 사진&#10;&#10;자동 생성된 설명">
            <a:extLst>
              <a:ext uri="{FF2B5EF4-FFF2-40B4-BE49-F238E27FC236}">
                <a16:creationId xmlns:a16="http://schemas.microsoft.com/office/drawing/2014/main" id="{8E23B2AF-28A1-4C38-8B48-435B0BF262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graphicFrame>
        <p:nvGraphicFramePr>
          <p:cNvPr id="66" name="표 26">
            <a:extLst>
              <a:ext uri="{FF2B5EF4-FFF2-40B4-BE49-F238E27FC236}">
                <a16:creationId xmlns:a16="http://schemas.microsoft.com/office/drawing/2014/main" id="{97B0ED40-1FFE-4E25-A028-4535BF7987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3864601"/>
              </p:ext>
            </p:extLst>
          </p:nvPr>
        </p:nvGraphicFramePr>
        <p:xfrm>
          <a:off x="414338" y="1676319"/>
          <a:ext cx="11415712" cy="4411856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7150893">
                  <a:extLst>
                    <a:ext uri="{9D8B030D-6E8A-4147-A177-3AD203B41FA5}">
                      <a16:colId xmlns:a16="http://schemas.microsoft.com/office/drawing/2014/main" val="1281812352"/>
                    </a:ext>
                  </a:extLst>
                </a:gridCol>
                <a:gridCol w="4264819">
                  <a:extLst>
                    <a:ext uri="{9D8B030D-6E8A-4147-A177-3AD203B41FA5}">
                      <a16:colId xmlns:a16="http://schemas.microsoft.com/office/drawing/2014/main" val="1086199908"/>
                    </a:ext>
                  </a:extLst>
                </a:gridCol>
              </a:tblGrid>
              <a:tr h="3856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인게임 로비 컨셉 이미지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상세설명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8967248"/>
                  </a:ext>
                </a:extLst>
              </a:tr>
              <a:tr h="4026197">
                <a:tc>
                  <a:txBody>
                    <a:bodyPr/>
                    <a:lstStyle/>
                    <a:p>
                      <a:pPr marL="342900" indent="-342900" algn="just" latinLnBrk="1">
                        <a:lnSpc>
                          <a:spcPct val="150000"/>
                        </a:lnSpc>
                        <a:buAutoNum type="arabicPeriod"/>
                      </a:pPr>
                      <a:endParaRPr lang="ko-KR" altLang="en-US" sz="13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42900" indent="-342900" algn="just" latinLnBrk="1">
                        <a:lnSpc>
                          <a:spcPct val="200000"/>
                        </a:lnSpc>
                        <a:buAutoNum type="arabicPeriod"/>
                      </a:pPr>
                      <a:r>
                        <a:rPr lang="ko-KR" altLang="en-US" sz="1300" b="1" dirty="0"/>
                        <a:t>폐허가 된 건물을 배경으로 </a:t>
                      </a:r>
                      <a:r>
                        <a:rPr lang="ko-KR" altLang="en-US" sz="1300" b="1" dirty="0">
                          <a:solidFill>
                            <a:srgbClr val="FF0000"/>
                          </a:solidFill>
                        </a:rPr>
                        <a:t>어두운</a:t>
                      </a:r>
                      <a:r>
                        <a:rPr lang="ko-KR" altLang="en-US" sz="1300" b="1" dirty="0"/>
                        <a:t> 느낌이 드는 </a:t>
                      </a:r>
                      <a:endParaRPr lang="en-US" altLang="ko-KR" sz="1300" b="1" dirty="0"/>
                    </a:p>
                    <a:p>
                      <a:pPr marL="0" indent="0" algn="just" latinLnBrk="1">
                        <a:lnSpc>
                          <a:spcPct val="200000"/>
                        </a:lnSpc>
                        <a:buNone/>
                      </a:pPr>
                      <a:r>
                        <a:rPr lang="ko-KR" altLang="en-US" sz="1300" b="1" dirty="0"/>
                        <a:t>      컨셉을 잡음</a:t>
                      </a:r>
                      <a:endParaRPr lang="en-US" altLang="ko-KR" sz="1300" b="1" dirty="0"/>
                    </a:p>
                    <a:p>
                      <a:pPr marL="342900" indent="-342900" algn="just" latinLnBrk="1">
                        <a:lnSpc>
                          <a:spcPct val="200000"/>
                        </a:lnSpc>
                        <a:buFont typeface="+mj-lt"/>
                        <a:buAutoNum type="arabicPeriod" startAt="2"/>
                      </a:pPr>
                      <a:r>
                        <a:rPr lang="ko-KR" altLang="en-US" sz="1300" b="1" dirty="0"/>
                        <a:t>가장 중앙에 자신의 캐릭터를 배치하고</a:t>
                      </a:r>
                      <a:r>
                        <a:rPr lang="en-US" altLang="ko-KR" sz="1300" b="1" dirty="0"/>
                        <a:t>, </a:t>
                      </a:r>
                      <a:r>
                        <a:rPr lang="ko-KR" altLang="en-US" sz="1300" b="1" dirty="0"/>
                        <a:t>성별에 </a:t>
                      </a:r>
                      <a:endParaRPr lang="en-US" altLang="ko-KR" sz="1300" b="1" dirty="0"/>
                    </a:p>
                    <a:p>
                      <a:pPr marL="0" indent="0" algn="just" latinLnBrk="1">
                        <a:lnSpc>
                          <a:spcPct val="200000"/>
                        </a:lnSpc>
                        <a:buFont typeface="+mj-lt"/>
                        <a:buNone/>
                      </a:pPr>
                      <a:r>
                        <a:rPr lang="en-US" altLang="ko-KR" sz="1300" b="1" dirty="0"/>
                        <a:t>      </a:t>
                      </a:r>
                      <a:r>
                        <a:rPr lang="ko-KR" altLang="en-US" sz="1300" b="1" dirty="0"/>
                        <a:t>따라 </a:t>
                      </a:r>
                      <a:r>
                        <a:rPr lang="en-US" altLang="ko-KR" sz="1300" b="1" dirty="0"/>
                        <a:t>Idle</a:t>
                      </a:r>
                      <a:r>
                        <a:rPr lang="ko-KR" altLang="en-US" sz="1300" b="1" dirty="0"/>
                        <a:t>의 모습은 다름</a:t>
                      </a:r>
                      <a:endParaRPr lang="en-US" altLang="ko-KR" sz="1300" b="1" dirty="0"/>
                    </a:p>
                    <a:p>
                      <a:pPr marL="342900" indent="-342900" algn="just" latinLnBrk="1">
                        <a:lnSpc>
                          <a:spcPct val="200000"/>
                        </a:lnSpc>
                        <a:buFont typeface="+mj-lt"/>
                        <a:buAutoNum type="arabicPeriod" startAt="3"/>
                      </a:pPr>
                      <a:r>
                        <a:rPr lang="ko-KR" altLang="en-US" sz="1300" b="1" dirty="0"/>
                        <a:t>돈은 중앙 상단에 배치되었으며 동전</a:t>
                      </a:r>
                      <a:r>
                        <a:rPr lang="en-US" altLang="ko-KR" sz="1300" b="1" dirty="0"/>
                        <a:t> </a:t>
                      </a:r>
                      <a:r>
                        <a:rPr lang="ko-KR" altLang="en-US" sz="1300" b="1" dirty="0"/>
                        <a:t>아이콘을</a:t>
                      </a:r>
                      <a:endParaRPr lang="en-US" altLang="ko-KR" sz="1300" b="1" dirty="0"/>
                    </a:p>
                    <a:p>
                      <a:pPr marL="0" indent="0" algn="just" latinLnBrk="1">
                        <a:lnSpc>
                          <a:spcPct val="200000"/>
                        </a:lnSpc>
                        <a:buFont typeface="+mj-lt"/>
                        <a:buNone/>
                      </a:pPr>
                      <a:r>
                        <a:rPr lang="en-US" altLang="ko-KR" sz="1300" b="1" dirty="0"/>
                        <a:t>     </a:t>
                      </a:r>
                      <a:r>
                        <a:rPr lang="ko-KR" altLang="en-US" sz="1300" b="1" dirty="0"/>
                        <a:t> 추가하여 게임 머니라는 이미지를 강조함</a:t>
                      </a:r>
                      <a:endParaRPr lang="en-US" altLang="ko-KR" sz="1300" b="1" dirty="0"/>
                    </a:p>
                    <a:p>
                      <a:pPr marL="342900" indent="-342900" algn="just" latinLnBrk="1">
                        <a:lnSpc>
                          <a:spcPct val="200000"/>
                        </a:lnSpc>
                        <a:buFont typeface="+mj-lt"/>
                        <a:buAutoNum type="arabicPeriod" startAt="4"/>
                      </a:pPr>
                      <a:r>
                        <a:rPr lang="ko-KR" altLang="en-US" sz="1300" b="1" dirty="0"/>
                        <a:t>부가적 컨텐츠를 </a:t>
                      </a:r>
                      <a:r>
                        <a:rPr lang="en-US" altLang="ko-KR" sz="1300" b="1" dirty="0">
                          <a:solidFill>
                            <a:srgbClr val="FF0000"/>
                          </a:solidFill>
                        </a:rPr>
                        <a:t>Up,</a:t>
                      </a:r>
                      <a:r>
                        <a:rPr lang="en-US" altLang="ko-KR" sz="1300" b="1" baseline="0" dirty="0">
                          <a:solidFill>
                            <a:srgbClr val="FF0000"/>
                          </a:solidFill>
                        </a:rPr>
                        <a:t> Down </a:t>
                      </a:r>
                      <a:r>
                        <a:rPr lang="ko-KR" altLang="en-US" sz="1300" b="1" baseline="0" dirty="0"/>
                        <a:t>기능을 사용하여</a:t>
                      </a:r>
                      <a:endParaRPr lang="en-US" altLang="ko-KR" sz="1300" b="1" baseline="0" dirty="0"/>
                    </a:p>
                    <a:p>
                      <a:pPr marL="0" indent="0" algn="just" latinLnBrk="1">
                        <a:lnSpc>
                          <a:spcPct val="200000"/>
                        </a:lnSpc>
                        <a:buFont typeface="+mj-lt"/>
                        <a:buNone/>
                      </a:pPr>
                      <a:r>
                        <a:rPr lang="en-US" altLang="ko-KR" sz="1300" b="1" baseline="0" dirty="0"/>
                        <a:t>      </a:t>
                      </a:r>
                      <a:r>
                        <a:rPr lang="ko-KR" altLang="en-US" sz="1300" b="1" baseline="0" dirty="0"/>
                        <a:t>로비 시야 가림을 최소화 시킬 수 있음</a:t>
                      </a:r>
                      <a:endParaRPr lang="en-US" altLang="ko-KR" sz="1300" b="1" dirty="0"/>
                    </a:p>
                    <a:p>
                      <a:pPr marL="0" indent="0" algn="just" latinLnBrk="1">
                        <a:lnSpc>
                          <a:spcPct val="200000"/>
                        </a:lnSpc>
                        <a:buFont typeface="+mj-lt"/>
                        <a:buNone/>
                      </a:pPr>
                      <a:r>
                        <a:rPr lang="en-US" altLang="ko-KR" sz="1300" b="1" dirty="0"/>
                        <a:t>5.    </a:t>
                      </a:r>
                      <a:r>
                        <a:rPr lang="ko-KR" altLang="en-US" sz="1300" b="1" dirty="0"/>
                        <a:t>맵 이름</a:t>
                      </a:r>
                      <a:r>
                        <a:rPr lang="en-US" altLang="ko-KR" sz="1300" b="1" dirty="0"/>
                        <a:t>UI </a:t>
                      </a:r>
                      <a:r>
                        <a:rPr lang="ko-KR" altLang="en-US" sz="1300" b="1" dirty="0"/>
                        <a:t>옆 화살표를 누를 시 미리 보기로</a:t>
                      </a:r>
                      <a:endParaRPr lang="en-US" altLang="ko-KR" sz="1300" b="1" dirty="0"/>
                    </a:p>
                    <a:p>
                      <a:pPr marL="0" indent="0" algn="just" latinLnBrk="1">
                        <a:lnSpc>
                          <a:spcPct val="200000"/>
                        </a:lnSpc>
                        <a:buFont typeface="+mj-lt"/>
                        <a:buNone/>
                      </a:pPr>
                      <a:r>
                        <a:rPr lang="en-US" altLang="ko-KR" sz="1300" b="1" baseline="0" dirty="0"/>
                        <a:t>     </a:t>
                      </a:r>
                      <a:r>
                        <a:rPr lang="ko-KR" altLang="en-US" sz="1300" b="1" dirty="0"/>
                        <a:t> 각 맵의 </a:t>
                      </a:r>
                      <a:r>
                        <a:rPr lang="ko-KR" altLang="en-US" sz="1300" b="1" baseline="0" dirty="0">
                          <a:solidFill>
                            <a:srgbClr val="FF0000"/>
                          </a:solidFill>
                        </a:rPr>
                        <a:t>썸네일</a:t>
                      </a:r>
                      <a:r>
                        <a:rPr lang="ko-KR" altLang="en-US" sz="1300" b="1" baseline="0" dirty="0"/>
                        <a:t> 일러스트가 출력 됨</a:t>
                      </a:r>
                      <a:endParaRPr lang="en-US" altLang="ko-KR" sz="1300" b="1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7596589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516" y="2075888"/>
            <a:ext cx="7126004" cy="4012288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4FA2DB8-3720-4731-B79B-28634B515071}"/>
              </a:ext>
            </a:extLst>
          </p:cNvPr>
          <p:cNvCxnSpPr/>
          <p:nvPr/>
        </p:nvCxnSpPr>
        <p:spPr>
          <a:xfrm>
            <a:off x="0" y="721453"/>
            <a:ext cx="12192000" cy="0"/>
          </a:xfrm>
          <a:prstGeom prst="line">
            <a:avLst/>
          </a:prstGeom>
          <a:ln w="1905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230DF4E-E2DB-4991-9096-80F51CDFDFF8}"/>
              </a:ext>
            </a:extLst>
          </p:cNvPr>
          <p:cNvSpPr/>
          <p:nvPr/>
        </p:nvSpPr>
        <p:spPr>
          <a:xfrm>
            <a:off x="10466664" y="138789"/>
            <a:ext cx="1725336" cy="384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Page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18/37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FC359E75-9E4C-4E3E-941F-98BDF9EA5636}"/>
              </a:ext>
            </a:extLst>
          </p:cNvPr>
          <p:cNvCxnSpPr/>
          <p:nvPr/>
        </p:nvCxnSpPr>
        <p:spPr>
          <a:xfrm>
            <a:off x="0" y="1377706"/>
            <a:ext cx="12192000" cy="0"/>
          </a:xfrm>
          <a:prstGeom prst="line">
            <a:avLst/>
          </a:prstGeom>
          <a:ln w="1905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D49D1950-8CB1-48D2-A161-27E573AA1CFE}"/>
              </a:ext>
            </a:extLst>
          </p:cNvPr>
          <p:cNvSpPr txBox="1"/>
          <p:nvPr/>
        </p:nvSpPr>
        <p:spPr>
          <a:xfrm>
            <a:off x="10825343" y="914959"/>
            <a:ext cx="164843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00" dirty="0"/>
              <a:t>기대효과</a:t>
            </a:r>
          </a:p>
        </p:txBody>
      </p: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070754F5-F5BD-4CCF-B3F7-BC7D91B6DAB3}"/>
              </a:ext>
            </a:extLst>
          </p:cNvPr>
          <p:cNvGrpSpPr/>
          <p:nvPr/>
        </p:nvGrpSpPr>
        <p:grpSpPr>
          <a:xfrm>
            <a:off x="-131262" y="806314"/>
            <a:ext cx="12326336" cy="750158"/>
            <a:chOff x="-131262" y="806314"/>
            <a:chExt cx="12326336" cy="750158"/>
          </a:xfrm>
        </p:grpSpPr>
        <p:grpSp>
          <p:nvGrpSpPr>
            <p:cNvPr id="98" name="그룹 97">
              <a:extLst>
                <a:ext uri="{FF2B5EF4-FFF2-40B4-BE49-F238E27FC236}">
                  <a16:creationId xmlns:a16="http://schemas.microsoft.com/office/drawing/2014/main" id="{4CD888F0-7502-43C2-99E8-27A5614B3F02}"/>
                </a:ext>
              </a:extLst>
            </p:cNvPr>
            <p:cNvGrpSpPr/>
            <p:nvPr/>
          </p:nvGrpSpPr>
          <p:grpSpPr>
            <a:xfrm>
              <a:off x="-131262" y="806314"/>
              <a:ext cx="12326336" cy="750158"/>
              <a:chOff x="-131262" y="806314"/>
              <a:chExt cx="12326336" cy="750158"/>
            </a:xfrm>
          </p:grpSpPr>
          <p:grpSp>
            <p:nvGrpSpPr>
              <p:cNvPr id="100" name="그룹 99">
                <a:extLst>
                  <a:ext uri="{FF2B5EF4-FFF2-40B4-BE49-F238E27FC236}">
                    <a16:creationId xmlns:a16="http://schemas.microsoft.com/office/drawing/2014/main" id="{F237300D-4DCF-4D35-B94D-EEFE3C48BC60}"/>
                  </a:ext>
                </a:extLst>
              </p:cNvPr>
              <p:cNvGrpSpPr/>
              <p:nvPr/>
            </p:nvGrpSpPr>
            <p:grpSpPr>
              <a:xfrm>
                <a:off x="-131262" y="806314"/>
                <a:ext cx="12326336" cy="750158"/>
                <a:chOff x="-131262" y="806314"/>
                <a:chExt cx="12326336" cy="750158"/>
              </a:xfrm>
            </p:grpSpPr>
            <p:grpSp>
              <p:nvGrpSpPr>
                <p:cNvPr id="102" name="그룹 101">
                  <a:extLst>
                    <a:ext uri="{FF2B5EF4-FFF2-40B4-BE49-F238E27FC236}">
                      <a16:creationId xmlns:a16="http://schemas.microsoft.com/office/drawing/2014/main" id="{CD7D9493-D6CF-48A9-A2C7-BAE5C51C8437}"/>
                    </a:ext>
                  </a:extLst>
                </p:cNvPr>
                <p:cNvGrpSpPr/>
                <p:nvPr/>
              </p:nvGrpSpPr>
              <p:grpSpPr>
                <a:xfrm>
                  <a:off x="2448" y="806314"/>
                  <a:ext cx="12192626" cy="750158"/>
                  <a:chOff x="2448" y="791684"/>
                  <a:chExt cx="12192626" cy="750158"/>
                </a:xfrm>
              </p:grpSpPr>
              <p:sp>
                <p:nvSpPr>
                  <p:cNvPr id="105" name="화살표: 오각형 104">
                    <a:extLst>
                      <a:ext uri="{FF2B5EF4-FFF2-40B4-BE49-F238E27FC236}">
                        <a16:creationId xmlns:a16="http://schemas.microsoft.com/office/drawing/2014/main" id="{DF828E18-E6ED-4295-BC82-5457E17EE048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638942" y="472762"/>
                    <a:ext cx="714488" cy="1423672"/>
                  </a:xfrm>
                  <a:prstGeom prst="homePlate">
                    <a:avLst>
                      <a:gd name="adj" fmla="val 39689"/>
                    </a:avLst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  <a:ln>
                    <a:solidFill>
                      <a:schemeClr val="accent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 dirty="0"/>
                  </a:p>
                </p:txBody>
              </p:sp>
              <p:grpSp>
                <p:nvGrpSpPr>
                  <p:cNvPr id="106" name="그룹 105">
                    <a:extLst>
                      <a:ext uri="{FF2B5EF4-FFF2-40B4-BE49-F238E27FC236}">
                        <a16:creationId xmlns:a16="http://schemas.microsoft.com/office/drawing/2014/main" id="{DD68F2CE-9D92-4EDA-BD90-01D6D42A244B}"/>
                      </a:ext>
                    </a:extLst>
                  </p:cNvPr>
                  <p:cNvGrpSpPr/>
                  <p:nvPr/>
                </p:nvGrpSpPr>
                <p:grpSpPr>
                  <a:xfrm>
                    <a:off x="2448" y="791684"/>
                    <a:ext cx="12192626" cy="508631"/>
                    <a:chOff x="2448" y="791684"/>
                    <a:chExt cx="12192626" cy="508631"/>
                  </a:xfrm>
                </p:grpSpPr>
                <p:sp>
                  <p:nvSpPr>
                    <p:cNvPr id="107" name="직사각형 106">
                      <a:extLst>
                        <a:ext uri="{FF2B5EF4-FFF2-40B4-BE49-F238E27FC236}">
                          <a16:creationId xmlns:a16="http://schemas.microsoft.com/office/drawing/2014/main" id="{76882569-6680-4722-B0D7-14516CE21D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754031" y="827498"/>
                      <a:ext cx="1425265" cy="42925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08" name="TextBox 107">
                      <a:extLst>
                        <a:ext uri="{FF2B5EF4-FFF2-40B4-BE49-F238E27FC236}">
                          <a16:creationId xmlns:a16="http://schemas.microsoft.com/office/drawing/2014/main" id="{3B9BDF12-C17C-4F9E-A8BB-AA95AB52308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633816" y="859857"/>
                      <a:ext cx="1648436" cy="36791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dirty="0"/>
                        <a:t>Ⅲ. </a:t>
                      </a:r>
                      <a:r>
                        <a:rPr lang="ko-KR" altLang="en-US" dirty="0"/>
                        <a:t>결론</a:t>
                      </a:r>
                    </a:p>
                  </p:txBody>
                </p:sp>
                <p:sp>
                  <p:nvSpPr>
                    <p:cNvPr id="109" name="TextBox 108">
                      <a:extLst>
                        <a:ext uri="{FF2B5EF4-FFF2-40B4-BE49-F238E27FC236}">
                          <a16:creationId xmlns:a16="http://schemas.microsoft.com/office/drawing/2014/main" id="{2745D607-F9E5-4581-AD1A-082E2371DEF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430220" y="905551"/>
                      <a:ext cx="951377" cy="29238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300" b="1" dirty="0"/>
                        <a:t>게임 정보</a:t>
                      </a:r>
                    </a:p>
                  </p:txBody>
                </p:sp>
                <p:sp>
                  <p:nvSpPr>
                    <p:cNvPr id="110" name="직사각형 109">
                      <a:extLst>
                        <a:ext uri="{FF2B5EF4-FFF2-40B4-BE49-F238E27FC236}">
                          <a16:creationId xmlns:a16="http://schemas.microsoft.com/office/drawing/2014/main" id="{AA38D17F-233B-4E20-9F3D-AFBB2061092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20136" y="826840"/>
                      <a:ext cx="1011822" cy="43009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11" name="직사각형 110">
                      <a:extLst>
                        <a:ext uri="{FF2B5EF4-FFF2-40B4-BE49-F238E27FC236}">
                          <a16:creationId xmlns:a16="http://schemas.microsoft.com/office/drawing/2014/main" id="{E3B317CD-0A59-492A-B5F4-8C5F1EE098A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728566" y="826840"/>
                      <a:ext cx="1011822" cy="430091"/>
                    </a:xfrm>
                    <a:prstGeom prst="rect">
                      <a:avLst/>
                    </a:prstGeom>
                    <a:solidFill>
                      <a:schemeClr val="accent2">
                        <a:lumMod val="20000"/>
                        <a:lumOff val="80000"/>
                      </a:schemeClr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12" name="TextBox 111">
                      <a:extLst>
                        <a:ext uri="{FF2B5EF4-FFF2-40B4-BE49-F238E27FC236}">
                          <a16:creationId xmlns:a16="http://schemas.microsoft.com/office/drawing/2014/main" id="{DDAA504D-349B-41D8-BD08-D43EEC5CF81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813225" y="876705"/>
                      <a:ext cx="842503" cy="29238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300" b="1" dirty="0"/>
                        <a:t>UI &amp; UX</a:t>
                      </a:r>
                      <a:endParaRPr lang="ko-KR" altLang="en-US" sz="1300" b="1" dirty="0"/>
                    </a:p>
                  </p:txBody>
                </p:sp>
                <p:grpSp>
                  <p:nvGrpSpPr>
                    <p:cNvPr id="113" name="그룹 112">
                      <a:extLst>
                        <a:ext uri="{FF2B5EF4-FFF2-40B4-BE49-F238E27FC236}">
                          <a16:creationId xmlns:a16="http://schemas.microsoft.com/office/drawing/2014/main" id="{F3310446-8AA2-4CE4-95A9-4A2FD2122FC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429138" y="807872"/>
                      <a:ext cx="2858792" cy="492443"/>
                      <a:chOff x="1429138" y="807872"/>
                      <a:chExt cx="2858792" cy="492443"/>
                    </a:xfrm>
                  </p:grpSpPr>
                  <p:sp>
                    <p:nvSpPr>
                      <p:cNvPr id="123" name="직사각형 122">
                        <a:extLst>
                          <a:ext uri="{FF2B5EF4-FFF2-40B4-BE49-F238E27FC236}">
                            <a16:creationId xmlns:a16="http://schemas.microsoft.com/office/drawing/2014/main" id="{C06A6FBF-BF32-4B17-9CC7-CD0B82A6773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333731" y="826477"/>
                        <a:ext cx="951377" cy="43179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accent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b="1"/>
                      </a:p>
                    </p:txBody>
                  </p:sp>
                  <p:sp>
                    <p:nvSpPr>
                      <p:cNvPr id="124" name="TextBox 123">
                        <a:extLst>
                          <a:ext uri="{FF2B5EF4-FFF2-40B4-BE49-F238E27FC236}">
                            <a16:creationId xmlns:a16="http://schemas.microsoft.com/office/drawing/2014/main" id="{3F9593BC-2AD2-42E0-8CD4-26A96E0035AE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336553" y="807872"/>
                        <a:ext cx="951377" cy="492443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ko-KR" altLang="en-US" sz="1300" dirty="0"/>
                          <a:t>유사 게임</a:t>
                        </a:r>
                        <a:endParaRPr lang="en-US" altLang="ko-KR" sz="1300" dirty="0"/>
                      </a:p>
                      <a:p>
                        <a:pPr algn="ctr"/>
                        <a:r>
                          <a:rPr lang="ko-KR" altLang="en-US" sz="1300" dirty="0"/>
                          <a:t>비교</a:t>
                        </a:r>
                      </a:p>
                    </p:txBody>
                  </p:sp>
                  <p:sp>
                    <p:nvSpPr>
                      <p:cNvPr id="125" name="직사각형 124">
                        <a:extLst>
                          <a:ext uri="{FF2B5EF4-FFF2-40B4-BE49-F238E27FC236}">
                            <a16:creationId xmlns:a16="http://schemas.microsoft.com/office/drawing/2014/main" id="{02AFE452-02B2-4826-92AB-641E32935F2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379110" y="826477"/>
                        <a:ext cx="951377" cy="43179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accent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b="1"/>
                      </a:p>
                    </p:txBody>
                  </p:sp>
                  <p:sp>
                    <p:nvSpPr>
                      <p:cNvPr id="126" name="직사각형 125">
                        <a:extLst>
                          <a:ext uri="{FF2B5EF4-FFF2-40B4-BE49-F238E27FC236}">
                            <a16:creationId xmlns:a16="http://schemas.microsoft.com/office/drawing/2014/main" id="{1E442C37-D84E-465E-B5B0-687F3C7365F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429138" y="826477"/>
                        <a:ext cx="951377" cy="43179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accent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b="1"/>
                      </a:p>
                    </p:txBody>
                  </p:sp>
                </p:grpSp>
                <p:grpSp>
                  <p:nvGrpSpPr>
                    <p:cNvPr id="114" name="그룹 113">
                      <a:extLst>
                        <a:ext uri="{FF2B5EF4-FFF2-40B4-BE49-F238E27FC236}">
                          <a16:creationId xmlns:a16="http://schemas.microsoft.com/office/drawing/2014/main" id="{B3D2C306-1E1F-483B-936B-E678A9A79F1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708430" y="826840"/>
                      <a:ext cx="1011822" cy="430091"/>
                      <a:chOff x="5870306" y="387644"/>
                      <a:chExt cx="1011822" cy="430091"/>
                    </a:xfrm>
                  </p:grpSpPr>
                  <p:sp>
                    <p:nvSpPr>
                      <p:cNvPr id="121" name="직사각형 120">
                        <a:extLst>
                          <a:ext uri="{FF2B5EF4-FFF2-40B4-BE49-F238E27FC236}">
                            <a16:creationId xmlns:a16="http://schemas.microsoft.com/office/drawing/2014/main" id="{6C5D47B7-AEE4-4D5A-8E66-233D8DB1A6D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70306" y="387644"/>
                        <a:ext cx="1011822" cy="430091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accent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22" name="TextBox 121">
                        <a:extLst>
                          <a:ext uri="{FF2B5EF4-FFF2-40B4-BE49-F238E27FC236}">
                            <a16:creationId xmlns:a16="http://schemas.microsoft.com/office/drawing/2014/main" id="{14C1521B-1799-4DD0-86E6-1FFE62255BDD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026541" y="449839"/>
                        <a:ext cx="699352" cy="292388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ko-KR" altLang="en-US" sz="1300" dirty="0"/>
                          <a:t>캐릭터</a:t>
                        </a:r>
                      </a:p>
                    </p:txBody>
                  </p:sp>
                </p:grpSp>
                <p:sp>
                  <p:nvSpPr>
                    <p:cNvPr id="115" name="직사각형 114">
                      <a:extLst>
                        <a:ext uri="{FF2B5EF4-FFF2-40B4-BE49-F238E27FC236}">
                          <a16:creationId xmlns:a16="http://schemas.microsoft.com/office/drawing/2014/main" id="{24CF1873-4F30-4ABB-A0A5-F78048A0A5C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745648" y="826840"/>
                      <a:ext cx="1011822" cy="43009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16" name="TextBox 115">
                      <a:extLst>
                        <a:ext uri="{FF2B5EF4-FFF2-40B4-BE49-F238E27FC236}">
                          <a16:creationId xmlns:a16="http://schemas.microsoft.com/office/drawing/2014/main" id="{5071F822-2984-453E-9DF1-D5FAB83046F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830307" y="791684"/>
                      <a:ext cx="842503" cy="49244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300" dirty="0"/>
                        <a:t>Flow Chart</a:t>
                      </a:r>
                      <a:endParaRPr lang="ko-KR" altLang="en-US" sz="1300" dirty="0"/>
                    </a:p>
                  </p:txBody>
                </p:sp>
                <p:sp>
                  <p:nvSpPr>
                    <p:cNvPr id="117" name="직사각형 116">
                      <a:extLst>
                        <a:ext uri="{FF2B5EF4-FFF2-40B4-BE49-F238E27FC236}">
                          <a16:creationId xmlns:a16="http://schemas.microsoft.com/office/drawing/2014/main" id="{27371A2A-DAC2-4D3B-A679-94F525BA96D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183252" y="826840"/>
                      <a:ext cx="1011822" cy="43009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18" name="TextBox 117">
                      <a:extLst>
                        <a:ext uri="{FF2B5EF4-FFF2-40B4-BE49-F238E27FC236}">
                          <a16:creationId xmlns:a16="http://schemas.microsoft.com/office/drawing/2014/main" id="{D07467E3-29AE-44AC-819B-8AFAA80D781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1282252" y="901330"/>
                      <a:ext cx="865979" cy="2964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300" dirty="0"/>
                        <a:t>기대효과</a:t>
                      </a:r>
                    </a:p>
                  </p:txBody>
                </p:sp>
                <p:sp>
                  <p:nvSpPr>
                    <p:cNvPr id="119" name="TextBox 118">
                      <a:extLst>
                        <a:ext uri="{FF2B5EF4-FFF2-40B4-BE49-F238E27FC236}">
                          <a16:creationId xmlns:a16="http://schemas.microsoft.com/office/drawing/2014/main" id="{485E67A9-9082-427D-83AB-64577001825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438408" y="884373"/>
                      <a:ext cx="951377" cy="29238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300" dirty="0"/>
                        <a:t>게임 정보</a:t>
                      </a:r>
                    </a:p>
                  </p:txBody>
                </p:sp>
                <p:sp>
                  <p:nvSpPr>
                    <p:cNvPr id="120" name="직사각형 119">
                      <a:extLst>
                        <a:ext uri="{FF2B5EF4-FFF2-40B4-BE49-F238E27FC236}">
                          <a16:creationId xmlns:a16="http://schemas.microsoft.com/office/drawing/2014/main" id="{F2D22E6F-5113-4115-BEBA-74A596FF7B4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48" y="825994"/>
                      <a:ext cx="1425265" cy="430755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id="{3FE7303C-861B-4F3D-8D2D-7988AA44D24E}"/>
                    </a:ext>
                  </a:extLst>
                </p:cNvPr>
                <p:cNvSpPr txBox="1"/>
                <p:nvPr/>
              </p:nvSpPr>
              <p:spPr>
                <a:xfrm>
                  <a:off x="4232262" y="879993"/>
                  <a:ext cx="1478623" cy="3539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700" b="1" dirty="0"/>
                    <a:t>Ⅱ. </a:t>
                  </a:r>
                  <a:r>
                    <a:rPr lang="ko-KR" altLang="en-US" sz="1700" b="1" dirty="0"/>
                    <a:t>게임 컨셉</a:t>
                  </a:r>
                </a:p>
              </p:txBody>
            </p:sp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53902F30-2FA9-445D-A9A3-84087120DB3E}"/>
                    </a:ext>
                  </a:extLst>
                </p:cNvPr>
                <p:cNvSpPr txBox="1"/>
                <p:nvPr/>
              </p:nvSpPr>
              <p:spPr>
                <a:xfrm>
                  <a:off x="-131262" y="888524"/>
                  <a:ext cx="1648436" cy="3539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700" dirty="0"/>
                    <a:t>Ⅰ. </a:t>
                  </a:r>
                  <a:r>
                    <a:rPr lang="ko-KR" altLang="en-US" sz="1700" dirty="0"/>
                    <a:t>게임 개괄</a:t>
                  </a:r>
                </a:p>
              </p:txBody>
            </p:sp>
          </p:grpSp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94212E16-8BD8-4529-9665-CCE3E1A9E7A5}"/>
                  </a:ext>
                </a:extLst>
              </p:cNvPr>
              <p:cNvSpPr txBox="1"/>
              <p:nvPr/>
            </p:nvSpPr>
            <p:spPr>
              <a:xfrm>
                <a:off x="2380398" y="813475"/>
                <a:ext cx="1011823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300" dirty="0"/>
                  <a:t>목적 </a:t>
                </a:r>
                <a:r>
                  <a:rPr lang="en-US" altLang="ko-KR" sz="1300" dirty="0"/>
                  <a:t>&amp;</a:t>
                </a:r>
              </a:p>
              <a:p>
                <a:pPr algn="ctr"/>
                <a:r>
                  <a:rPr lang="ko-KR" altLang="en-US" sz="1300" dirty="0"/>
                  <a:t>재미요소</a:t>
                </a:r>
              </a:p>
            </p:txBody>
          </p:sp>
        </p:grp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837B5512-5DE3-4408-B7A5-7583CD4CB8B7}"/>
                </a:ext>
              </a:extLst>
            </p:cNvPr>
            <p:cNvSpPr txBox="1"/>
            <p:nvPr/>
          </p:nvSpPr>
          <p:spPr>
            <a:xfrm>
              <a:off x="6758649" y="829663"/>
              <a:ext cx="951377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300" dirty="0"/>
                <a:t>패시브 </a:t>
              </a:r>
              <a:r>
                <a:rPr lang="en-US" altLang="ko-KR" sz="1300" dirty="0"/>
                <a:t>&amp;</a:t>
              </a:r>
            </a:p>
            <a:p>
              <a:pPr algn="ctr"/>
              <a:r>
                <a:rPr lang="ko-KR" altLang="en-US" sz="1300" dirty="0"/>
                <a:t>아이템</a:t>
              </a:r>
            </a:p>
          </p:txBody>
        </p:sp>
      </p:grpSp>
      <p:sp>
        <p:nvSpPr>
          <p:cNvPr id="47" name="말풍선: 모서리가 둥근 사각형 2">
            <a:extLst>
              <a:ext uri="{FF2B5EF4-FFF2-40B4-BE49-F238E27FC236}">
                <a16:creationId xmlns:a16="http://schemas.microsoft.com/office/drawing/2014/main" id="{780EB475-454C-4E2F-99EA-89493555D1F3}"/>
              </a:ext>
            </a:extLst>
          </p:cNvPr>
          <p:cNvSpPr/>
          <p:nvPr/>
        </p:nvSpPr>
        <p:spPr>
          <a:xfrm>
            <a:off x="234766" y="5012112"/>
            <a:ext cx="1224692" cy="340515"/>
          </a:xfrm>
          <a:prstGeom prst="wedgeRoundRectCallout">
            <a:avLst>
              <a:gd name="adj1" fmla="val 36133"/>
              <a:gd name="adj2" fmla="val 125759"/>
              <a:gd name="adj3" fmla="val 16667"/>
            </a:avLst>
          </a:prstGeom>
          <a:solidFill>
            <a:schemeClr val="bg1">
              <a:alpha val="90000"/>
            </a:schemeClr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chemeClr val="tx1"/>
                </a:solidFill>
              </a:rPr>
              <a:t>캐릭터 교체를 위해</a:t>
            </a:r>
            <a:endParaRPr lang="en-US" altLang="ko-KR" sz="900" dirty="0">
              <a:solidFill>
                <a:schemeClr val="tx1"/>
              </a:solidFill>
            </a:endParaRPr>
          </a:p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페이지 이동</a:t>
            </a:r>
          </a:p>
        </p:txBody>
      </p:sp>
      <p:sp>
        <p:nvSpPr>
          <p:cNvPr id="48" name="말풍선: 모서리가 둥근 사각형 2">
            <a:extLst>
              <a:ext uri="{FF2B5EF4-FFF2-40B4-BE49-F238E27FC236}">
                <a16:creationId xmlns:a16="http://schemas.microsoft.com/office/drawing/2014/main" id="{780EB475-454C-4E2F-99EA-89493555D1F3}"/>
              </a:ext>
            </a:extLst>
          </p:cNvPr>
          <p:cNvSpPr/>
          <p:nvPr/>
        </p:nvSpPr>
        <p:spPr>
          <a:xfrm>
            <a:off x="3646029" y="5008034"/>
            <a:ext cx="756761" cy="340515"/>
          </a:xfrm>
          <a:prstGeom prst="wedgeRoundRectCallout">
            <a:avLst>
              <a:gd name="adj1" fmla="val 29081"/>
              <a:gd name="adj2" fmla="val 113486"/>
              <a:gd name="adj3" fmla="val 16667"/>
            </a:avLst>
          </a:prstGeom>
          <a:solidFill>
            <a:schemeClr val="bg1">
              <a:alpha val="90000"/>
            </a:schemeClr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스토리</a:t>
            </a:r>
            <a:endParaRPr lang="en-US" altLang="ko-KR" sz="900" dirty="0">
              <a:solidFill>
                <a:schemeClr val="tx1"/>
              </a:solidFill>
            </a:endParaRPr>
          </a:p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팝업 출력</a:t>
            </a:r>
          </a:p>
        </p:txBody>
      </p:sp>
      <p:sp>
        <p:nvSpPr>
          <p:cNvPr id="50" name="말풍선: 모서리가 둥근 사각형 2">
            <a:extLst>
              <a:ext uri="{FF2B5EF4-FFF2-40B4-BE49-F238E27FC236}">
                <a16:creationId xmlns:a16="http://schemas.microsoft.com/office/drawing/2014/main" id="{780EB475-454C-4E2F-99EA-89493555D1F3}"/>
              </a:ext>
            </a:extLst>
          </p:cNvPr>
          <p:cNvSpPr/>
          <p:nvPr/>
        </p:nvSpPr>
        <p:spPr>
          <a:xfrm>
            <a:off x="3193158" y="2744410"/>
            <a:ext cx="960612" cy="347283"/>
          </a:xfrm>
          <a:prstGeom prst="wedgeRoundRectCallout">
            <a:avLst>
              <a:gd name="adj1" fmla="val -33434"/>
              <a:gd name="adj2" fmla="val 90074"/>
              <a:gd name="adj3" fmla="val 16667"/>
            </a:avLst>
          </a:prstGeom>
          <a:solidFill>
            <a:schemeClr val="bg1">
              <a:alpha val="90000"/>
            </a:schemeClr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자신이 선택한</a:t>
            </a:r>
            <a:endParaRPr lang="en-US" altLang="ko-KR" sz="900" dirty="0">
              <a:solidFill>
                <a:schemeClr val="tx1"/>
              </a:solidFill>
            </a:endParaRPr>
          </a:p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캐릭터 출력</a:t>
            </a:r>
          </a:p>
        </p:txBody>
      </p:sp>
      <p:sp>
        <p:nvSpPr>
          <p:cNvPr id="51" name="말풍선: 모서리가 둥근 사각형 2">
            <a:extLst>
              <a:ext uri="{FF2B5EF4-FFF2-40B4-BE49-F238E27FC236}">
                <a16:creationId xmlns:a16="http://schemas.microsoft.com/office/drawing/2014/main" id="{780EB475-454C-4E2F-99EA-89493555D1F3}"/>
              </a:ext>
            </a:extLst>
          </p:cNvPr>
          <p:cNvSpPr/>
          <p:nvPr/>
        </p:nvSpPr>
        <p:spPr>
          <a:xfrm>
            <a:off x="2639367" y="2075888"/>
            <a:ext cx="1514403" cy="227366"/>
          </a:xfrm>
          <a:prstGeom prst="wedgeRoundRectCallout">
            <a:avLst>
              <a:gd name="adj1" fmla="val -60151"/>
              <a:gd name="adj2" fmla="val -602"/>
              <a:gd name="adj3" fmla="val 16667"/>
            </a:avLst>
          </a:prstGeom>
          <a:solidFill>
            <a:schemeClr val="bg1">
              <a:alpha val="90000"/>
            </a:schemeClr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자신이 소지한 금액 출력</a:t>
            </a:r>
          </a:p>
        </p:txBody>
      </p:sp>
      <p:sp>
        <p:nvSpPr>
          <p:cNvPr id="52" name="말풍선: 모서리가 둥근 사각형 2">
            <a:extLst>
              <a:ext uri="{FF2B5EF4-FFF2-40B4-BE49-F238E27FC236}">
                <a16:creationId xmlns:a16="http://schemas.microsoft.com/office/drawing/2014/main" id="{780EB475-454C-4E2F-99EA-89493555D1F3}"/>
              </a:ext>
            </a:extLst>
          </p:cNvPr>
          <p:cNvSpPr/>
          <p:nvPr/>
        </p:nvSpPr>
        <p:spPr>
          <a:xfrm>
            <a:off x="1736587" y="5012112"/>
            <a:ext cx="756761" cy="340515"/>
          </a:xfrm>
          <a:prstGeom prst="wedgeRoundRectCallout">
            <a:avLst>
              <a:gd name="adj1" fmla="val 36548"/>
              <a:gd name="adj2" fmla="val 113126"/>
              <a:gd name="adj3" fmla="val 16667"/>
            </a:avLst>
          </a:prstGeom>
          <a:solidFill>
            <a:schemeClr val="bg1">
              <a:alpha val="90000"/>
            </a:schemeClr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조작 방법</a:t>
            </a:r>
            <a:endParaRPr lang="en-US" altLang="ko-KR" sz="900" dirty="0">
              <a:solidFill>
                <a:schemeClr val="tx1"/>
              </a:solidFill>
            </a:endParaRPr>
          </a:p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팝업 출력</a:t>
            </a:r>
          </a:p>
        </p:txBody>
      </p:sp>
      <p:sp>
        <p:nvSpPr>
          <p:cNvPr id="61" name="말풍선: 모서리가 둥근 사각형 2">
            <a:extLst>
              <a:ext uri="{FF2B5EF4-FFF2-40B4-BE49-F238E27FC236}">
                <a16:creationId xmlns:a16="http://schemas.microsoft.com/office/drawing/2014/main" id="{780EB475-454C-4E2F-99EA-89493555D1F3}"/>
              </a:ext>
            </a:extLst>
          </p:cNvPr>
          <p:cNvSpPr/>
          <p:nvPr/>
        </p:nvSpPr>
        <p:spPr>
          <a:xfrm>
            <a:off x="5824832" y="2837347"/>
            <a:ext cx="756761" cy="340515"/>
          </a:xfrm>
          <a:prstGeom prst="wedgeRoundRectCallout">
            <a:avLst>
              <a:gd name="adj1" fmla="val 22849"/>
              <a:gd name="adj2" fmla="val -98324"/>
              <a:gd name="adj3" fmla="val 16667"/>
            </a:avLst>
          </a:prstGeom>
          <a:solidFill>
            <a:schemeClr val="bg1">
              <a:alpha val="90000"/>
            </a:schemeClr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환경 설정</a:t>
            </a:r>
            <a:endParaRPr lang="en-US" altLang="ko-KR" sz="900" dirty="0">
              <a:solidFill>
                <a:schemeClr val="tx1"/>
              </a:solidFill>
            </a:endParaRPr>
          </a:p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팝업 출력</a:t>
            </a:r>
          </a:p>
        </p:txBody>
      </p:sp>
      <p:sp>
        <p:nvSpPr>
          <p:cNvPr id="62" name="말풍선: 모서리가 둥근 사각형 2">
            <a:extLst>
              <a:ext uri="{FF2B5EF4-FFF2-40B4-BE49-F238E27FC236}">
                <a16:creationId xmlns:a16="http://schemas.microsoft.com/office/drawing/2014/main" id="{780EB475-454C-4E2F-99EA-89493555D1F3}"/>
              </a:ext>
            </a:extLst>
          </p:cNvPr>
          <p:cNvSpPr/>
          <p:nvPr/>
        </p:nvSpPr>
        <p:spPr>
          <a:xfrm>
            <a:off x="6695658" y="2837347"/>
            <a:ext cx="756761" cy="340515"/>
          </a:xfrm>
          <a:prstGeom prst="wedgeRoundRectCallout">
            <a:avLst>
              <a:gd name="adj1" fmla="val 22849"/>
              <a:gd name="adj2" fmla="val -98324"/>
              <a:gd name="adj3" fmla="val 16667"/>
            </a:avLst>
          </a:prstGeom>
          <a:solidFill>
            <a:schemeClr val="bg1">
              <a:alpha val="90000"/>
            </a:schemeClr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게임 종료</a:t>
            </a:r>
            <a:endParaRPr lang="en-US" altLang="ko-KR" sz="900" dirty="0">
              <a:solidFill>
                <a:schemeClr val="tx1"/>
              </a:solidFill>
            </a:endParaRPr>
          </a:p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팝업 출력</a:t>
            </a:r>
          </a:p>
        </p:txBody>
      </p:sp>
      <p:sp>
        <p:nvSpPr>
          <p:cNvPr id="64" name="말풍선: 모서리가 둥근 사각형 2">
            <a:extLst>
              <a:ext uri="{FF2B5EF4-FFF2-40B4-BE49-F238E27FC236}">
                <a16:creationId xmlns:a16="http://schemas.microsoft.com/office/drawing/2014/main" id="{780EB475-454C-4E2F-99EA-89493555D1F3}"/>
              </a:ext>
            </a:extLst>
          </p:cNvPr>
          <p:cNvSpPr/>
          <p:nvPr/>
        </p:nvSpPr>
        <p:spPr>
          <a:xfrm>
            <a:off x="4464625" y="3491233"/>
            <a:ext cx="839923" cy="340515"/>
          </a:xfrm>
          <a:prstGeom prst="wedgeRoundRectCallout">
            <a:avLst>
              <a:gd name="adj1" fmla="val 68163"/>
              <a:gd name="adj2" fmla="val -18119"/>
              <a:gd name="adj3" fmla="val 16667"/>
            </a:avLst>
          </a:prstGeom>
          <a:solidFill>
            <a:schemeClr val="bg1">
              <a:alpha val="90000"/>
            </a:schemeClr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각 맵의</a:t>
            </a:r>
            <a:endParaRPr lang="en-US" altLang="ko-KR" sz="900" dirty="0">
              <a:solidFill>
                <a:schemeClr val="tx1"/>
              </a:solidFill>
            </a:endParaRPr>
          </a:p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썸네일 출력</a:t>
            </a:r>
          </a:p>
        </p:txBody>
      </p:sp>
      <p:sp>
        <p:nvSpPr>
          <p:cNvPr id="67" name="말풍선: 모서리가 둥근 사각형 2">
            <a:extLst>
              <a:ext uri="{FF2B5EF4-FFF2-40B4-BE49-F238E27FC236}">
                <a16:creationId xmlns:a16="http://schemas.microsoft.com/office/drawing/2014/main" id="{780EB475-454C-4E2F-99EA-89493555D1F3}"/>
              </a:ext>
            </a:extLst>
          </p:cNvPr>
          <p:cNvSpPr/>
          <p:nvPr/>
        </p:nvSpPr>
        <p:spPr>
          <a:xfrm>
            <a:off x="4541908" y="5008034"/>
            <a:ext cx="839923" cy="340515"/>
          </a:xfrm>
          <a:prstGeom prst="wedgeRoundRectCallout">
            <a:avLst>
              <a:gd name="adj1" fmla="val 70062"/>
              <a:gd name="adj2" fmla="val 52364"/>
              <a:gd name="adj3" fmla="val 16667"/>
            </a:avLst>
          </a:prstGeom>
          <a:solidFill>
            <a:schemeClr val="bg1">
              <a:alpha val="90000"/>
            </a:schemeClr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매칭 화면</a:t>
            </a:r>
            <a:endParaRPr lang="en-US" altLang="ko-KR" sz="900" dirty="0">
              <a:solidFill>
                <a:schemeClr val="tx1"/>
              </a:solidFill>
            </a:endParaRPr>
          </a:p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팝업 출력</a:t>
            </a:r>
          </a:p>
        </p:txBody>
      </p:sp>
      <p:sp>
        <p:nvSpPr>
          <p:cNvPr id="68" name="말풍선: 모서리가 둥근 사각형 2">
            <a:extLst>
              <a:ext uri="{FF2B5EF4-FFF2-40B4-BE49-F238E27FC236}">
                <a16:creationId xmlns:a16="http://schemas.microsoft.com/office/drawing/2014/main" id="{780EB475-454C-4E2F-99EA-89493555D1F3}"/>
              </a:ext>
            </a:extLst>
          </p:cNvPr>
          <p:cNvSpPr/>
          <p:nvPr/>
        </p:nvSpPr>
        <p:spPr>
          <a:xfrm>
            <a:off x="6386350" y="4342731"/>
            <a:ext cx="1039723" cy="264713"/>
          </a:xfrm>
          <a:prstGeom prst="wedgeRoundRectCallout">
            <a:avLst>
              <a:gd name="adj1" fmla="val -37228"/>
              <a:gd name="adj2" fmla="val 79099"/>
              <a:gd name="adj3" fmla="val 16667"/>
            </a:avLst>
          </a:prstGeom>
          <a:solidFill>
            <a:schemeClr val="bg1">
              <a:alpha val="90000"/>
            </a:schemeClr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err="1">
                <a:solidFill>
                  <a:schemeClr val="tx1"/>
                </a:solidFill>
              </a:rPr>
              <a:t>맵의</a:t>
            </a:r>
            <a:r>
              <a:rPr lang="ko-KR" altLang="en-US" sz="900" dirty="0">
                <a:solidFill>
                  <a:schemeClr val="tx1"/>
                </a:solidFill>
              </a:rPr>
              <a:t> 이름 표기</a:t>
            </a:r>
          </a:p>
        </p:txBody>
      </p:sp>
      <p:sp>
        <p:nvSpPr>
          <p:cNvPr id="59" name="말풍선: 모서리가 둥근 사각형 2">
            <a:extLst>
              <a:ext uri="{FF2B5EF4-FFF2-40B4-BE49-F238E27FC236}">
                <a16:creationId xmlns:a16="http://schemas.microsoft.com/office/drawing/2014/main" id="{780EB475-454C-4E2F-99EA-89493555D1F3}"/>
              </a:ext>
            </a:extLst>
          </p:cNvPr>
          <p:cNvSpPr/>
          <p:nvPr/>
        </p:nvSpPr>
        <p:spPr>
          <a:xfrm>
            <a:off x="1149541" y="2744411"/>
            <a:ext cx="1343494" cy="347284"/>
          </a:xfrm>
          <a:prstGeom prst="wedgeRoundRectCallout">
            <a:avLst>
              <a:gd name="adj1" fmla="val -45215"/>
              <a:gd name="adj2" fmla="val -104621"/>
              <a:gd name="adj3" fmla="val 16667"/>
            </a:avLst>
          </a:prstGeom>
          <a:solidFill>
            <a:schemeClr val="bg1">
              <a:alpha val="90000"/>
            </a:schemeClr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자신이 선택한 캐릭터</a:t>
            </a:r>
            <a:endParaRPr lang="en-US" altLang="ko-KR" sz="900" dirty="0">
              <a:solidFill>
                <a:schemeClr val="tx1"/>
              </a:solidFill>
            </a:endParaRPr>
          </a:p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프로필과 이름 출력</a:t>
            </a:r>
          </a:p>
        </p:txBody>
      </p:sp>
      <p:sp>
        <p:nvSpPr>
          <p:cNvPr id="60" name="말풍선: 모서리가 둥근 사각형 2">
            <a:extLst>
              <a:ext uri="{FF2B5EF4-FFF2-40B4-BE49-F238E27FC236}">
                <a16:creationId xmlns:a16="http://schemas.microsoft.com/office/drawing/2014/main" id="{780EB475-454C-4E2F-99EA-89493555D1F3}"/>
              </a:ext>
            </a:extLst>
          </p:cNvPr>
          <p:cNvSpPr/>
          <p:nvPr/>
        </p:nvSpPr>
        <p:spPr>
          <a:xfrm>
            <a:off x="2547053" y="4607444"/>
            <a:ext cx="1021370" cy="340515"/>
          </a:xfrm>
          <a:prstGeom prst="wedgeRoundRectCallout">
            <a:avLst>
              <a:gd name="adj1" fmla="val 23242"/>
              <a:gd name="adj2" fmla="val 158687"/>
              <a:gd name="adj3" fmla="val 16667"/>
            </a:avLst>
          </a:prstGeom>
          <a:solidFill>
            <a:schemeClr val="bg1">
              <a:alpha val="90000"/>
            </a:schemeClr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부가적 컨텐츠 </a:t>
            </a:r>
            <a:r>
              <a:rPr lang="en-US" altLang="ko-KR" sz="900" dirty="0">
                <a:solidFill>
                  <a:schemeClr val="tx1"/>
                </a:solidFill>
              </a:rPr>
              <a:t>Up, Down </a:t>
            </a:r>
            <a:r>
              <a:rPr lang="ko-KR" altLang="en-US" sz="900" dirty="0">
                <a:solidFill>
                  <a:schemeClr val="tx1"/>
                </a:solidFill>
              </a:rPr>
              <a:t>기능</a:t>
            </a:r>
            <a:endParaRPr lang="en-US" altLang="ko-KR" sz="900" dirty="0">
              <a:solidFill>
                <a:schemeClr val="tx1"/>
              </a:solidFill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112327ED-BDB8-4040-97DF-CBE26C04D316}"/>
              </a:ext>
            </a:extLst>
          </p:cNvPr>
          <p:cNvSpPr/>
          <p:nvPr/>
        </p:nvSpPr>
        <p:spPr>
          <a:xfrm>
            <a:off x="5650066" y="4682532"/>
            <a:ext cx="303581" cy="340515"/>
          </a:xfrm>
          <a:prstGeom prst="roundRect">
            <a:avLst/>
          </a:prstGeom>
          <a:gradFill>
            <a:gsLst>
              <a:gs pos="0">
                <a:srgbClr val="013E6A"/>
              </a:gs>
              <a:gs pos="100000">
                <a:srgbClr val="022444"/>
              </a:gs>
            </a:gsLst>
            <a:lin ang="5400000" scaled="1"/>
          </a:gra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9" name="사각형: 둥근 모서리 68">
            <a:extLst>
              <a:ext uri="{FF2B5EF4-FFF2-40B4-BE49-F238E27FC236}">
                <a16:creationId xmlns:a16="http://schemas.microsoft.com/office/drawing/2014/main" id="{345E3947-E17B-41BD-843F-3F826E58C0D9}"/>
              </a:ext>
            </a:extLst>
          </p:cNvPr>
          <p:cNvSpPr/>
          <p:nvPr/>
        </p:nvSpPr>
        <p:spPr>
          <a:xfrm>
            <a:off x="6906211" y="4682532"/>
            <a:ext cx="303580" cy="324481"/>
          </a:xfrm>
          <a:prstGeom prst="roundRect">
            <a:avLst/>
          </a:prstGeom>
          <a:gradFill>
            <a:gsLst>
              <a:gs pos="0">
                <a:srgbClr val="002A4C"/>
              </a:gs>
              <a:gs pos="100000">
                <a:srgbClr val="001E3A"/>
              </a:gs>
            </a:gsLst>
            <a:lin ang="5400000" scaled="1"/>
          </a:gra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93156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0" name="표 26">
            <a:extLst>
              <a:ext uri="{FF2B5EF4-FFF2-40B4-BE49-F238E27FC236}">
                <a16:creationId xmlns:a16="http://schemas.microsoft.com/office/drawing/2014/main" id="{849DB1BD-3DFD-4E9C-999D-31D80176B1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1359998"/>
              </p:ext>
            </p:extLst>
          </p:nvPr>
        </p:nvGraphicFramePr>
        <p:xfrm>
          <a:off x="0" y="1670806"/>
          <a:ext cx="12192000" cy="5187194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1281812352"/>
                    </a:ext>
                  </a:extLst>
                </a:gridCol>
              </a:tblGrid>
              <a:tr h="2732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게임 부가적 컨텐츠 흐름 </a:t>
                      </a:r>
                      <a:r>
                        <a:rPr lang="en-US" altLang="ko-KR" sz="1100" dirty="0"/>
                        <a:t>Flow</a:t>
                      </a:r>
                      <a:r>
                        <a:rPr lang="en-US" altLang="ko-KR" sz="1100" baseline="0" dirty="0"/>
                        <a:t> Chart</a:t>
                      </a:r>
                      <a:endParaRPr lang="ko-KR" altLang="en-US" sz="1100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8967248"/>
                  </a:ext>
                </a:extLst>
              </a:tr>
              <a:tr h="4913955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endParaRPr lang="en-US" altLang="ko-KR" sz="1300" b="1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7596589"/>
                  </a:ext>
                </a:extLst>
              </a:tr>
            </a:tbl>
          </a:graphicData>
        </a:graphic>
      </p:graphicFrame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4FA2DB8-3720-4731-B79B-28634B515071}"/>
              </a:ext>
            </a:extLst>
          </p:cNvPr>
          <p:cNvCxnSpPr/>
          <p:nvPr/>
        </p:nvCxnSpPr>
        <p:spPr>
          <a:xfrm>
            <a:off x="0" y="721453"/>
            <a:ext cx="12192000" cy="0"/>
          </a:xfrm>
          <a:prstGeom prst="line">
            <a:avLst/>
          </a:prstGeom>
          <a:ln w="1905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FC359E75-9E4C-4E3E-941F-98BDF9EA5636}"/>
              </a:ext>
            </a:extLst>
          </p:cNvPr>
          <p:cNvCxnSpPr/>
          <p:nvPr/>
        </p:nvCxnSpPr>
        <p:spPr>
          <a:xfrm>
            <a:off x="0" y="1377706"/>
            <a:ext cx="12192000" cy="0"/>
          </a:xfrm>
          <a:prstGeom prst="line">
            <a:avLst/>
          </a:prstGeom>
          <a:ln w="1905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모서리가 둥근 직사각형 1"/>
          <p:cNvSpPr/>
          <p:nvPr/>
        </p:nvSpPr>
        <p:spPr>
          <a:xfrm>
            <a:off x="213911" y="3949526"/>
            <a:ext cx="1064030" cy="4572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로비 화면</a:t>
            </a:r>
          </a:p>
        </p:txBody>
      </p:sp>
      <p:cxnSp>
        <p:nvCxnSpPr>
          <p:cNvPr id="22" name="꺾인 연결선 21"/>
          <p:cNvCxnSpPr>
            <a:cxnSpLocks/>
            <a:stCxn id="2" idx="3"/>
            <a:endCxn id="136" idx="1"/>
          </p:cNvCxnSpPr>
          <p:nvPr/>
        </p:nvCxnSpPr>
        <p:spPr>
          <a:xfrm flipV="1">
            <a:off x="1277941" y="2458156"/>
            <a:ext cx="753005" cy="1719970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꺾인 연결선 89"/>
          <p:cNvCxnSpPr>
            <a:cxnSpLocks/>
            <a:stCxn id="2" idx="3"/>
            <a:endCxn id="141" idx="1"/>
          </p:cNvCxnSpPr>
          <p:nvPr/>
        </p:nvCxnSpPr>
        <p:spPr>
          <a:xfrm>
            <a:off x="1277941" y="4178126"/>
            <a:ext cx="753005" cy="1850676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CD2BCA4E-221E-4D19-B2C6-3C1BEC63420E}"/>
              </a:ext>
            </a:extLst>
          </p:cNvPr>
          <p:cNvSpPr/>
          <p:nvPr/>
        </p:nvSpPr>
        <p:spPr>
          <a:xfrm>
            <a:off x="10466664" y="138789"/>
            <a:ext cx="1725336" cy="384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Page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19/37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07FB9D8F-E10A-470B-8E45-5573FBA39536}"/>
              </a:ext>
            </a:extLst>
          </p:cNvPr>
          <p:cNvGrpSpPr/>
          <p:nvPr/>
        </p:nvGrpSpPr>
        <p:grpSpPr>
          <a:xfrm>
            <a:off x="-131262" y="806314"/>
            <a:ext cx="12326336" cy="750158"/>
            <a:chOff x="-131262" y="806314"/>
            <a:chExt cx="12326336" cy="750158"/>
          </a:xfrm>
        </p:grpSpPr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3AB4FEC4-567E-4906-8F14-25F19892B91F}"/>
                </a:ext>
              </a:extLst>
            </p:cNvPr>
            <p:cNvGrpSpPr/>
            <p:nvPr/>
          </p:nvGrpSpPr>
          <p:grpSpPr>
            <a:xfrm>
              <a:off x="-131262" y="806314"/>
              <a:ext cx="12326336" cy="750158"/>
              <a:chOff x="-131262" y="806314"/>
              <a:chExt cx="12326336" cy="750158"/>
            </a:xfrm>
          </p:grpSpPr>
          <p:grpSp>
            <p:nvGrpSpPr>
              <p:cNvPr id="97" name="그룹 96">
                <a:extLst>
                  <a:ext uri="{FF2B5EF4-FFF2-40B4-BE49-F238E27FC236}">
                    <a16:creationId xmlns:a16="http://schemas.microsoft.com/office/drawing/2014/main" id="{BDB4FA12-42AB-4B4F-A001-9F2662FEFB59}"/>
                  </a:ext>
                </a:extLst>
              </p:cNvPr>
              <p:cNvGrpSpPr/>
              <p:nvPr/>
            </p:nvGrpSpPr>
            <p:grpSpPr>
              <a:xfrm>
                <a:off x="-131262" y="806314"/>
                <a:ext cx="12326336" cy="750158"/>
                <a:chOff x="-131262" y="806314"/>
                <a:chExt cx="12326336" cy="750158"/>
              </a:xfrm>
            </p:grpSpPr>
            <p:grpSp>
              <p:nvGrpSpPr>
                <p:cNvPr id="99" name="그룹 98">
                  <a:extLst>
                    <a:ext uri="{FF2B5EF4-FFF2-40B4-BE49-F238E27FC236}">
                      <a16:creationId xmlns:a16="http://schemas.microsoft.com/office/drawing/2014/main" id="{49B678E5-6A8F-4207-98F0-C5DD90B4BE49}"/>
                    </a:ext>
                  </a:extLst>
                </p:cNvPr>
                <p:cNvGrpSpPr/>
                <p:nvPr/>
              </p:nvGrpSpPr>
              <p:grpSpPr>
                <a:xfrm>
                  <a:off x="2448" y="806314"/>
                  <a:ext cx="12192626" cy="750158"/>
                  <a:chOff x="2448" y="791684"/>
                  <a:chExt cx="12192626" cy="750158"/>
                </a:xfrm>
              </p:grpSpPr>
              <p:sp>
                <p:nvSpPr>
                  <p:cNvPr id="102" name="화살표: 오각형 101">
                    <a:extLst>
                      <a:ext uri="{FF2B5EF4-FFF2-40B4-BE49-F238E27FC236}">
                        <a16:creationId xmlns:a16="http://schemas.microsoft.com/office/drawing/2014/main" id="{62503C02-E0AB-41C8-A1D0-B34BF14EDAD8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638942" y="472762"/>
                    <a:ext cx="714488" cy="1423672"/>
                  </a:xfrm>
                  <a:prstGeom prst="homePlate">
                    <a:avLst>
                      <a:gd name="adj" fmla="val 39689"/>
                    </a:avLst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  <a:ln>
                    <a:solidFill>
                      <a:schemeClr val="accent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 dirty="0"/>
                  </a:p>
                </p:txBody>
              </p:sp>
              <p:grpSp>
                <p:nvGrpSpPr>
                  <p:cNvPr id="103" name="그룹 102">
                    <a:extLst>
                      <a:ext uri="{FF2B5EF4-FFF2-40B4-BE49-F238E27FC236}">
                        <a16:creationId xmlns:a16="http://schemas.microsoft.com/office/drawing/2014/main" id="{F0361561-C01C-478C-AB4D-35DF201EF807}"/>
                      </a:ext>
                    </a:extLst>
                  </p:cNvPr>
                  <p:cNvGrpSpPr/>
                  <p:nvPr/>
                </p:nvGrpSpPr>
                <p:grpSpPr>
                  <a:xfrm>
                    <a:off x="2448" y="791684"/>
                    <a:ext cx="12192626" cy="508631"/>
                    <a:chOff x="2448" y="791684"/>
                    <a:chExt cx="12192626" cy="508631"/>
                  </a:xfrm>
                </p:grpSpPr>
                <p:sp>
                  <p:nvSpPr>
                    <p:cNvPr id="108" name="직사각형 107">
                      <a:extLst>
                        <a:ext uri="{FF2B5EF4-FFF2-40B4-BE49-F238E27FC236}">
                          <a16:creationId xmlns:a16="http://schemas.microsoft.com/office/drawing/2014/main" id="{0556990B-119E-40A3-AF32-F218610D190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754031" y="827498"/>
                      <a:ext cx="1425265" cy="42925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10" name="TextBox 109">
                      <a:extLst>
                        <a:ext uri="{FF2B5EF4-FFF2-40B4-BE49-F238E27FC236}">
                          <a16:creationId xmlns:a16="http://schemas.microsoft.com/office/drawing/2014/main" id="{EB8EF627-20E8-4956-B6CF-25626B38010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633816" y="859857"/>
                      <a:ext cx="1648436" cy="36791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dirty="0"/>
                        <a:t>Ⅲ. </a:t>
                      </a:r>
                      <a:r>
                        <a:rPr lang="ko-KR" altLang="en-US" dirty="0"/>
                        <a:t>결론</a:t>
                      </a:r>
                    </a:p>
                  </p:txBody>
                </p:sp>
                <p:sp>
                  <p:nvSpPr>
                    <p:cNvPr id="111" name="TextBox 110">
                      <a:extLst>
                        <a:ext uri="{FF2B5EF4-FFF2-40B4-BE49-F238E27FC236}">
                          <a16:creationId xmlns:a16="http://schemas.microsoft.com/office/drawing/2014/main" id="{688DEA51-180A-4177-8423-F916DD5EB1C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430220" y="905551"/>
                      <a:ext cx="951377" cy="29238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300" b="1" dirty="0"/>
                        <a:t>게임 정보</a:t>
                      </a:r>
                    </a:p>
                  </p:txBody>
                </p:sp>
                <p:sp>
                  <p:nvSpPr>
                    <p:cNvPr id="116" name="직사각형 115">
                      <a:extLst>
                        <a:ext uri="{FF2B5EF4-FFF2-40B4-BE49-F238E27FC236}">
                          <a16:creationId xmlns:a16="http://schemas.microsoft.com/office/drawing/2014/main" id="{99CD32F6-E8D8-41FC-B54D-1FF1DB95F71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20136" y="826840"/>
                      <a:ext cx="1011822" cy="43009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17" name="직사각형 116">
                      <a:extLst>
                        <a:ext uri="{FF2B5EF4-FFF2-40B4-BE49-F238E27FC236}">
                          <a16:creationId xmlns:a16="http://schemas.microsoft.com/office/drawing/2014/main" id="{54AE2CE7-1660-4FC8-A473-07020E5F6B2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728566" y="826840"/>
                      <a:ext cx="1011822" cy="43009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19" name="TextBox 118">
                      <a:extLst>
                        <a:ext uri="{FF2B5EF4-FFF2-40B4-BE49-F238E27FC236}">
                          <a16:creationId xmlns:a16="http://schemas.microsoft.com/office/drawing/2014/main" id="{15364EA4-0994-40FE-BC2D-9948FA17421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813225" y="876705"/>
                      <a:ext cx="842503" cy="29238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300" dirty="0"/>
                        <a:t>UI &amp; UX</a:t>
                      </a:r>
                      <a:endParaRPr lang="ko-KR" altLang="en-US" sz="1300" dirty="0"/>
                    </a:p>
                  </p:txBody>
                </p:sp>
                <p:grpSp>
                  <p:nvGrpSpPr>
                    <p:cNvPr id="120" name="그룹 119">
                      <a:extLst>
                        <a:ext uri="{FF2B5EF4-FFF2-40B4-BE49-F238E27FC236}">
                          <a16:creationId xmlns:a16="http://schemas.microsoft.com/office/drawing/2014/main" id="{F37C7361-EB16-4D41-869B-FAA550F5C5F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429138" y="807872"/>
                      <a:ext cx="2858792" cy="492443"/>
                      <a:chOff x="1429138" y="807872"/>
                      <a:chExt cx="2858792" cy="492443"/>
                    </a:xfrm>
                  </p:grpSpPr>
                  <p:sp>
                    <p:nvSpPr>
                      <p:cNvPr id="132" name="직사각형 131">
                        <a:extLst>
                          <a:ext uri="{FF2B5EF4-FFF2-40B4-BE49-F238E27FC236}">
                            <a16:creationId xmlns:a16="http://schemas.microsoft.com/office/drawing/2014/main" id="{E405E032-EA17-4999-8097-CA8DF7AF732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333731" y="826477"/>
                        <a:ext cx="951377" cy="43179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accent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b="1"/>
                      </a:p>
                    </p:txBody>
                  </p:sp>
                  <p:sp>
                    <p:nvSpPr>
                      <p:cNvPr id="133" name="TextBox 132">
                        <a:extLst>
                          <a:ext uri="{FF2B5EF4-FFF2-40B4-BE49-F238E27FC236}">
                            <a16:creationId xmlns:a16="http://schemas.microsoft.com/office/drawing/2014/main" id="{DB3CF43E-AF37-45C7-9DE2-1E4E33B59B0B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336553" y="807872"/>
                        <a:ext cx="951377" cy="492443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ko-KR" altLang="en-US" sz="1300" dirty="0"/>
                          <a:t>유사 게임</a:t>
                        </a:r>
                        <a:endParaRPr lang="en-US" altLang="ko-KR" sz="1300" dirty="0"/>
                      </a:p>
                      <a:p>
                        <a:pPr algn="ctr"/>
                        <a:r>
                          <a:rPr lang="ko-KR" altLang="en-US" sz="1300" dirty="0"/>
                          <a:t>비교</a:t>
                        </a:r>
                      </a:p>
                    </p:txBody>
                  </p:sp>
                  <p:sp>
                    <p:nvSpPr>
                      <p:cNvPr id="134" name="직사각형 133">
                        <a:extLst>
                          <a:ext uri="{FF2B5EF4-FFF2-40B4-BE49-F238E27FC236}">
                            <a16:creationId xmlns:a16="http://schemas.microsoft.com/office/drawing/2014/main" id="{7C8412A0-5C5D-467E-8C29-3AF3D06F045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379110" y="826477"/>
                        <a:ext cx="951377" cy="43179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accent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b="1"/>
                      </a:p>
                    </p:txBody>
                  </p:sp>
                  <p:sp>
                    <p:nvSpPr>
                      <p:cNvPr id="135" name="직사각형 134">
                        <a:extLst>
                          <a:ext uri="{FF2B5EF4-FFF2-40B4-BE49-F238E27FC236}">
                            <a16:creationId xmlns:a16="http://schemas.microsoft.com/office/drawing/2014/main" id="{CDE524D2-E883-46BF-9A92-441AFC00371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429138" y="826477"/>
                        <a:ext cx="951377" cy="43179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accent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b="1"/>
                      </a:p>
                    </p:txBody>
                  </p:sp>
                </p:grpSp>
                <p:grpSp>
                  <p:nvGrpSpPr>
                    <p:cNvPr id="122" name="그룹 121">
                      <a:extLst>
                        <a:ext uri="{FF2B5EF4-FFF2-40B4-BE49-F238E27FC236}">
                          <a16:creationId xmlns:a16="http://schemas.microsoft.com/office/drawing/2014/main" id="{B35E4B4D-3EF6-4AAF-B4EF-69A554FE55B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708430" y="826840"/>
                      <a:ext cx="1011822" cy="430091"/>
                      <a:chOff x="5870306" y="387644"/>
                      <a:chExt cx="1011822" cy="430091"/>
                    </a:xfrm>
                  </p:grpSpPr>
                  <p:sp>
                    <p:nvSpPr>
                      <p:cNvPr id="129" name="직사각형 128">
                        <a:extLst>
                          <a:ext uri="{FF2B5EF4-FFF2-40B4-BE49-F238E27FC236}">
                            <a16:creationId xmlns:a16="http://schemas.microsoft.com/office/drawing/2014/main" id="{37F3FE53-2477-40AF-8E37-18C57A84749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70306" y="387644"/>
                        <a:ext cx="1011822" cy="430091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accent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30" name="TextBox 129">
                        <a:extLst>
                          <a:ext uri="{FF2B5EF4-FFF2-40B4-BE49-F238E27FC236}">
                            <a16:creationId xmlns:a16="http://schemas.microsoft.com/office/drawing/2014/main" id="{644CB1C8-0FCC-4DCD-A622-8AA7FA6C3968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026541" y="449839"/>
                        <a:ext cx="699352" cy="292388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ko-KR" altLang="en-US" sz="1300" dirty="0"/>
                          <a:t>캐릭터</a:t>
                        </a:r>
                      </a:p>
                    </p:txBody>
                  </p:sp>
                </p:grpSp>
                <p:sp>
                  <p:nvSpPr>
                    <p:cNvPr id="123" name="직사각형 122">
                      <a:extLst>
                        <a:ext uri="{FF2B5EF4-FFF2-40B4-BE49-F238E27FC236}">
                          <a16:creationId xmlns:a16="http://schemas.microsoft.com/office/drawing/2014/main" id="{4994BEE7-BCDE-4859-A4D2-82BBB512874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745648" y="826840"/>
                      <a:ext cx="1011822" cy="430091"/>
                    </a:xfrm>
                    <a:prstGeom prst="rect">
                      <a:avLst/>
                    </a:prstGeom>
                    <a:solidFill>
                      <a:schemeClr val="accent2">
                        <a:lumMod val="20000"/>
                        <a:lumOff val="80000"/>
                      </a:schemeClr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24" name="TextBox 123">
                      <a:extLst>
                        <a:ext uri="{FF2B5EF4-FFF2-40B4-BE49-F238E27FC236}">
                          <a16:creationId xmlns:a16="http://schemas.microsoft.com/office/drawing/2014/main" id="{904A54EA-CE25-44F5-8C25-56DDCBDC6ED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830307" y="791684"/>
                      <a:ext cx="842503" cy="49244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300" b="1" dirty="0"/>
                        <a:t>Flow</a:t>
                      </a:r>
                      <a:r>
                        <a:rPr lang="en-US" altLang="ko-KR" sz="1300" dirty="0"/>
                        <a:t> </a:t>
                      </a:r>
                      <a:r>
                        <a:rPr lang="en-US" altLang="ko-KR" sz="1300" b="1" dirty="0"/>
                        <a:t>Chart</a:t>
                      </a:r>
                      <a:endParaRPr lang="ko-KR" altLang="en-US" sz="1300" b="1" dirty="0"/>
                    </a:p>
                  </p:txBody>
                </p:sp>
                <p:sp>
                  <p:nvSpPr>
                    <p:cNvPr id="125" name="직사각형 124">
                      <a:extLst>
                        <a:ext uri="{FF2B5EF4-FFF2-40B4-BE49-F238E27FC236}">
                          <a16:creationId xmlns:a16="http://schemas.microsoft.com/office/drawing/2014/main" id="{29C68ABB-ECB7-4E91-92B4-AB04BA6C564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183252" y="826840"/>
                      <a:ext cx="1011822" cy="43009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26" name="TextBox 125">
                      <a:extLst>
                        <a:ext uri="{FF2B5EF4-FFF2-40B4-BE49-F238E27FC236}">
                          <a16:creationId xmlns:a16="http://schemas.microsoft.com/office/drawing/2014/main" id="{1F29C625-CC7C-4FFA-8AA7-6575FBEE902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1282252" y="901330"/>
                      <a:ext cx="865979" cy="2964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300" dirty="0"/>
                        <a:t>기대효과</a:t>
                      </a:r>
                    </a:p>
                  </p:txBody>
                </p:sp>
                <p:sp>
                  <p:nvSpPr>
                    <p:cNvPr id="127" name="TextBox 126">
                      <a:extLst>
                        <a:ext uri="{FF2B5EF4-FFF2-40B4-BE49-F238E27FC236}">
                          <a16:creationId xmlns:a16="http://schemas.microsoft.com/office/drawing/2014/main" id="{D89F7AB9-D97A-43BC-BC81-28AF771E42E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438408" y="884373"/>
                      <a:ext cx="951377" cy="29238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300" dirty="0"/>
                        <a:t>게임 정보</a:t>
                      </a:r>
                    </a:p>
                  </p:txBody>
                </p:sp>
                <p:sp>
                  <p:nvSpPr>
                    <p:cNvPr id="128" name="직사각형 127">
                      <a:extLst>
                        <a:ext uri="{FF2B5EF4-FFF2-40B4-BE49-F238E27FC236}">
                          <a16:creationId xmlns:a16="http://schemas.microsoft.com/office/drawing/2014/main" id="{A7E10CE7-D4FE-4F12-A4D4-13734C89F84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48" y="825994"/>
                      <a:ext cx="1425265" cy="430755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C0782FD7-53AD-434C-91D8-811F5834B5AF}"/>
                    </a:ext>
                  </a:extLst>
                </p:cNvPr>
                <p:cNvSpPr txBox="1"/>
                <p:nvPr/>
              </p:nvSpPr>
              <p:spPr>
                <a:xfrm>
                  <a:off x="4232262" y="879993"/>
                  <a:ext cx="1478623" cy="3539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700" b="1" dirty="0"/>
                    <a:t>Ⅱ. </a:t>
                  </a:r>
                  <a:r>
                    <a:rPr lang="ko-KR" altLang="en-US" sz="1700" b="1" dirty="0"/>
                    <a:t>게임 컨셉</a:t>
                  </a:r>
                </a:p>
              </p:txBody>
            </p:sp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8CDA0251-3545-444D-8F52-A12E4CDB8B9F}"/>
                    </a:ext>
                  </a:extLst>
                </p:cNvPr>
                <p:cNvSpPr txBox="1"/>
                <p:nvPr/>
              </p:nvSpPr>
              <p:spPr>
                <a:xfrm>
                  <a:off x="-131262" y="888524"/>
                  <a:ext cx="1648436" cy="3539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700" dirty="0"/>
                    <a:t>Ⅰ. </a:t>
                  </a:r>
                  <a:r>
                    <a:rPr lang="ko-KR" altLang="en-US" sz="1700" dirty="0"/>
                    <a:t>게임 개괄</a:t>
                  </a:r>
                </a:p>
              </p:txBody>
            </p:sp>
          </p:grpSp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6C80543B-0F37-4B10-BEA5-B0D66E20EC64}"/>
                  </a:ext>
                </a:extLst>
              </p:cNvPr>
              <p:cNvSpPr txBox="1"/>
              <p:nvPr/>
            </p:nvSpPr>
            <p:spPr>
              <a:xfrm>
                <a:off x="2380398" y="813475"/>
                <a:ext cx="1011823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300" dirty="0"/>
                  <a:t>목적 </a:t>
                </a:r>
                <a:r>
                  <a:rPr lang="en-US" altLang="ko-KR" sz="1300" dirty="0"/>
                  <a:t>&amp;</a:t>
                </a:r>
              </a:p>
              <a:p>
                <a:pPr algn="ctr"/>
                <a:r>
                  <a:rPr lang="ko-KR" altLang="en-US" sz="1300" dirty="0"/>
                  <a:t>재미요소</a:t>
                </a:r>
              </a:p>
            </p:txBody>
          </p:sp>
        </p:grp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645E3DC9-9A05-45AF-8C8B-ACADC361BC75}"/>
                </a:ext>
              </a:extLst>
            </p:cNvPr>
            <p:cNvSpPr txBox="1"/>
            <p:nvPr/>
          </p:nvSpPr>
          <p:spPr>
            <a:xfrm>
              <a:off x="6758649" y="829663"/>
              <a:ext cx="951377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300" dirty="0"/>
                <a:t>패시브 </a:t>
              </a:r>
              <a:r>
                <a:rPr lang="en-US" altLang="ko-KR" sz="1300" dirty="0"/>
                <a:t>&amp;</a:t>
              </a:r>
            </a:p>
            <a:p>
              <a:pPr algn="ctr"/>
              <a:r>
                <a:rPr lang="ko-KR" altLang="en-US" sz="1300" dirty="0"/>
                <a:t>아이템</a:t>
              </a:r>
            </a:p>
          </p:txBody>
        </p:sp>
      </p:grp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56EEA6A1-A1BD-4AB3-B42B-E978F2208D98}"/>
              </a:ext>
            </a:extLst>
          </p:cNvPr>
          <p:cNvSpPr/>
          <p:nvPr/>
        </p:nvSpPr>
        <p:spPr>
          <a:xfrm>
            <a:off x="2030946" y="2229556"/>
            <a:ext cx="819838" cy="457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캐릭터</a:t>
            </a:r>
            <a:endParaRPr lang="en-US" altLang="ko-KR" sz="1100" dirty="0">
              <a:solidFill>
                <a:schemeClr val="tx1"/>
              </a:solidFill>
            </a:endParaRPr>
          </a:p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교체</a:t>
            </a: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850010ED-03E4-463C-B80C-EF28830211B5}"/>
              </a:ext>
            </a:extLst>
          </p:cNvPr>
          <p:cNvSpPr/>
          <p:nvPr/>
        </p:nvSpPr>
        <p:spPr>
          <a:xfrm>
            <a:off x="2030946" y="2923634"/>
            <a:ext cx="819838" cy="457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스토리</a:t>
            </a:r>
            <a:endParaRPr lang="en-US" altLang="ko-KR" sz="1100" dirty="0">
              <a:solidFill>
                <a:schemeClr val="tx1"/>
              </a:solidFill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F9D1603E-5143-4047-B2BC-A88DC8A1CA9B}"/>
              </a:ext>
            </a:extLst>
          </p:cNvPr>
          <p:cNvSpPr/>
          <p:nvPr/>
        </p:nvSpPr>
        <p:spPr>
          <a:xfrm>
            <a:off x="2043860" y="3629926"/>
            <a:ext cx="819838" cy="457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조작 방법</a:t>
            </a:r>
            <a:endParaRPr lang="en-US" altLang="ko-KR" sz="1100" dirty="0">
              <a:solidFill>
                <a:schemeClr val="tx1"/>
              </a:solidFill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B3CBF774-36CE-40A3-A14E-D540B308EE90}"/>
              </a:ext>
            </a:extLst>
          </p:cNvPr>
          <p:cNvSpPr/>
          <p:nvPr/>
        </p:nvSpPr>
        <p:spPr>
          <a:xfrm>
            <a:off x="2030946" y="4312266"/>
            <a:ext cx="819838" cy="457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환경 설정</a:t>
            </a:r>
            <a:endParaRPr lang="en-US" altLang="ko-KR" sz="1100" dirty="0">
              <a:solidFill>
                <a:schemeClr val="tx1"/>
              </a:solidFill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0F96306A-3B33-4D5A-AA30-086C8A54AC5E}"/>
              </a:ext>
            </a:extLst>
          </p:cNvPr>
          <p:cNvSpPr/>
          <p:nvPr/>
        </p:nvSpPr>
        <p:spPr>
          <a:xfrm>
            <a:off x="2030946" y="5004478"/>
            <a:ext cx="819838" cy="457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게임 종료</a:t>
            </a:r>
            <a:endParaRPr lang="en-US" altLang="ko-KR" sz="1100" dirty="0">
              <a:solidFill>
                <a:schemeClr val="tx1"/>
              </a:solidFill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097A746E-D891-4694-A40E-AEAF303021FB}"/>
              </a:ext>
            </a:extLst>
          </p:cNvPr>
          <p:cNvSpPr/>
          <p:nvPr/>
        </p:nvSpPr>
        <p:spPr>
          <a:xfrm>
            <a:off x="2030946" y="5800202"/>
            <a:ext cx="819838" cy="457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맵 선택</a:t>
            </a:r>
            <a:endParaRPr lang="en-US" altLang="ko-KR" sz="1100" dirty="0">
              <a:solidFill>
                <a:schemeClr val="tx1"/>
              </a:solidFill>
            </a:endParaRPr>
          </a:p>
        </p:txBody>
      </p:sp>
      <p:cxnSp>
        <p:nvCxnSpPr>
          <p:cNvPr id="142" name="꺾인 연결선 21">
            <a:extLst>
              <a:ext uri="{FF2B5EF4-FFF2-40B4-BE49-F238E27FC236}">
                <a16:creationId xmlns:a16="http://schemas.microsoft.com/office/drawing/2014/main" id="{38481218-56BF-4C8E-9320-333DE4A5476D}"/>
              </a:ext>
            </a:extLst>
          </p:cNvPr>
          <p:cNvCxnSpPr>
            <a:cxnSpLocks/>
            <a:stCxn id="2" idx="3"/>
            <a:endCxn id="137" idx="1"/>
          </p:cNvCxnSpPr>
          <p:nvPr/>
        </p:nvCxnSpPr>
        <p:spPr>
          <a:xfrm flipV="1">
            <a:off x="1277941" y="3152234"/>
            <a:ext cx="753005" cy="1025892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꺾인 연결선 21">
            <a:extLst>
              <a:ext uri="{FF2B5EF4-FFF2-40B4-BE49-F238E27FC236}">
                <a16:creationId xmlns:a16="http://schemas.microsoft.com/office/drawing/2014/main" id="{D204C670-E8B3-4478-94C5-C4F7E400C927}"/>
              </a:ext>
            </a:extLst>
          </p:cNvPr>
          <p:cNvCxnSpPr>
            <a:cxnSpLocks/>
            <a:stCxn id="2" idx="3"/>
            <a:endCxn id="138" idx="1"/>
          </p:cNvCxnSpPr>
          <p:nvPr/>
        </p:nvCxnSpPr>
        <p:spPr>
          <a:xfrm flipV="1">
            <a:off x="1277941" y="3858526"/>
            <a:ext cx="765919" cy="319600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꺾인 연결선 89">
            <a:extLst>
              <a:ext uri="{FF2B5EF4-FFF2-40B4-BE49-F238E27FC236}">
                <a16:creationId xmlns:a16="http://schemas.microsoft.com/office/drawing/2014/main" id="{D3F0A624-C9BD-4DC1-8869-D595959BF2A3}"/>
              </a:ext>
            </a:extLst>
          </p:cNvPr>
          <p:cNvCxnSpPr>
            <a:cxnSpLocks/>
            <a:stCxn id="2" idx="3"/>
            <a:endCxn id="140" idx="1"/>
          </p:cNvCxnSpPr>
          <p:nvPr/>
        </p:nvCxnSpPr>
        <p:spPr>
          <a:xfrm>
            <a:off x="1277941" y="4178126"/>
            <a:ext cx="753005" cy="1054952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꺾인 연결선 89">
            <a:extLst>
              <a:ext uri="{FF2B5EF4-FFF2-40B4-BE49-F238E27FC236}">
                <a16:creationId xmlns:a16="http://schemas.microsoft.com/office/drawing/2014/main" id="{88DFD92C-1BE9-4BA9-954D-DE808896BC31}"/>
              </a:ext>
            </a:extLst>
          </p:cNvPr>
          <p:cNvCxnSpPr>
            <a:cxnSpLocks/>
            <a:stCxn id="2" idx="3"/>
            <a:endCxn id="139" idx="1"/>
          </p:cNvCxnSpPr>
          <p:nvPr/>
        </p:nvCxnSpPr>
        <p:spPr>
          <a:xfrm>
            <a:off x="1277941" y="4178126"/>
            <a:ext cx="753005" cy="362740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꺾인 연결선 89">
            <a:extLst>
              <a:ext uri="{FF2B5EF4-FFF2-40B4-BE49-F238E27FC236}">
                <a16:creationId xmlns:a16="http://schemas.microsoft.com/office/drawing/2014/main" id="{EBC000F2-8810-4C07-8670-4E5AC96823B1}"/>
              </a:ext>
            </a:extLst>
          </p:cNvPr>
          <p:cNvCxnSpPr>
            <a:cxnSpLocks/>
            <a:stCxn id="3" idx="3"/>
            <a:endCxn id="85" idx="1"/>
          </p:cNvCxnSpPr>
          <p:nvPr/>
        </p:nvCxnSpPr>
        <p:spPr>
          <a:xfrm flipV="1">
            <a:off x="4018220" y="3150304"/>
            <a:ext cx="3475173" cy="1092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/>
          <p:cNvCxnSpPr>
            <a:stCxn id="137" idx="3"/>
            <a:endCxn id="3" idx="1"/>
          </p:cNvCxnSpPr>
          <p:nvPr/>
        </p:nvCxnSpPr>
        <p:spPr>
          <a:xfrm flipV="1">
            <a:off x="2850784" y="3151396"/>
            <a:ext cx="347598" cy="83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직선 화살표 연결선 145"/>
          <p:cNvCxnSpPr>
            <a:stCxn id="138" idx="3"/>
          </p:cNvCxnSpPr>
          <p:nvPr/>
        </p:nvCxnSpPr>
        <p:spPr>
          <a:xfrm>
            <a:off x="2863698" y="3858526"/>
            <a:ext cx="347598" cy="246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직선 화살표 연결선 148"/>
          <p:cNvCxnSpPr>
            <a:stCxn id="139" idx="3"/>
          </p:cNvCxnSpPr>
          <p:nvPr/>
        </p:nvCxnSpPr>
        <p:spPr>
          <a:xfrm>
            <a:off x="2850784" y="4540866"/>
            <a:ext cx="36051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직선 화살표 연결선 149"/>
          <p:cNvCxnSpPr>
            <a:stCxn id="140" idx="3"/>
          </p:cNvCxnSpPr>
          <p:nvPr/>
        </p:nvCxnSpPr>
        <p:spPr>
          <a:xfrm>
            <a:off x="2850784" y="5233078"/>
            <a:ext cx="36051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순서도: 판단 84"/>
          <p:cNvSpPr/>
          <p:nvPr/>
        </p:nvSpPr>
        <p:spPr>
          <a:xfrm>
            <a:off x="7493393" y="2722867"/>
            <a:ext cx="1725436" cy="854873"/>
          </a:xfrm>
          <a:prstGeom prst="flowChartDecisio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‘X’, ‘</a:t>
            </a:r>
            <a:r>
              <a:rPr lang="ko-KR" altLang="en-US" sz="1000" dirty="0">
                <a:solidFill>
                  <a:schemeClr val="tx1"/>
                </a:solidFill>
              </a:rPr>
              <a:t>닫기</a:t>
            </a:r>
            <a:r>
              <a:rPr lang="en-US" altLang="ko-KR" sz="1000" dirty="0">
                <a:solidFill>
                  <a:schemeClr val="tx1"/>
                </a:solidFill>
              </a:rPr>
              <a:t>’</a:t>
            </a: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버튼을 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눌렀는가</a:t>
            </a:r>
            <a:r>
              <a:rPr lang="en-US" altLang="ko-KR" sz="1000" dirty="0">
                <a:solidFill>
                  <a:schemeClr val="tx1"/>
                </a:solidFill>
              </a:rPr>
              <a:t>?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8339912" y="5795765"/>
            <a:ext cx="44755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solidFill>
                  <a:srgbClr val="FF0000"/>
                </a:solidFill>
              </a:rPr>
              <a:t>No</a:t>
            </a:r>
            <a:endParaRPr lang="ko-KR" altLang="en-US" sz="1500" dirty="0">
              <a:solidFill>
                <a:srgbClr val="FF0000"/>
              </a:solidFill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9062759" y="5121322"/>
            <a:ext cx="46140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solidFill>
                  <a:schemeClr val="accent1"/>
                </a:solidFill>
              </a:rPr>
              <a:t>Yes</a:t>
            </a:r>
            <a:endParaRPr lang="ko-KR" altLang="en-US" sz="1500" dirty="0">
              <a:solidFill>
                <a:schemeClr val="accent1"/>
              </a:solidFill>
            </a:endParaRPr>
          </a:p>
        </p:txBody>
      </p:sp>
      <p:cxnSp>
        <p:nvCxnSpPr>
          <p:cNvPr id="92" name="꺾인 연결선 260">
            <a:extLst>
              <a:ext uri="{FF2B5EF4-FFF2-40B4-BE49-F238E27FC236}">
                <a16:creationId xmlns:a16="http://schemas.microsoft.com/office/drawing/2014/main" id="{EFD1A6A0-E3DC-4DF4-9833-00DC71A051C2}"/>
              </a:ext>
            </a:extLst>
          </p:cNvPr>
          <p:cNvCxnSpPr>
            <a:cxnSpLocks/>
            <a:stCxn id="85" idx="3"/>
            <a:endCxn id="2" idx="2"/>
          </p:cNvCxnSpPr>
          <p:nvPr/>
        </p:nvCxnSpPr>
        <p:spPr>
          <a:xfrm flipH="1">
            <a:off x="745926" y="3150304"/>
            <a:ext cx="8472903" cy="1256422"/>
          </a:xfrm>
          <a:prstGeom prst="bentConnector4">
            <a:avLst>
              <a:gd name="adj1" fmla="val -28253"/>
              <a:gd name="adj2" fmla="val 269930"/>
            </a:avLst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꺾인 연결선 103"/>
          <p:cNvCxnSpPr>
            <a:stCxn id="131" idx="2"/>
          </p:cNvCxnSpPr>
          <p:nvPr/>
        </p:nvCxnSpPr>
        <p:spPr>
          <a:xfrm rot="5400000" flipH="1">
            <a:off x="5794711" y="3288182"/>
            <a:ext cx="387904" cy="4734896"/>
          </a:xfrm>
          <a:prstGeom prst="bentConnector3">
            <a:avLst>
              <a:gd name="adj1" fmla="val -58932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꺾인 연결선 89">
            <a:extLst>
              <a:ext uri="{FF2B5EF4-FFF2-40B4-BE49-F238E27FC236}">
                <a16:creationId xmlns:a16="http://schemas.microsoft.com/office/drawing/2014/main" id="{EBC000F2-8810-4C07-8670-4E5AC96823B1}"/>
              </a:ext>
            </a:extLst>
          </p:cNvPr>
          <p:cNvCxnSpPr>
            <a:cxnSpLocks/>
            <a:stCxn id="107" idx="3"/>
            <a:endCxn id="85" idx="1"/>
          </p:cNvCxnSpPr>
          <p:nvPr/>
        </p:nvCxnSpPr>
        <p:spPr>
          <a:xfrm flipV="1">
            <a:off x="4018220" y="3150304"/>
            <a:ext cx="3475173" cy="706345"/>
          </a:xfrm>
          <a:prstGeom prst="bentConnector3">
            <a:avLst>
              <a:gd name="adj1" fmla="val 18217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850010ED-03E4-463C-B80C-EF28830211B5}"/>
              </a:ext>
            </a:extLst>
          </p:cNvPr>
          <p:cNvSpPr/>
          <p:nvPr/>
        </p:nvSpPr>
        <p:spPr>
          <a:xfrm>
            <a:off x="10209305" y="2155000"/>
            <a:ext cx="819838" cy="4220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출력 화면유지</a:t>
            </a:r>
            <a:endParaRPr lang="en-US" altLang="ko-KR" sz="1100" dirty="0">
              <a:solidFill>
                <a:schemeClr val="tx1"/>
              </a:solidFill>
            </a:endParaRPr>
          </a:p>
        </p:txBody>
      </p:sp>
      <p:sp>
        <p:nvSpPr>
          <p:cNvPr id="131" name="순서도: 판단 130"/>
          <p:cNvSpPr/>
          <p:nvPr/>
        </p:nvSpPr>
        <p:spPr>
          <a:xfrm>
            <a:off x="7493393" y="4994709"/>
            <a:ext cx="1725436" cy="854873"/>
          </a:xfrm>
          <a:prstGeom prst="flowChartDecisio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확인 버튼을 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눌렀는가</a:t>
            </a:r>
            <a:r>
              <a:rPr lang="en-US" altLang="ko-KR" sz="1000" dirty="0">
                <a:solidFill>
                  <a:schemeClr val="tx1"/>
                </a:solidFill>
              </a:rPr>
              <a:t>?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cxnSp>
        <p:nvCxnSpPr>
          <p:cNvPr id="157" name="직선 화살표 연결선 156"/>
          <p:cNvCxnSpPr>
            <a:stCxn id="131" idx="3"/>
            <a:endCxn id="158" idx="1"/>
          </p:cNvCxnSpPr>
          <p:nvPr/>
        </p:nvCxnSpPr>
        <p:spPr>
          <a:xfrm>
            <a:off x="9218829" y="5422146"/>
            <a:ext cx="990476" cy="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850010ED-03E4-463C-B80C-EF28830211B5}"/>
              </a:ext>
            </a:extLst>
          </p:cNvPr>
          <p:cNvSpPr/>
          <p:nvPr/>
        </p:nvSpPr>
        <p:spPr>
          <a:xfrm>
            <a:off x="10209305" y="5193546"/>
            <a:ext cx="819838" cy="457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게임 종료</a:t>
            </a:r>
            <a:endParaRPr lang="en-US" altLang="ko-KR" sz="1100" dirty="0">
              <a:solidFill>
                <a:schemeClr val="tx1"/>
              </a:solidFill>
            </a:endParaRPr>
          </a:p>
        </p:txBody>
      </p:sp>
      <p:sp>
        <p:nvSpPr>
          <p:cNvPr id="159" name="TextBox 158"/>
          <p:cNvSpPr txBox="1"/>
          <p:nvPr/>
        </p:nvSpPr>
        <p:spPr>
          <a:xfrm>
            <a:off x="7939414" y="2485085"/>
            <a:ext cx="44755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solidFill>
                  <a:srgbClr val="FF0000"/>
                </a:solidFill>
              </a:rPr>
              <a:t>No</a:t>
            </a:r>
            <a:endParaRPr lang="ko-KR" altLang="en-US" sz="1500" dirty="0">
              <a:solidFill>
                <a:srgbClr val="FF0000"/>
              </a:solidFill>
            </a:endParaRPr>
          </a:p>
        </p:txBody>
      </p:sp>
      <p:sp>
        <p:nvSpPr>
          <p:cNvPr id="162" name="TextBox 161"/>
          <p:cNvSpPr txBox="1"/>
          <p:nvPr/>
        </p:nvSpPr>
        <p:spPr>
          <a:xfrm>
            <a:off x="9062759" y="2837715"/>
            <a:ext cx="46140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solidFill>
                  <a:schemeClr val="accent1"/>
                </a:solidFill>
              </a:rPr>
              <a:t>Yes</a:t>
            </a:r>
            <a:endParaRPr lang="ko-KR" altLang="en-US" sz="1500" dirty="0">
              <a:solidFill>
                <a:schemeClr val="accent1"/>
              </a:solidFill>
            </a:endParaRPr>
          </a:p>
        </p:txBody>
      </p:sp>
      <p:cxnSp>
        <p:nvCxnSpPr>
          <p:cNvPr id="170" name="꺾인 연결선 89">
            <a:extLst>
              <a:ext uri="{FF2B5EF4-FFF2-40B4-BE49-F238E27FC236}">
                <a16:creationId xmlns:a16="http://schemas.microsoft.com/office/drawing/2014/main" id="{EBC000F2-8810-4C07-8670-4E5AC96823B1}"/>
              </a:ext>
            </a:extLst>
          </p:cNvPr>
          <p:cNvCxnSpPr>
            <a:cxnSpLocks/>
            <a:endCxn id="131" idx="1"/>
          </p:cNvCxnSpPr>
          <p:nvPr/>
        </p:nvCxnSpPr>
        <p:spPr>
          <a:xfrm>
            <a:off x="4031134" y="5233078"/>
            <a:ext cx="3462259" cy="189068"/>
          </a:xfrm>
          <a:prstGeom prst="bentConnector3">
            <a:avLst>
              <a:gd name="adj1" fmla="val 65447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7" name="순서도: 판단 186"/>
          <p:cNvSpPr/>
          <p:nvPr/>
        </p:nvSpPr>
        <p:spPr>
          <a:xfrm>
            <a:off x="7556748" y="3913950"/>
            <a:ext cx="1641981" cy="854873"/>
          </a:xfrm>
          <a:prstGeom prst="flowChartDecisio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설정 </a:t>
            </a:r>
            <a:r>
              <a:rPr lang="ko-KR" altLang="en-US" sz="1000">
                <a:solidFill>
                  <a:schemeClr val="tx1"/>
                </a:solidFill>
              </a:rPr>
              <a:t>값을 조절했는가</a:t>
            </a:r>
            <a:r>
              <a:rPr lang="en-US" altLang="ko-KR" sz="1000" dirty="0">
                <a:solidFill>
                  <a:schemeClr val="tx1"/>
                </a:solidFill>
              </a:rPr>
              <a:t>?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88" name="TextBox 187"/>
          <p:cNvSpPr txBox="1"/>
          <p:nvPr/>
        </p:nvSpPr>
        <p:spPr>
          <a:xfrm>
            <a:off x="9062759" y="4059669"/>
            <a:ext cx="46140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solidFill>
                  <a:schemeClr val="accent1"/>
                </a:solidFill>
              </a:rPr>
              <a:t>Yes</a:t>
            </a:r>
            <a:endParaRPr lang="ko-KR" altLang="en-US" sz="1500" dirty="0">
              <a:solidFill>
                <a:schemeClr val="accent1"/>
              </a:solidFill>
            </a:endParaRPr>
          </a:p>
        </p:txBody>
      </p:sp>
      <p:cxnSp>
        <p:nvCxnSpPr>
          <p:cNvPr id="189" name="직선 화살표 연결선 188"/>
          <p:cNvCxnSpPr>
            <a:endCxn id="190" idx="1"/>
          </p:cNvCxnSpPr>
          <p:nvPr/>
        </p:nvCxnSpPr>
        <p:spPr>
          <a:xfrm>
            <a:off x="9198729" y="4360493"/>
            <a:ext cx="1010576" cy="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850010ED-03E4-463C-B80C-EF28830211B5}"/>
              </a:ext>
            </a:extLst>
          </p:cNvPr>
          <p:cNvSpPr/>
          <p:nvPr/>
        </p:nvSpPr>
        <p:spPr>
          <a:xfrm>
            <a:off x="10209305" y="4131893"/>
            <a:ext cx="819838" cy="457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닫을 시</a:t>
            </a:r>
            <a:endParaRPr lang="en-US" altLang="ko-KR" sz="1100" dirty="0">
              <a:solidFill>
                <a:schemeClr val="tx1"/>
              </a:solidFill>
            </a:endParaRPr>
          </a:p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자동 저장</a:t>
            </a:r>
            <a:endParaRPr lang="en-US" altLang="ko-KR" sz="1100" dirty="0">
              <a:solidFill>
                <a:schemeClr val="tx1"/>
              </a:solidFill>
            </a:endParaRPr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850010ED-03E4-463C-B80C-EF28830211B5}"/>
              </a:ext>
            </a:extLst>
          </p:cNvPr>
          <p:cNvSpPr/>
          <p:nvPr/>
        </p:nvSpPr>
        <p:spPr>
          <a:xfrm>
            <a:off x="10209305" y="3483354"/>
            <a:ext cx="819838" cy="457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초기 설정</a:t>
            </a:r>
            <a:endParaRPr lang="en-US" altLang="ko-KR" sz="1100" dirty="0">
              <a:solidFill>
                <a:schemeClr val="tx1"/>
              </a:solidFill>
            </a:endParaRPr>
          </a:p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유지</a:t>
            </a:r>
            <a:endParaRPr lang="en-US" altLang="ko-KR" sz="1100" dirty="0">
              <a:solidFill>
                <a:schemeClr val="tx1"/>
              </a:solidFill>
            </a:endParaRPr>
          </a:p>
        </p:txBody>
      </p:sp>
      <p:cxnSp>
        <p:nvCxnSpPr>
          <p:cNvPr id="194" name="꺾인 연결선 193"/>
          <p:cNvCxnSpPr>
            <a:stCxn id="187" idx="0"/>
            <a:endCxn id="193" idx="1"/>
          </p:cNvCxnSpPr>
          <p:nvPr/>
        </p:nvCxnSpPr>
        <p:spPr>
          <a:xfrm rot="5400000" flipH="1" flipV="1">
            <a:off x="9192524" y="2897169"/>
            <a:ext cx="201996" cy="1831566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7" name="TextBox 196"/>
          <p:cNvSpPr txBox="1"/>
          <p:nvPr/>
        </p:nvSpPr>
        <p:spPr>
          <a:xfrm>
            <a:off x="7927107" y="3663122"/>
            <a:ext cx="44755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solidFill>
                  <a:srgbClr val="FF0000"/>
                </a:solidFill>
              </a:rPr>
              <a:t>No</a:t>
            </a:r>
            <a:endParaRPr lang="ko-KR" altLang="en-US" sz="1500" dirty="0">
              <a:solidFill>
                <a:srgbClr val="FF0000"/>
              </a:solidFill>
            </a:endParaRPr>
          </a:p>
        </p:txBody>
      </p:sp>
      <p:cxnSp>
        <p:nvCxnSpPr>
          <p:cNvPr id="198" name="꺾인 연결선 89">
            <a:extLst>
              <a:ext uri="{FF2B5EF4-FFF2-40B4-BE49-F238E27FC236}">
                <a16:creationId xmlns:a16="http://schemas.microsoft.com/office/drawing/2014/main" id="{EBC000F2-8810-4C07-8670-4E5AC96823B1}"/>
              </a:ext>
            </a:extLst>
          </p:cNvPr>
          <p:cNvCxnSpPr>
            <a:cxnSpLocks/>
            <a:endCxn id="187" idx="1"/>
          </p:cNvCxnSpPr>
          <p:nvPr/>
        </p:nvCxnSpPr>
        <p:spPr>
          <a:xfrm flipV="1">
            <a:off x="4031134" y="4341387"/>
            <a:ext cx="3525614" cy="199479"/>
          </a:xfrm>
          <a:prstGeom prst="bentConnector3">
            <a:avLst>
              <a:gd name="adj1" fmla="val 63947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꺾인 연결선 207"/>
          <p:cNvCxnSpPr>
            <a:stCxn id="85" idx="0"/>
            <a:endCxn id="112" idx="1"/>
          </p:cNvCxnSpPr>
          <p:nvPr/>
        </p:nvCxnSpPr>
        <p:spPr>
          <a:xfrm rot="5400000" flipH="1" flipV="1">
            <a:off x="9104295" y="1617857"/>
            <a:ext cx="356827" cy="1853194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꺾인 연결선 89">
            <a:extLst>
              <a:ext uri="{FF2B5EF4-FFF2-40B4-BE49-F238E27FC236}">
                <a16:creationId xmlns:a16="http://schemas.microsoft.com/office/drawing/2014/main" id="{EBC000F2-8810-4C07-8670-4E5AC96823B1}"/>
              </a:ext>
            </a:extLst>
          </p:cNvPr>
          <p:cNvCxnSpPr>
            <a:cxnSpLocks/>
            <a:endCxn id="85" idx="1"/>
          </p:cNvCxnSpPr>
          <p:nvPr/>
        </p:nvCxnSpPr>
        <p:spPr>
          <a:xfrm flipV="1">
            <a:off x="4031134" y="3150304"/>
            <a:ext cx="3462259" cy="1390562"/>
          </a:xfrm>
          <a:prstGeom prst="bentConnector3">
            <a:avLst>
              <a:gd name="adj1" fmla="val 18108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꺾인 연결선 89">
            <a:extLst>
              <a:ext uri="{FF2B5EF4-FFF2-40B4-BE49-F238E27FC236}">
                <a16:creationId xmlns:a16="http://schemas.microsoft.com/office/drawing/2014/main" id="{EBC000F2-8810-4C07-8670-4E5AC96823B1}"/>
              </a:ext>
            </a:extLst>
          </p:cNvPr>
          <p:cNvCxnSpPr>
            <a:cxnSpLocks/>
            <a:endCxn id="85" idx="1"/>
          </p:cNvCxnSpPr>
          <p:nvPr/>
        </p:nvCxnSpPr>
        <p:spPr>
          <a:xfrm flipV="1">
            <a:off x="4031134" y="3150304"/>
            <a:ext cx="3462259" cy="2082774"/>
          </a:xfrm>
          <a:prstGeom prst="bentConnector3">
            <a:avLst>
              <a:gd name="adj1" fmla="val 18108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7" name="TextBox 246"/>
          <p:cNvSpPr txBox="1"/>
          <p:nvPr/>
        </p:nvSpPr>
        <p:spPr>
          <a:xfrm>
            <a:off x="5044110" y="4278572"/>
            <a:ext cx="12715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환경 설정만 해당</a:t>
            </a:r>
          </a:p>
        </p:txBody>
      </p:sp>
      <p:sp>
        <p:nvSpPr>
          <p:cNvPr id="248" name="TextBox 247"/>
          <p:cNvSpPr txBox="1"/>
          <p:nvPr/>
        </p:nvSpPr>
        <p:spPr>
          <a:xfrm>
            <a:off x="5072271" y="4967805"/>
            <a:ext cx="12715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게임 종료만 해당</a:t>
            </a:r>
          </a:p>
        </p:txBody>
      </p:sp>
      <p:sp>
        <p:nvSpPr>
          <p:cNvPr id="106" name="TextBox 105"/>
          <p:cNvSpPr txBox="1"/>
          <p:nvPr/>
        </p:nvSpPr>
        <p:spPr>
          <a:xfrm>
            <a:off x="5044110" y="2857205"/>
            <a:ext cx="113043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모든 경우 해당</a:t>
            </a:r>
          </a:p>
        </p:txBody>
      </p:sp>
      <p:sp>
        <p:nvSpPr>
          <p:cNvPr id="3" name="순서도: 문서 2"/>
          <p:cNvSpPr/>
          <p:nvPr/>
        </p:nvSpPr>
        <p:spPr>
          <a:xfrm>
            <a:off x="3198382" y="2922796"/>
            <a:ext cx="819838" cy="457200"/>
          </a:xfrm>
          <a:prstGeom prst="flowChartDocumen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스토리 출력</a:t>
            </a:r>
          </a:p>
        </p:txBody>
      </p:sp>
      <p:sp>
        <p:nvSpPr>
          <p:cNvPr id="107" name="순서도: 문서 106"/>
          <p:cNvSpPr/>
          <p:nvPr/>
        </p:nvSpPr>
        <p:spPr>
          <a:xfrm>
            <a:off x="3198382" y="3628049"/>
            <a:ext cx="819838" cy="457200"/>
          </a:xfrm>
          <a:prstGeom prst="flowChartDocumen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50">
                <a:solidFill>
                  <a:schemeClr val="tx1"/>
                </a:solidFill>
              </a:rPr>
              <a:t>조작 방법 </a:t>
            </a:r>
            <a:r>
              <a:rPr lang="ko-KR" altLang="en-US" sz="1150" dirty="0">
                <a:solidFill>
                  <a:schemeClr val="tx1"/>
                </a:solidFill>
              </a:rPr>
              <a:t>출력</a:t>
            </a:r>
          </a:p>
        </p:txBody>
      </p:sp>
      <p:sp>
        <p:nvSpPr>
          <p:cNvPr id="109" name="순서도: 문서 108"/>
          <p:cNvSpPr/>
          <p:nvPr/>
        </p:nvSpPr>
        <p:spPr>
          <a:xfrm>
            <a:off x="3198382" y="4341386"/>
            <a:ext cx="819838" cy="457200"/>
          </a:xfrm>
          <a:prstGeom prst="flowChartDocumen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50" dirty="0">
                <a:solidFill>
                  <a:schemeClr val="tx1"/>
                </a:solidFill>
              </a:rPr>
              <a:t>환경 설정 출력</a:t>
            </a:r>
          </a:p>
        </p:txBody>
      </p:sp>
      <p:sp>
        <p:nvSpPr>
          <p:cNvPr id="113" name="순서도: 문서 112"/>
          <p:cNvSpPr/>
          <p:nvPr/>
        </p:nvSpPr>
        <p:spPr>
          <a:xfrm>
            <a:off x="3198382" y="5069385"/>
            <a:ext cx="819838" cy="457200"/>
          </a:xfrm>
          <a:prstGeom prst="flowChartDocumen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50" dirty="0">
                <a:solidFill>
                  <a:schemeClr val="tx1"/>
                </a:solidFill>
              </a:rPr>
              <a:t>게임 종료 출력</a:t>
            </a:r>
          </a:p>
        </p:txBody>
      </p:sp>
    </p:spTree>
    <p:extLst>
      <p:ext uri="{BB962C8B-B14F-4D97-AF65-F5344CB8AC3E}">
        <p14:creationId xmlns:p14="http://schemas.microsoft.com/office/powerpoint/2010/main" val="140311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F9C62AEB-7C41-4538-8E29-268AEC03D1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8562" y="1839975"/>
            <a:ext cx="4033832" cy="2316902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9321" y="4414258"/>
            <a:ext cx="4044282" cy="231392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920" y="4409789"/>
            <a:ext cx="4101359" cy="231839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920" y="1854328"/>
            <a:ext cx="4101359" cy="2274300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4FA2DB8-3720-4731-B79B-28634B515071}"/>
              </a:ext>
            </a:extLst>
          </p:cNvPr>
          <p:cNvCxnSpPr/>
          <p:nvPr/>
        </p:nvCxnSpPr>
        <p:spPr>
          <a:xfrm>
            <a:off x="0" y="721453"/>
            <a:ext cx="12192000" cy="0"/>
          </a:xfrm>
          <a:prstGeom prst="line">
            <a:avLst/>
          </a:prstGeom>
          <a:ln w="1905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230DF4E-E2DB-4991-9096-80F51CDFDFF8}"/>
              </a:ext>
            </a:extLst>
          </p:cNvPr>
          <p:cNvSpPr/>
          <p:nvPr/>
        </p:nvSpPr>
        <p:spPr>
          <a:xfrm>
            <a:off x="10466664" y="138789"/>
            <a:ext cx="1725336" cy="384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Page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20/37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FC359E75-9E4C-4E3E-941F-98BDF9EA5636}"/>
              </a:ext>
            </a:extLst>
          </p:cNvPr>
          <p:cNvCxnSpPr/>
          <p:nvPr/>
        </p:nvCxnSpPr>
        <p:spPr>
          <a:xfrm>
            <a:off x="0" y="1377706"/>
            <a:ext cx="12192000" cy="0"/>
          </a:xfrm>
          <a:prstGeom prst="line">
            <a:avLst/>
          </a:prstGeom>
          <a:ln w="1905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072D7411-F157-46E2-859D-4EFB83B8EF9B}"/>
              </a:ext>
            </a:extLst>
          </p:cNvPr>
          <p:cNvSpPr txBox="1"/>
          <p:nvPr/>
        </p:nvSpPr>
        <p:spPr>
          <a:xfrm>
            <a:off x="399793" y="1588533"/>
            <a:ext cx="4070001" cy="246221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/>
              <a:t>인게임 스토리 컨셉 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8C2803A9-0CC1-49C0-83D7-CA759F78A6E4}"/>
              </a:ext>
            </a:extLst>
          </p:cNvPr>
          <p:cNvSpPr txBox="1"/>
          <p:nvPr/>
        </p:nvSpPr>
        <p:spPr>
          <a:xfrm>
            <a:off x="399793" y="4154686"/>
            <a:ext cx="4070001" cy="246221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/>
              <a:t>인게임 환경 설정 컨셉 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09853EAE-A52B-4C25-94F3-558590F4BF2E}"/>
              </a:ext>
            </a:extLst>
          </p:cNvPr>
          <p:cNvSpPr txBox="1"/>
          <p:nvPr/>
        </p:nvSpPr>
        <p:spPr>
          <a:xfrm>
            <a:off x="6113601" y="1585334"/>
            <a:ext cx="4070001" cy="246221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/>
              <a:t>인게임 조작 방법 컨셉 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800681D0-2FE4-4A51-BA46-70D877CDAD10}"/>
              </a:ext>
            </a:extLst>
          </p:cNvPr>
          <p:cNvSpPr txBox="1"/>
          <p:nvPr/>
        </p:nvSpPr>
        <p:spPr>
          <a:xfrm>
            <a:off x="6113601" y="4174046"/>
            <a:ext cx="4070001" cy="246221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/>
              <a:t>인게임 게임 종료 컨셉 </a:t>
            </a:r>
          </a:p>
        </p:txBody>
      </p:sp>
      <p:graphicFrame>
        <p:nvGraphicFramePr>
          <p:cNvPr id="104" name="표 26">
            <a:extLst>
              <a:ext uri="{FF2B5EF4-FFF2-40B4-BE49-F238E27FC236}">
                <a16:creationId xmlns:a16="http://schemas.microsoft.com/office/drawing/2014/main" id="{636AC25C-0656-4CB4-920B-DA7A019685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6630358"/>
              </p:ext>
            </p:extLst>
          </p:nvPr>
        </p:nvGraphicFramePr>
        <p:xfrm>
          <a:off x="4486762" y="1592096"/>
          <a:ext cx="1646040" cy="2610951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646040">
                  <a:extLst>
                    <a:ext uri="{9D8B030D-6E8A-4147-A177-3AD203B41FA5}">
                      <a16:colId xmlns:a16="http://schemas.microsoft.com/office/drawing/2014/main" val="1086199908"/>
                    </a:ext>
                  </a:extLst>
                </a:gridCol>
              </a:tblGrid>
              <a:tr h="2165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상세 설명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8967248"/>
                  </a:ext>
                </a:extLst>
              </a:tr>
              <a:tr h="1272991">
                <a:tc>
                  <a:txBody>
                    <a:bodyPr/>
                    <a:lstStyle/>
                    <a:p>
                      <a:pPr marL="228600" indent="-228600" algn="just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000" b="1" dirty="0"/>
                        <a:t>뒷 배경을 어둡게하여</a:t>
                      </a:r>
                      <a:endParaRPr lang="en-US" altLang="ko-KR" sz="1000" b="1" dirty="0"/>
                    </a:p>
                    <a:p>
                      <a:pPr marL="0" indent="0" algn="just" latinLnBrk="1">
                        <a:lnSpc>
                          <a:spcPct val="150000"/>
                        </a:lnSpc>
                        <a:buNone/>
                      </a:pPr>
                      <a:r>
                        <a:rPr lang="en-US" altLang="ko-KR" sz="1000" b="1" dirty="0"/>
                        <a:t>     UI</a:t>
                      </a:r>
                      <a:r>
                        <a:rPr lang="ko-KR" altLang="en-US" sz="1000" b="1" dirty="0"/>
                        <a:t>에 집중하도록 강조</a:t>
                      </a:r>
                      <a:endParaRPr lang="en-US" altLang="ko-KR" sz="1000" b="1" dirty="0"/>
                    </a:p>
                    <a:p>
                      <a:pPr marL="228600" indent="-228600" algn="just" latinLnBrk="1">
                        <a:lnSpc>
                          <a:spcPct val="150000"/>
                        </a:lnSpc>
                        <a:buAutoNum type="arabicPeriod" startAt="2"/>
                      </a:pPr>
                      <a:r>
                        <a:rPr lang="ko-KR" altLang="en-US" sz="1000" b="1" dirty="0"/>
                        <a:t>스토리에 맞는 이미지</a:t>
                      </a:r>
                      <a:endParaRPr lang="en-US" altLang="ko-KR" sz="1000" b="1" dirty="0"/>
                    </a:p>
                    <a:p>
                      <a:pPr marL="0" indent="0" algn="just" latinLnBrk="1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000" b="1" dirty="0"/>
                        <a:t>     추가하여 스토리 내용</a:t>
                      </a:r>
                      <a:endParaRPr lang="en-US" altLang="ko-KR" sz="1000" b="1" dirty="0"/>
                    </a:p>
                    <a:p>
                      <a:pPr marL="0" indent="0" algn="just" latinLnBrk="1">
                        <a:lnSpc>
                          <a:spcPct val="150000"/>
                        </a:lnSpc>
                        <a:buNone/>
                      </a:pPr>
                      <a:r>
                        <a:rPr lang="en-US" altLang="ko-KR" sz="1000" b="1" dirty="0"/>
                        <a:t>    </a:t>
                      </a:r>
                      <a:r>
                        <a:rPr lang="ko-KR" altLang="en-US" sz="1000" b="1" dirty="0"/>
                        <a:t> 전달에 도움 </a:t>
                      </a:r>
                      <a:endParaRPr lang="en-US" altLang="ko-KR" sz="1000" b="1" dirty="0"/>
                    </a:p>
                    <a:p>
                      <a:pPr marL="228600" indent="-228600" algn="just" latinLnBrk="1">
                        <a:lnSpc>
                          <a:spcPct val="150000"/>
                        </a:lnSpc>
                        <a:buAutoNum type="arabicPeriod" startAt="3"/>
                      </a:pPr>
                      <a:r>
                        <a:rPr lang="ko-KR" altLang="en-US" sz="1000" b="1" dirty="0"/>
                        <a:t>스크롤 바를 사용함</a:t>
                      </a:r>
                      <a:endParaRPr lang="en-US" altLang="ko-KR" sz="10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7596589"/>
                  </a:ext>
                </a:extLst>
              </a:tr>
              <a:tr h="258026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000" b="1" dirty="0"/>
                        <a:t>출력형태</a:t>
                      </a:r>
                      <a:endParaRPr lang="en-US" altLang="ko-KR" sz="10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28393440"/>
                  </a:ext>
                </a:extLst>
              </a:tr>
              <a:tr h="642959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000" b="1" dirty="0"/>
                        <a:t>팝업 창 출력</a:t>
                      </a:r>
                      <a:endParaRPr lang="en-US" altLang="ko-KR" sz="10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21006044"/>
                  </a:ext>
                </a:extLst>
              </a:tr>
            </a:tbl>
          </a:graphicData>
        </a:graphic>
      </p:graphicFrame>
      <p:graphicFrame>
        <p:nvGraphicFramePr>
          <p:cNvPr id="105" name="표 26">
            <a:extLst>
              <a:ext uri="{FF2B5EF4-FFF2-40B4-BE49-F238E27FC236}">
                <a16:creationId xmlns:a16="http://schemas.microsoft.com/office/drawing/2014/main" id="{78A56956-7332-49CA-AEB6-20399E59D1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7687801"/>
              </p:ext>
            </p:extLst>
          </p:nvPr>
        </p:nvGraphicFramePr>
        <p:xfrm>
          <a:off x="4486762" y="4164252"/>
          <a:ext cx="1646040" cy="2563933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646040">
                  <a:extLst>
                    <a:ext uri="{9D8B030D-6E8A-4147-A177-3AD203B41FA5}">
                      <a16:colId xmlns:a16="http://schemas.microsoft.com/office/drawing/2014/main" val="1086199908"/>
                    </a:ext>
                  </a:extLst>
                </a:gridCol>
              </a:tblGrid>
              <a:tr h="2836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상세 설명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8967248"/>
                  </a:ext>
                </a:extLst>
              </a:tr>
              <a:tr h="1089493">
                <a:tc>
                  <a:txBody>
                    <a:bodyPr/>
                    <a:lstStyle/>
                    <a:p>
                      <a:pPr marL="228600" indent="-228600" algn="just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000" b="1" dirty="0"/>
                        <a:t>뒷 배경을 어둡게하여</a:t>
                      </a:r>
                      <a:endParaRPr lang="en-US" altLang="ko-KR" sz="1000" b="1" dirty="0"/>
                    </a:p>
                    <a:p>
                      <a:pPr marL="0" indent="0" algn="just" latinLnBrk="1">
                        <a:lnSpc>
                          <a:spcPct val="150000"/>
                        </a:lnSpc>
                        <a:buNone/>
                      </a:pPr>
                      <a:r>
                        <a:rPr lang="en-US" altLang="ko-KR" sz="1000" b="1" dirty="0"/>
                        <a:t>     UI</a:t>
                      </a:r>
                      <a:r>
                        <a:rPr lang="ko-KR" altLang="en-US" sz="1000" b="1" dirty="0"/>
                        <a:t>에 집중하도록 강조</a:t>
                      </a:r>
                      <a:endParaRPr lang="en-US" altLang="ko-KR" sz="1000" b="1" dirty="0"/>
                    </a:p>
                    <a:p>
                      <a:pPr marL="228600" indent="-228600" algn="just" latinLnBrk="1">
                        <a:lnSpc>
                          <a:spcPct val="150000"/>
                        </a:lnSpc>
                        <a:buAutoNum type="arabicPeriod" startAt="2"/>
                      </a:pPr>
                      <a:r>
                        <a:rPr lang="ko-KR" altLang="en-US" sz="1000" b="1" dirty="0"/>
                        <a:t>시스템 조절이 가능</a:t>
                      </a:r>
                      <a:endParaRPr lang="en-US" altLang="ko-KR" sz="1000" b="1" dirty="0"/>
                    </a:p>
                    <a:p>
                      <a:pPr marL="0" indent="0" algn="just" latinLnBrk="1">
                        <a:lnSpc>
                          <a:spcPct val="150000"/>
                        </a:lnSpc>
                        <a:buNone/>
                      </a:pPr>
                      <a:r>
                        <a:rPr lang="en-US" altLang="ko-KR" sz="1000" b="1" dirty="0"/>
                        <a:t>    </a:t>
                      </a:r>
                      <a:r>
                        <a:rPr lang="ko-KR" altLang="en-US" sz="1000" b="1" dirty="0"/>
                        <a:t>하도록 설정 기능 추가</a:t>
                      </a:r>
                      <a:endParaRPr lang="en-US" altLang="ko-KR" sz="10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7596589"/>
                  </a:ext>
                </a:extLst>
              </a:tr>
              <a:tr h="324240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000" b="1" dirty="0"/>
                        <a:t>출력형태</a:t>
                      </a:r>
                      <a:endParaRPr lang="en-US" altLang="ko-KR" sz="10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59387060"/>
                  </a:ext>
                </a:extLst>
              </a:tr>
              <a:tr h="866597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000" b="1" dirty="0"/>
                        <a:t>팝업 창 출력</a:t>
                      </a:r>
                      <a:endParaRPr lang="en-US" altLang="ko-KR" sz="10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53525840"/>
                  </a:ext>
                </a:extLst>
              </a:tr>
            </a:tbl>
          </a:graphicData>
        </a:graphic>
      </p:graphicFrame>
      <p:graphicFrame>
        <p:nvGraphicFramePr>
          <p:cNvPr id="106" name="표 26">
            <a:extLst>
              <a:ext uri="{FF2B5EF4-FFF2-40B4-BE49-F238E27FC236}">
                <a16:creationId xmlns:a16="http://schemas.microsoft.com/office/drawing/2014/main" id="{CD1C0BCC-730C-4A3D-9CBA-5A684AF3F1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0118494"/>
              </p:ext>
            </p:extLst>
          </p:nvPr>
        </p:nvGraphicFramePr>
        <p:xfrm>
          <a:off x="10195192" y="1592095"/>
          <a:ext cx="1646040" cy="2562590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646040">
                  <a:extLst>
                    <a:ext uri="{9D8B030D-6E8A-4147-A177-3AD203B41FA5}">
                      <a16:colId xmlns:a16="http://schemas.microsoft.com/office/drawing/2014/main" val="1086199908"/>
                    </a:ext>
                  </a:extLst>
                </a:gridCol>
              </a:tblGrid>
              <a:tr h="2576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상세 설명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8967248"/>
                  </a:ext>
                </a:extLst>
              </a:tr>
              <a:tr h="1222670">
                <a:tc>
                  <a:txBody>
                    <a:bodyPr/>
                    <a:lstStyle/>
                    <a:p>
                      <a:pPr marL="228600" indent="-228600" algn="just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000" b="1" dirty="0"/>
                        <a:t>뒷 배경을 어둡게하여</a:t>
                      </a:r>
                      <a:endParaRPr lang="en-US" altLang="ko-KR" sz="1000" b="1" dirty="0"/>
                    </a:p>
                    <a:p>
                      <a:pPr marL="0" indent="0" algn="just" latinLnBrk="1">
                        <a:lnSpc>
                          <a:spcPct val="150000"/>
                        </a:lnSpc>
                        <a:buNone/>
                      </a:pPr>
                      <a:r>
                        <a:rPr lang="en-US" altLang="ko-KR" sz="1000" b="1" dirty="0"/>
                        <a:t>     UI</a:t>
                      </a:r>
                      <a:r>
                        <a:rPr lang="ko-KR" altLang="en-US" sz="1000" b="1" dirty="0"/>
                        <a:t>에 집중하도록 강조</a:t>
                      </a:r>
                      <a:endParaRPr lang="en-US" altLang="ko-KR" sz="1000" b="1" dirty="0"/>
                    </a:p>
                    <a:p>
                      <a:pPr marL="228600" indent="-228600" algn="just" latinLnBrk="1">
                        <a:lnSpc>
                          <a:spcPct val="150000"/>
                        </a:lnSpc>
                        <a:buAutoNum type="arabicPeriod" startAt="2"/>
                      </a:pPr>
                      <a:r>
                        <a:rPr lang="ko-KR" altLang="en-US" sz="1000" b="1" dirty="0"/>
                        <a:t>인게임에 맞는 이미지</a:t>
                      </a:r>
                      <a:endParaRPr lang="en-US" altLang="ko-KR" sz="1000" b="1" dirty="0"/>
                    </a:p>
                    <a:p>
                      <a:pPr marL="0" indent="0" algn="just" latinLnBrk="1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000" b="1" dirty="0"/>
                        <a:t>     추가하여 조작방법</a:t>
                      </a:r>
                      <a:endParaRPr lang="en-US" altLang="ko-KR" sz="1000" b="1" dirty="0"/>
                    </a:p>
                    <a:p>
                      <a:pPr marL="0" indent="0" algn="just" latinLnBrk="1">
                        <a:lnSpc>
                          <a:spcPct val="150000"/>
                        </a:lnSpc>
                        <a:buNone/>
                      </a:pPr>
                      <a:r>
                        <a:rPr lang="en-US" altLang="ko-KR" sz="1000" b="1" dirty="0"/>
                        <a:t>     </a:t>
                      </a:r>
                      <a:r>
                        <a:rPr lang="ko-KR" altLang="en-US" sz="1000" b="1" dirty="0"/>
                        <a:t>전달에 도움 </a:t>
                      </a:r>
                      <a:endParaRPr lang="en-US" altLang="ko-KR" sz="10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7596589"/>
                  </a:ext>
                </a:extLst>
              </a:tr>
              <a:tr h="294843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000" b="1" dirty="0"/>
                        <a:t>출력형태</a:t>
                      </a:r>
                      <a:endParaRPr lang="en-US" altLang="ko-KR" sz="10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366014"/>
                  </a:ext>
                </a:extLst>
              </a:tr>
              <a:tr h="787394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000" b="1" dirty="0"/>
                        <a:t>팝업 창 출력</a:t>
                      </a:r>
                      <a:endParaRPr lang="en-US" altLang="ko-KR" sz="10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37404965"/>
                  </a:ext>
                </a:extLst>
              </a:tr>
            </a:tbl>
          </a:graphicData>
        </a:graphic>
      </p:graphicFrame>
      <p:graphicFrame>
        <p:nvGraphicFramePr>
          <p:cNvPr id="107" name="표 26">
            <a:extLst>
              <a:ext uri="{FF2B5EF4-FFF2-40B4-BE49-F238E27FC236}">
                <a16:creationId xmlns:a16="http://schemas.microsoft.com/office/drawing/2014/main" id="{94B024E0-A6D9-4AB7-AB16-361146C21F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7582595"/>
              </p:ext>
            </p:extLst>
          </p:nvPr>
        </p:nvGraphicFramePr>
        <p:xfrm>
          <a:off x="10195192" y="4164812"/>
          <a:ext cx="1646040" cy="2595611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646040">
                  <a:extLst>
                    <a:ext uri="{9D8B030D-6E8A-4147-A177-3AD203B41FA5}">
                      <a16:colId xmlns:a16="http://schemas.microsoft.com/office/drawing/2014/main" val="1086199908"/>
                    </a:ext>
                  </a:extLst>
                </a:gridCol>
              </a:tblGrid>
              <a:tr h="2610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상세 설명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8967248"/>
                  </a:ext>
                </a:extLst>
              </a:tr>
              <a:tr h="1238130">
                <a:tc>
                  <a:txBody>
                    <a:bodyPr/>
                    <a:lstStyle/>
                    <a:p>
                      <a:pPr marL="228600" indent="-228600" algn="just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000" b="1" dirty="0"/>
                        <a:t>뒷 배경을 어둡게하여</a:t>
                      </a:r>
                      <a:endParaRPr lang="en-US" altLang="ko-KR" sz="1000" b="1" dirty="0"/>
                    </a:p>
                    <a:p>
                      <a:pPr marL="0" indent="0" algn="just" latinLnBrk="1">
                        <a:lnSpc>
                          <a:spcPct val="150000"/>
                        </a:lnSpc>
                        <a:buNone/>
                      </a:pPr>
                      <a:r>
                        <a:rPr lang="en-US" altLang="ko-KR" sz="1000" b="1" dirty="0"/>
                        <a:t>     UI</a:t>
                      </a:r>
                      <a:r>
                        <a:rPr lang="ko-KR" altLang="en-US" sz="1000" b="1" dirty="0"/>
                        <a:t>에 집중하도록 강조</a:t>
                      </a:r>
                      <a:endParaRPr lang="en-US" altLang="ko-KR" sz="1000" b="1" dirty="0"/>
                    </a:p>
                    <a:p>
                      <a:pPr marL="228600" indent="-228600" algn="just" latinLnBrk="1">
                        <a:lnSpc>
                          <a:spcPct val="150000"/>
                        </a:lnSpc>
                        <a:buAutoNum type="arabicPeriod" startAt="2"/>
                      </a:pPr>
                      <a:r>
                        <a:rPr lang="ko-KR" altLang="en-US" sz="1000" b="1" dirty="0"/>
                        <a:t>재차</a:t>
                      </a:r>
                      <a:r>
                        <a:rPr lang="en-US" altLang="ko-KR" sz="1000" b="1" dirty="0"/>
                        <a:t> </a:t>
                      </a:r>
                      <a:r>
                        <a:rPr lang="ko-KR" altLang="en-US" sz="1000" b="1" dirty="0"/>
                        <a:t>알림으로 게임</a:t>
                      </a:r>
                      <a:endParaRPr lang="en-US" altLang="ko-KR" sz="1000" b="1" dirty="0"/>
                    </a:p>
                    <a:p>
                      <a:pPr marL="0" indent="0" algn="just" latinLnBrk="1">
                        <a:lnSpc>
                          <a:spcPct val="150000"/>
                        </a:lnSpc>
                        <a:buNone/>
                      </a:pPr>
                      <a:r>
                        <a:rPr lang="en-US" altLang="ko-KR" sz="1000" b="1" dirty="0"/>
                        <a:t>     </a:t>
                      </a:r>
                      <a:r>
                        <a:rPr lang="ko-KR" altLang="en-US" sz="1000" b="1" dirty="0"/>
                        <a:t>종료</a:t>
                      </a:r>
                      <a:r>
                        <a:rPr lang="en-US" altLang="ko-KR" sz="1000" b="1" dirty="0"/>
                        <a:t> </a:t>
                      </a:r>
                      <a:r>
                        <a:rPr lang="ko-KR" altLang="en-US" sz="1000" b="1" dirty="0"/>
                        <a:t>실수 방지하기</a:t>
                      </a:r>
                      <a:endParaRPr lang="en-US" altLang="ko-KR" sz="1000" b="1" dirty="0"/>
                    </a:p>
                    <a:p>
                      <a:pPr marL="0" indent="0" algn="just" latinLnBrk="1">
                        <a:lnSpc>
                          <a:spcPct val="150000"/>
                        </a:lnSpc>
                        <a:buNone/>
                      </a:pPr>
                      <a:r>
                        <a:rPr lang="en-US" altLang="ko-KR" sz="1000" b="1" dirty="0"/>
                        <a:t>    </a:t>
                      </a:r>
                      <a:r>
                        <a:rPr lang="ko-KR" altLang="en-US" sz="1000" b="1" dirty="0"/>
                        <a:t> 위함</a:t>
                      </a:r>
                      <a:endParaRPr lang="en-US" altLang="ko-KR" sz="1000" b="1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7596589"/>
                  </a:ext>
                </a:extLst>
              </a:tr>
              <a:tr h="298571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000" b="1" dirty="0"/>
                        <a:t>출력형태</a:t>
                      </a:r>
                      <a:endParaRPr lang="en-US" altLang="ko-KR" sz="1000" b="1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1751860"/>
                  </a:ext>
                </a:extLst>
              </a:tr>
              <a:tr h="797816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000" b="1" dirty="0"/>
                        <a:t>팝업 창 출력</a:t>
                      </a:r>
                      <a:endParaRPr lang="en-US" altLang="ko-KR" sz="1000" b="1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7283802"/>
                  </a:ext>
                </a:extLst>
              </a:tr>
            </a:tbl>
          </a:graphicData>
        </a:graphic>
      </p:graphicFrame>
      <p:grpSp>
        <p:nvGrpSpPr>
          <p:cNvPr id="82" name="그룹 81">
            <a:extLst>
              <a:ext uri="{FF2B5EF4-FFF2-40B4-BE49-F238E27FC236}">
                <a16:creationId xmlns:a16="http://schemas.microsoft.com/office/drawing/2014/main" id="{1828F127-B0C6-43F5-A4C0-53E02020F3BD}"/>
              </a:ext>
            </a:extLst>
          </p:cNvPr>
          <p:cNvGrpSpPr/>
          <p:nvPr/>
        </p:nvGrpSpPr>
        <p:grpSpPr>
          <a:xfrm>
            <a:off x="-131262" y="806314"/>
            <a:ext cx="12326336" cy="750158"/>
            <a:chOff x="-131262" y="806314"/>
            <a:chExt cx="12326336" cy="750158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82359702-DB95-4BE8-9A7B-DB516C7DE291}"/>
                </a:ext>
              </a:extLst>
            </p:cNvPr>
            <p:cNvGrpSpPr/>
            <p:nvPr/>
          </p:nvGrpSpPr>
          <p:grpSpPr>
            <a:xfrm>
              <a:off x="-131262" y="806314"/>
              <a:ext cx="12326336" cy="750158"/>
              <a:chOff x="-131262" y="806314"/>
              <a:chExt cx="12326336" cy="750158"/>
            </a:xfrm>
          </p:grpSpPr>
          <p:grpSp>
            <p:nvGrpSpPr>
              <p:cNvPr id="108" name="그룹 107">
                <a:extLst>
                  <a:ext uri="{FF2B5EF4-FFF2-40B4-BE49-F238E27FC236}">
                    <a16:creationId xmlns:a16="http://schemas.microsoft.com/office/drawing/2014/main" id="{300CFE52-2355-48D8-B155-CFACD433D4EC}"/>
                  </a:ext>
                </a:extLst>
              </p:cNvPr>
              <p:cNvGrpSpPr/>
              <p:nvPr/>
            </p:nvGrpSpPr>
            <p:grpSpPr>
              <a:xfrm>
                <a:off x="-131262" y="806314"/>
                <a:ext cx="12326336" cy="750158"/>
                <a:chOff x="-131262" y="806314"/>
                <a:chExt cx="12326336" cy="750158"/>
              </a:xfrm>
            </p:grpSpPr>
            <p:grpSp>
              <p:nvGrpSpPr>
                <p:cNvPr id="110" name="그룹 109">
                  <a:extLst>
                    <a:ext uri="{FF2B5EF4-FFF2-40B4-BE49-F238E27FC236}">
                      <a16:creationId xmlns:a16="http://schemas.microsoft.com/office/drawing/2014/main" id="{A0D14269-219C-40C6-AAB5-F7976F5CA692}"/>
                    </a:ext>
                  </a:extLst>
                </p:cNvPr>
                <p:cNvGrpSpPr/>
                <p:nvPr/>
              </p:nvGrpSpPr>
              <p:grpSpPr>
                <a:xfrm>
                  <a:off x="2448" y="806314"/>
                  <a:ext cx="12192626" cy="750158"/>
                  <a:chOff x="2448" y="791684"/>
                  <a:chExt cx="12192626" cy="750158"/>
                </a:xfrm>
              </p:grpSpPr>
              <p:sp>
                <p:nvSpPr>
                  <p:cNvPr id="113" name="화살표: 오각형 112">
                    <a:extLst>
                      <a:ext uri="{FF2B5EF4-FFF2-40B4-BE49-F238E27FC236}">
                        <a16:creationId xmlns:a16="http://schemas.microsoft.com/office/drawing/2014/main" id="{75A2AEB7-181C-4B42-9D96-93B02AA5EF1B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638942" y="472762"/>
                    <a:ext cx="714488" cy="1423672"/>
                  </a:xfrm>
                  <a:prstGeom prst="homePlate">
                    <a:avLst>
                      <a:gd name="adj" fmla="val 39689"/>
                    </a:avLst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  <a:ln>
                    <a:solidFill>
                      <a:schemeClr val="accent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 dirty="0"/>
                  </a:p>
                </p:txBody>
              </p:sp>
              <p:grpSp>
                <p:nvGrpSpPr>
                  <p:cNvPr id="114" name="그룹 113">
                    <a:extLst>
                      <a:ext uri="{FF2B5EF4-FFF2-40B4-BE49-F238E27FC236}">
                        <a16:creationId xmlns:a16="http://schemas.microsoft.com/office/drawing/2014/main" id="{77C6A0BA-BE5B-4796-8860-8340C03DC093}"/>
                      </a:ext>
                    </a:extLst>
                  </p:cNvPr>
                  <p:cNvGrpSpPr/>
                  <p:nvPr/>
                </p:nvGrpSpPr>
                <p:grpSpPr>
                  <a:xfrm>
                    <a:off x="2448" y="791684"/>
                    <a:ext cx="12192626" cy="508631"/>
                    <a:chOff x="2448" y="791684"/>
                    <a:chExt cx="12192626" cy="508631"/>
                  </a:xfrm>
                </p:grpSpPr>
                <p:sp>
                  <p:nvSpPr>
                    <p:cNvPr id="115" name="직사각형 114">
                      <a:extLst>
                        <a:ext uri="{FF2B5EF4-FFF2-40B4-BE49-F238E27FC236}">
                          <a16:creationId xmlns:a16="http://schemas.microsoft.com/office/drawing/2014/main" id="{63140E3B-2EFF-4CB1-A442-219794A175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754031" y="827498"/>
                      <a:ext cx="1425265" cy="42925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16" name="TextBox 115">
                      <a:extLst>
                        <a:ext uri="{FF2B5EF4-FFF2-40B4-BE49-F238E27FC236}">
                          <a16:creationId xmlns:a16="http://schemas.microsoft.com/office/drawing/2014/main" id="{DBC2BF86-8DE2-46FB-B44E-11FDC1C729C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633816" y="859857"/>
                      <a:ext cx="1648436" cy="36791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dirty="0"/>
                        <a:t>Ⅲ. </a:t>
                      </a:r>
                      <a:r>
                        <a:rPr lang="ko-KR" altLang="en-US" dirty="0"/>
                        <a:t>결론</a:t>
                      </a:r>
                    </a:p>
                  </p:txBody>
                </p:sp>
                <p:sp>
                  <p:nvSpPr>
                    <p:cNvPr id="117" name="TextBox 116">
                      <a:extLst>
                        <a:ext uri="{FF2B5EF4-FFF2-40B4-BE49-F238E27FC236}">
                          <a16:creationId xmlns:a16="http://schemas.microsoft.com/office/drawing/2014/main" id="{BA234F41-5C44-46B9-91C9-E65F534C644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430220" y="905551"/>
                      <a:ext cx="951377" cy="29238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300" b="1" dirty="0"/>
                        <a:t>게임 정보</a:t>
                      </a:r>
                    </a:p>
                  </p:txBody>
                </p:sp>
                <p:sp>
                  <p:nvSpPr>
                    <p:cNvPr id="118" name="직사각형 117">
                      <a:extLst>
                        <a:ext uri="{FF2B5EF4-FFF2-40B4-BE49-F238E27FC236}">
                          <a16:creationId xmlns:a16="http://schemas.microsoft.com/office/drawing/2014/main" id="{819C02B2-D52D-4767-8D02-2BCE91520C0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20136" y="826840"/>
                      <a:ext cx="1011822" cy="43009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19" name="직사각형 118">
                      <a:extLst>
                        <a:ext uri="{FF2B5EF4-FFF2-40B4-BE49-F238E27FC236}">
                          <a16:creationId xmlns:a16="http://schemas.microsoft.com/office/drawing/2014/main" id="{E5C6ADF0-7C4E-41FF-80D5-D58DDF5197E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728566" y="826840"/>
                      <a:ext cx="1011822" cy="430091"/>
                    </a:xfrm>
                    <a:prstGeom prst="rect">
                      <a:avLst/>
                    </a:prstGeom>
                    <a:solidFill>
                      <a:schemeClr val="accent2">
                        <a:lumMod val="20000"/>
                        <a:lumOff val="80000"/>
                      </a:schemeClr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20" name="TextBox 119">
                      <a:extLst>
                        <a:ext uri="{FF2B5EF4-FFF2-40B4-BE49-F238E27FC236}">
                          <a16:creationId xmlns:a16="http://schemas.microsoft.com/office/drawing/2014/main" id="{7AB0D2E9-181F-4DF7-90C1-99F0F3DD70F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813225" y="876705"/>
                      <a:ext cx="842503" cy="29238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300" b="1" dirty="0"/>
                        <a:t>UI &amp; UX</a:t>
                      </a:r>
                      <a:endParaRPr lang="ko-KR" altLang="en-US" sz="1300" b="1" dirty="0"/>
                    </a:p>
                  </p:txBody>
                </p:sp>
                <p:grpSp>
                  <p:nvGrpSpPr>
                    <p:cNvPr id="121" name="그룹 120">
                      <a:extLst>
                        <a:ext uri="{FF2B5EF4-FFF2-40B4-BE49-F238E27FC236}">
                          <a16:creationId xmlns:a16="http://schemas.microsoft.com/office/drawing/2014/main" id="{E7ED8619-3559-4F93-9EA6-2CFED7201ED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429138" y="807872"/>
                      <a:ext cx="2858792" cy="492443"/>
                      <a:chOff x="1429138" y="807872"/>
                      <a:chExt cx="2858792" cy="492443"/>
                    </a:xfrm>
                  </p:grpSpPr>
                  <p:sp>
                    <p:nvSpPr>
                      <p:cNvPr id="131" name="직사각형 130">
                        <a:extLst>
                          <a:ext uri="{FF2B5EF4-FFF2-40B4-BE49-F238E27FC236}">
                            <a16:creationId xmlns:a16="http://schemas.microsoft.com/office/drawing/2014/main" id="{21D7BA47-0807-4471-B5B1-DE4D89B0D76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333731" y="826477"/>
                        <a:ext cx="951377" cy="43179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accent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b="1"/>
                      </a:p>
                    </p:txBody>
                  </p:sp>
                  <p:sp>
                    <p:nvSpPr>
                      <p:cNvPr id="132" name="TextBox 131">
                        <a:extLst>
                          <a:ext uri="{FF2B5EF4-FFF2-40B4-BE49-F238E27FC236}">
                            <a16:creationId xmlns:a16="http://schemas.microsoft.com/office/drawing/2014/main" id="{A6EFE9A3-A233-4265-A6E6-391134BCF4D6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336553" y="807872"/>
                        <a:ext cx="951377" cy="492443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ko-KR" altLang="en-US" sz="1300" dirty="0"/>
                          <a:t>유사 게임</a:t>
                        </a:r>
                        <a:endParaRPr lang="en-US" altLang="ko-KR" sz="1300" dirty="0"/>
                      </a:p>
                      <a:p>
                        <a:pPr algn="ctr"/>
                        <a:r>
                          <a:rPr lang="ko-KR" altLang="en-US" sz="1300" dirty="0"/>
                          <a:t>비교</a:t>
                        </a:r>
                      </a:p>
                    </p:txBody>
                  </p:sp>
                  <p:sp>
                    <p:nvSpPr>
                      <p:cNvPr id="133" name="직사각형 132">
                        <a:extLst>
                          <a:ext uri="{FF2B5EF4-FFF2-40B4-BE49-F238E27FC236}">
                            <a16:creationId xmlns:a16="http://schemas.microsoft.com/office/drawing/2014/main" id="{9A552649-068A-45F7-871D-EB030154322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379110" y="826477"/>
                        <a:ext cx="951377" cy="43179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accent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b="1"/>
                      </a:p>
                    </p:txBody>
                  </p:sp>
                  <p:sp>
                    <p:nvSpPr>
                      <p:cNvPr id="134" name="직사각형 133">
                        <a:extLst>
                          <a:ext uri="{FF2B5EF4-FFF2-40B4-BE49-F238E27FC236}">
                            <a16:creationId xmlns:a16="http://schemas.microsoft.com/office/drawing/2014/main" id="{1D504DC1-4843-4FF2-AA01-776CD80C061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429138" y="826477"/>
                        <a:ext cx="951377" cy="43179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accent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b="1"/>
                      </a:p>
                    </p:txBody>
                  </p:sp>
                </p:grpSp>
                <p:grpSp>
                  <p:nvGrpSpPr>
                    <p:cNvPr id="122" name="그룹 121">
                      <a:extLst>
                        <a:ext uri="{FF2B5EF4-FFF2-40B4-BE49-F238E27FC236}">
                          <a16:creationId xmlns:a16="http://schemas.microsoft.com/office/drawing/2014/main" id="{13209CD2-8697-488C-8D55-74BD9D6645F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708430" y="826840"/>
                      <a:ext cx="1011822" cy="430091"/>
                      <a:chOff x="5870306" y="387644"/>
                      <a:chExt cx="1011822" cy="430091"/>
                    </a:xfrm>
                  </p:grpSpPr>
                  <p:sp>
                    <p:nvSpPr>
                      <p:cNvPr id="129" name="직사각형 128">
                        <a:extLst>
                          <a:ext uri="{FF2B5EF4-FFF2-40B4-BE49-F238E27FC236}">
                            <a16:creationId xmlns:a16="http://schemas.microsoft.com/office/drawing/2014/main" id="{D2971827-5D65-4D7D-9215-8F0943EB3DA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70306" y="387644"/>
                        <a:ext cx="1011822" cy="430091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accent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30" name="TextBox 129">
                        <a:extLst>
                          <a:ext uri="{FF2B5EF4-FFF2-40B4-BE49-F238E27FC236}">
                            <a16:creationId xmlns:a16="http://schemas.microsoft.com/office/drawing/2014/main" id="{99895C0E-DFD4-4714-839D-8C8A2DF4C0B9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026541" y="449839"/>
                        <a:ext cx="699352" cy="292388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ko-KR" altLang="en-US" sz="1300" dirty="0"/>
                          <a:t>캐릭터</a:t>
                        </a:r>
                      </a:p>
                    </p:txBody>
                  </p:sp>
                </p:grpSp>
                <p:sp>
                  <p:nvSpPr>
                    <p:cNvPr id="123" name="직사각형 122">
                      <a:extLst>
                        <a:ext uri="{FF2B5EF4-FFF2-40B4-BE49-F238E27FC236}">
                          <a16:creationId xmlns:a16="http://schemas.microsoft.com/office/drawing/2014/main" id="{D7A2870E-6C29-4228-96F0-2500450261B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745648" y="826840"/>
                      <a:ext cx="1011822" cy="43009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24" name="TextBox 123">
                      <a:extLst>
                        <a:ext uri="{FF2B5EF4-FFF2-40B4-BE49-F238E27FC236}">
                          <a16:creationId xmlns:a16="http://schemas.microsoft.com/office/drawing/2014/main" id="{82FD7E4C-6145-47DB-94B1-B6CFF79B0D8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830307" y="791684"/>
                      <a:ext cx="842503" cy="49244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300" dirty="0"/>
                        <a:t>Flow Chart</a:t>
                      </a:r>
                      <a:endParaRPr lang="ko-KR" altLang="en-US" sz="1300" dirty="0"/>
                    </a:p>
                  </p:txBody>
                </p:sp>
                <p:sp>
                  <p:nvSpPr>
                    <p:cNvPr id="125" name="직사각형 124">
                      <a:extLst>
                        <a:ext uri="{FF2B5EF4-FFF2-40B4-BE49-F238E27FC236}">
                          <a16:creationId xmlns:a16="http://schemas.microsoft.com/office/drawing/2014/main" id="{769BF73A-0A86-4B09-B80D-04C76A6FB25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183252" y="826840"/>
                      <a:ext cx="1011822" cy="43009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26" name="TextBox 125">
                      <a:extLst>
                        <a:ext uri="{FF2B5EF4-FFF2-40B4-BE49-F238E27FC236}">
                          <a16:creationId xmlns:a16="http://schemas.microsoft.com/office/drawing/2014/main" id="{94D6B805-BB60-4D18-82B8-FC3509543AE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1282252" y="901330"/>
                      <a:ext cx="865979" cy="2964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300" dirty="0"/>
                        <a:t>기대효과</a:t>
                      </a:r>
                    </a:p>
                  </p:txBody>
                </p:sp>
                <p:sp>
                  <p:nvSpPr>
                    <p:cNvPr id="127" name="TextBox 126">
                      <a:extLst>
                        <a:ext uri="{FF2B5EF4-FFF2-40B4-BE49-F238E27FC236}">
                          <a16:creationId xmlns:a16="http://schemas.microsoft.com/office/drawing/2014/main" id="{70B401DF-AC40-4C16-96F5-EA129F65A8F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438408" y="884373"/>
                      <a:ext cx="951377" cy="29238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300" dirty="0"/>
                        <a:t>게임 정보</a:t>
                      </a:r>
                    </a:p>
                  </p:txBody>
                </p:sp>
                <p:sp>
                  <p:nvSpPr>
                    <p:cNvPr id="128" name="직사각형 127">
                      <a:extLst>
                        <a:ext uri="{FF2B5EF4-FFF2-40B4-BE49-F238E27FC236}">
                          <a16:creationId xmlns:a16="http://schemas.microsoft.com/office/drawing/2014/main" id="{FA10EED5-6830-4E2E-85BB-A898501859C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48" y="825994"/>
                      <a:ext cx="1425265" cy="430755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  <p:sp>
              <p:nvSpPr>
                <p:cNvPr id="111" name="TextBox 110">
                  <a:extLst>
                    <a:ext uri="{FF2B5EF4-FFF2-40B4-BE49-F238E27FC236}">
                      <a16:creationId xmlns:a16="http://schemas.microsoft.com/office/drawing/2014/main" id="{0FDA4E4C-4E22-487C-859B-9B69C67F95F1}"/>
                    </a:ext>
                  </a:extLst>
                </p:cNvPr>
                <p:cNvSpPr txBox="1"/>
                <p:nvPr/>
              </p:nvSpPr>
              <p:spPr>
                <a:xfrm>
                  <a:off x="4232262" y="879993"/>
                  <a:ext cx="1478623" cy="3539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700" b="1" dirty="0"/>
                    <a:t>Ⅱ. </a:t>
                  </a:r>
                  <a:r>
                    <a:rPr lang="ko-KR" altLang="en-US" sz="1700" b="1" dirty="0"/>
                    <a:t>게임 컨셉</a:t>
                  </a:r>
                </a:p>
              </p:txBody>
            </p:sp>
            <p:sp>
              <p:nvSpPr>
                <p:cNvPr id="112" name="TextBox 111">
                  <a:extLst>
                    <a:ext uri="{FF2B5EF4-FFF2-40B4-BE49-F238E27FC236}">
                      <a16:creationId xmlns:a16="http://schemas.microsoft.com/office/drawing/2014/main" id="{CF690052-2E0A-4CAD-8005-7499C559DAD6}"/>
                    </a:ext>
                  </a:extLst>
                </p:cNvPr>
                <p:cNvSpPr txBox="1"/>
                <p:nvPr/>
              </p:nvSpPr>
              <p:spPr>
                <a:xfrm>
                  <a:off x="-131262" y="888524"/>
                  <a:ext cx="1648436" cy="3539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700" dirty="0"/>
                    <a:t>Ⅰ. </a:t>
                  </a:r>
                  <a:r>
                    <a:rPr lang="ko-KR" altLang="en-US" sz="1700" dirty="0"/>
                    <a:t>게임 개괄</a:t>
                  </a:r>
                </a:p>
              </p:txBody>
            </p:sp>
          </p:grpSp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F0DFB839-34E9-415E-B59D-88A668D0E53C}"/>
                  </a:ext>
                </a:extLst>
              </p:cNvPr>
              <p:cNvSpPr txBox="1"/>
              <p:nvPr/>
            </p:nvSpPr>
            <p:spPr>
              <a:xfrm>
                <a:off x="2380398" y="813475"/>
                <a:ext cx="1011823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300" dirty="0"/>
                  <a:t>목적 </a:t>
                </a:r>
                <a:r>
                  <a:rPr lang="en-US" altLang="ko-KR" sz="1300" dirty="0"/>
                  <a:t>&amp;</a:t>
                </a:r>
              </a:p>
              <a:p>
                <a:pPr algn="ctr"/>
                <a:r>
                  <a:rPr lang="ko-KR" altLang="en-US" sz="1300" dirty="0"/>
                  <a:t>재미요소</a:t>
                </a:r>
              </a:p>
            </p:txBody>
          </p:sp>
        </p:grp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F1F000CE-A5E8-4006-84F1-0C66DFD6ACA6}"/>
                </a:ext>
              </a:extLst>
            </p:cNvPr>
            <p:cNvSpPr txBox="1"/>
            <p:nvPr/>
          </p:nvSpPr>
          <p:spPr>
            <a:xfrm>
              <a:off x="6758649" y="829663"/>
              <a:ext cx="951377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300" dirty="0"/>
                <a:t>패시브 </a:t>
              </a:r>
              <a:r>
                <a:rPr lang="en-US" altLang="ko-KR" sz="1300" dirty="0"/>
                <a:t>&amp;</a:t>
              </a:r>
            </a:p>
            <a:p>
              <a:pPr algn="ctr"/>
              <a:r>
                <a:rPr lang="ko-KR" altLang="en-US" sz="1300" dirty="0"/>
                <a:t>아이템</a:t>
              </a:r>
            </a:p>
          </p:txBody>
        </p:sp>
      </p:grpSp>
      <p:sp>
        <p:nvSpPr>
          <p:cNvPr id="59" name="말풍선: 모서리가 둥근 사각형 2">
            <a:extLst>
              <a:ext uri="{FF2B5EF4-FFF2-40B4-BE49-F238E27FC236}">
                <a16:creationId xmlns:a16="http://schemas.microsoft.com/office/drawing/2014/main" id="{780EB475-454C-4E2F-99EA-89493555D1F3}"/>
              </a:ext>
            </a:extLst>
          </p:cNvPr>
          <p:cNvSpPr/>
          <p:nvPr/>
        </p:nvSpPr>
        <p:spPr>
          <a:xfrm>
            <a:off x="3043024" y="3625102"/>
            <a:ext cx="1241326" cy="520702"/>
          </a:xfrm>
          <a:prstGeom prst="wedgeRoundRectCallout">
            <a:avLst>
              <a:gd name="adj1" fmla="val -18749"/>
              <a:gd name="adj2" fmla="val -77982"/>
              <a:gd name="adj3" fmla="val 16667"/>
            </a:avLst>
          </a:prstGeom>
          <a:solidFill>
            <a:schemeClr val="bg1">
              <a:alpha val="90000"/>
            </a:schemeClr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스크롤 바를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사용하여 스토리 내용 표기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63" name="말풍선: 모서리가 둥근 사각형 2">
            <a:extLst>
              <a:ext uri="{FF2B5EF4-FFF2-40B4-BE49-F238E27FC236}">
                <a16:creationId xmlns:a16="http://schemas.microsoft.com/office/drawing/2014/main" id="{780EB475-454C-4E2F-99EA-89493555D1F3}"/>
              </a:ext>
            </a:extLst>
          </p:cNvPr>
          <p:cNvSpPr/>
          <p:nvPr/>
        </p:nvSpPr>
        <p:spPr>
          <a:xfrm>
            <a:off x="6518651" y="1924445"/>
            <a:ext cx="1039930" cy="345574"/>
          </a:xfrm>
          <a:prstGeom prst="wedgeRoundRectCallout">
            <a:avLst>
              <a:gd name="adj1" fmla="val 31864"/>
              <a:gd name="adj2" fmla="val 110992"/>
              <a:gd name="adj3" fmla="val 16667"/>
            </a:avLst>
          </a:prstGeom>
          <a:solidFill>
            <a:schemeClr val="bg1">
              <a:alpha val="90000"/>
            </a:schemeClr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조작 방법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일러스트 출력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67" name="말풍선: 모서리가 둥근 사각형 2">
            <a:extLst>
              <a:ext uri="{FF2B5EF4-FFF2-40B4-BE49-F238E27FC236}">
                <a16:creationId xmlns:a16="http://schemas.microsoft.com/office/drawing/2014/main" id="{780EB475-454C-4E2F-99EA-89493555D1F3}"/>
              </a:ext>
            </a:extLst>
          </p:cNvPr>
          <p:cNvSpPr/>
          <p:nvPr/>
        </p:nvSpPr>
        <p:spPr>
          <a:xfrm>
            <a:off x="3057738" y="4479423"/>
            <a:ext cx="810412" cy="251651"/>
          </a:xfrm>
          <a:prstGeom prst="wedgeRoundRectCallout">
            <a:avLst>
              <a:gd name="adj1" fmla="val -33910"/>
              <a:gd name="adj2" fmla="val 105752"/>
              <a:gd name="adj3" fmla="val 16667"/>
            </a:avLst>
          </a:prstGeom>
          <a:solidFill>
            <a:schemeClr val="bg1">
              <a:alpha val="90000"/>
            </a:schemeClr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팝업</a:t>
            </a:r>
            <a:r>
              <a:rPr lang="en-US" altLang="ko-KR" sz="1000" dirty="0">
                <a:solidFill>
                  <a:schemeClr val="tx1"/>
                </a:solidFill>
              </a:rPr>
              <a:t> </a:t>
            </a:r>
            <a:r>
              <a:rPr lang="ko-KR" altLang="en-US" sz="1000" dirty="0">
                <a:solidFill>
                  <a:schemeClr val="tx1"/>
                </a:solidFill>
              </a:rPr>
              <a:t>해제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69" name="말풍선: 모서리가 둥근 사각형 2">
            <a:extLst>
              <a:ext uri="{FF2B5EF4-FFF2-40B4-BE49-F238E27FC236}">
                <a16:creationId xmlns:a16="http://schemas.microsoft.com/office/drawing/2014/main" id="{780EB475-454C-4E2F-99EA-89493555D1F3}"/>
              </a:ext>
            </a:extLst>
          </p:cNvPr>
          <p:cNvSpPr/>
          <p:nvPr/>
        </p:nvSpPr>
        <p:spPr>
          <a:xfrm>
            <a:off x="3479390" y="1849692"/>
            <a:ext cx="810412" cy="251651"/>
          </a:xfrm>
          <a:prstGeom prst="wedgeRoundRectCallout">
            <a:avLst>
              <a:gd name="adj1" fmla="val -22201"/>
              <a:gd name="adj2" fmla="val 85184"/>
              <a:gd name="adj3" fmla="val 16667"/>
            </a:avLst>
          </a:prstGeom>
          <a:solidFill>
            <a:schemeClr val="bg1">
              <a:alpha val="90000"/>
            </a:schemeClr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팝업</a:t>
            </a:r>
            <a:r>
              <a:rPr lang="en-US" altLang="ko-KR" sz="1000" dirty="0">
                <a:solidFill>
                  <a:schemeClr val="tx1"/>
                </a:solidFill>
              </a:rPr>
              <a:t> </a:t>
            </a:r>
            <a:r>
              <a:rPr lang="ko-KR" altLang="en-US" sz="1000" dirty="0">
                <a:solidFill>
                  <a:schemeClr val="tx1"/>
                </a:solidFill>
              </a:rPr>
              <a:t>해제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70" name="말풍선: 모서리가 둥근 사각형 2">
            <a:extLst>
              <a:ext uri="{FF2B5EF4-FFF2-40B4-BE49-F238E27FC236}">
                <a16:creationId xmlns:a16="http://schemas.microsoft.com/office/drawing/2014/main" id="{780EB475-454C-4E2F-99EA-89493555D1F3}"/>
              </a:ext>
            </a:extLst>
          </p:cNvPr>
          <p:cNvSpPr/>
          <p:nvPr/>
        </p:nvSpPr>
        <p:spPr>
          <a:xfrm>
            <a:off x="9319149" y="1827543"/>
            <a:ext cx="810412" cy="251651"/>
          </a:xfrm>
          <a:prstGeom prst="wedgeRoundRectCallout">
            <a:avLst>
              <a:gd name="adj1" fmla="val -32907"/>
              <a:gd name="adj2" fmla="val 78130"/>
              <a:gd name="adj3" fmla="val 16667"/>
            </a:avLst>
          </a:prstGeom>
          <a:solidFill>
            <a:schemeClr val="bg1">
              <a:alpha val="90000"/>
            </a:schemeClr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팝업</a:t>
            </a:r>
            <a:r>
              <a:rPr lang="en-US" altLang="ko-KR" sz="1000" dirty="0">
                <a:solidFill>
                  <a:schemeClr val="tx1"/>
                </a:solidFill>
              </a:rPr>
              <a:t> </a:t>
            </a:r>
            <a:r>
              <a:rPr lang="ko-KR" altLang="en-US" sz="1000" dirty="0">
                <a:solidFill>
                  <a:schemeClr val="tx1"/>
                </a:solidFill>
              </a:rPr>
              <a:t>해제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71" name="말풍선: 모서리가 둥근 사각형 2">
            <a:extLst>
              <a:ext uri="{FF2B5EF4-FFF2-40B4-BE49-F238E27FC236}">
                <a16:creationId xmlns:a16="http://schemas.microsoft.com/office/drawing/2014/main" id="{780EB475-454C-4E2F-99EA-89493555D1F3}"/>
              </a:ext>
            </a:extLst>
          </p:cNvPr>
          <p:cNvSpPr/>
          <p:nvPr/>
        </p:nvSpPr>
        <p:spPr>
          <a:xfrm>
            <a:off x="8588121" y="6334518"/>
            <a:ext cx="810412" cy="251651"/>
          </a:xfrm>
          <a:prstGeom prst="wedgeRoundRectCallout">
            <a:avLst>
              <a:gd name="adj1" fmla="val -34974"/>
              <a:gd name="adj2" fmla="val -86212"/>
              <a:gd name="adj3" fmla="val 16667"/>
            </a:avLst>
          </a:prstGeom>
          <a:solidFill>
            <a:schemeClr val="bg1">
              <a:alpha val="90000"/>
            </a:schemeClr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팝업</a:t>
            </a:r>
            <a:r>
              <a:rPr lang="en-US" altLang="ko-KR" sz="1000" dirty="0">
                <a:solidFill>
                  <a:schemeClr val="tx1"/>
                </a:solidFill>
              </a:rPr>
              <a:t> </a:t>
            </a:r>
            <a:r>
              <a:rPr lang="ko-KR" altLang="en-US" sz="1000" dirty="0">
                <a:solidFill>
                  <a:schemeClr val="tx1"/>
                </a:solidFill>
              </a:rPr>
              <a:t>해제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72" name="말풍선: 모서리가 둥근 사각형 2">
            <a:extLst>
              <a:ext uri="{FF2B5EF4-FFF2-40B4-BE49-F238E27FC236}">
                <a16:creationId xmlns:a16="http://schemas.microsoft.com/office/drawing/2014/main" id="{780EB475-454C-4E2F-99EA-89493555D1F3}"/>
              </a:ext>
            </a:extLst>
          </p:cNvPr>
          <p:cNvSpPr/>
          <p:nvPr/>
        </p:nvSpPr>
        <p:spPr>
          <a:xfrm>
            <a:off x="663867" y="1940598"/>
            <a:ext cx="1061962" cy="424438"/>
          </a:xfrm>
          <a:prstGeom prst="wedgeRoundRectCallout">
            <a:avLst>
              <a:gd name="adj1" fmla="val 34215"/>
              <a:gd name="adj2" fmla="val 95468"/>
              <a:gd name="adj3" fmla="val 16667"/>
            </a:avLst>
          </a:prstGeom>
          <a:solidFill>
            <a:schemeClr val="bg1">
              <a:alpha val="90000"/>
            </a:schemeClr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스토리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일러스트 출력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73" name="말풍선: 모서리가 둥근 사각형 2">
            <a:extLst>
              <a:ext uri="{FF2B5EF4-FFF2-40B4-BE49-F238E27FC236}">
                <a16:creationId xmlns:a16="http://schemas.microsoft.com/office/drawing/2014/main" id="{780EB475-454C-4E2F-99EA-89493555D1F3}"/>
              </a:ext>
            </a:extLst>
          </p:cNvPr>
          <p:cNvSpPr/>
          <p:nvPr/>
        </p:nvSpPr>
        <p:spPr>
          <a:xfrm>
            <a:off x="590596" y="4585986"/>
            <a:ext cx="1061962" cy="424438"/>
          </a:xfrm>
          <a:prstGeom prst="wedgeRoundRectCallout">
            <a:avLst>
              <a:gd name="adj1" fmla="val 50461"/>
              <a:gd name="adj2" fmla="val 113759"/>
              <a:gd name="adj3" fmla="val 16667"/>
            </a:avLst>
          </a:prstGeom>
          <a:solidFill>
            <a:schemeClr val="bg1">
              <a:alpha val="90000"/>
            </a:schemeClr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마우스 회전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속도를 조절함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74" name="말풍선: 모서리가 둥근 사각형 2">
            <a:extLst>
              <a:ext uri="{FF2B5EF4-FFF2-40B4-BE49-F238E27FC236}">
                <a16:creationId xmlns:a16="http://schemas.microsoft.com/office/drawing/2014/main" id="{780EB475-454C-4E2F-99EA-89493555D1F3}"/>
              </a:ext>
            </a:extLst>
          </p:cNvPr>
          <p:cNvSpPr/>
          <p:nvPr/>
        </p:nvSpPr>
        <p:spPr>
          <a:xfrm>
            <a:off x="418564" y="5261133"/>
            <a:ext cx="1061962" cy="424438"/>
          </a:xfrm>
          <a:prstGeom prst="wedgeRoundRectCallout">
            <a:avLst>
              <a:gd name="adj1" fmla="val 49649"/>
              <a:gd name="adj2" fmla="val 87338"/>
              <a:gd name="adj3" fmla="val 16667"/>
            </a:avLst>
          </a:prstGeom>
          <a:solidFill>
            <a:schemeClr val="bg1">
              <a:alpha val="90000"/>
            </a:schemeClr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게임 내의 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소리를 조절함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75" name="말풍선: 모서리가 둥근 사각형 2">
            <a:extLst>
              <a:ext uri="{FF2B5EF4-FFF2-40B4-BE49-F238E27FC236}">
                <a16:creationId xmlns:a16="http://schemas.microsoft.com/office/drawing/2014/main" id="{780EB475-454C-4E2F-99EA-89493555D1F3}"/>
              </a:ext>
            </a:extLst>
          </p:cNvPr>
          <p:cNvSpPr/>
          <p:nvPr/>
        </p:nvSpPr>
        <p:spPr>
          <a:xfrm>
            <a:off x="7002813" y="6334518"/>
            <a:ext cx="810412" cy="251651"/>
          </a:xfrm>
          <a:prstGeom prst="wedgeRoundRectCallout">
            <a:avLst>
              <a:gd name="adj1" fmla="val 39537"/>
              <a:gd name="adj2" fmla="val -96496"/>
              <a:gd name="adj3" fmla="val 16667"/>
            </a:avLst>
          </a:prstGeom>
          <a:solidFill>
            <a:schemeClr val="bg1">
              <a:alpha val="90000"/>
            </a:schemeClr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어플 종료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pic>
        <p:nvPicPr>
          <p:cNvPr id="76" name="그림 75" descr="모니터, 사진, 앉아있는, 여자이(가) 표시된 사진&#10;&#10;자동 생성된 설명">
            <a:extLst>
              <a:ext uri="{FF2B5EF4-FFF2-40B4-BE49-F238E27FC236}">
                <a16:creationId xmlns:a16="http://schemas.microsoft.com/office/drawing/2014/main" id="{261BC5B7-0F70-4CEB-8705-FA0218A1C17F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hq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8600" l="10000" r="97000">
                        <a14:foregroundMark x1="69600" y1="87800" x2="79000" y2="93600"/>
                        <a14:foregroundMark x1="79000" y1="93600" x2="83400" y2="93600"/>
                        <a14:foregroundMark x1="54800" y1="83400" x2="51200" y2="93800"/>
                        <a14:foregroundMark x1="55600" y1="86000" x2="55600" y2="90200"/>
                        <a14:foregroundMark x1="41400" y1="59200" x2="40143" y2="56560"/>
                        <a14:foregroundMark x1="91400" y1="87200" x2="97000" y2="97400"/>
                        <a14:foregroundMark x1="97000" y1="97400" x2="55600" y2="98600"/>
                        <a14:backgroundMark x1="69600" y1="41400" x2="3000" y2="36800"/>
                        <a14:backgroundMark x1="28600" y1="23400" x2="88800" y2="27200"/>
                        <a14:backgroundMark x1="69800" y1="58400" x2="32600" y2="43400"/>
                        <a14:backgroundMark x1="33400" y1="51600" x2="49400" y2="52800"/>
                        <a14:backgroundMark x1="49400" y1="52800" x2="58800" y2="56600"/>
                        <a14:backgroundMark x1="58800" y1="56600" x2="63600" y2="62200"/>
                        <a14:backgroundMark x1="36600" y1="74200" x2="32000" y2="62600"/>
                        <a14:backgroundMark x1="32000" y1="62600" x2="31800" y2="506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869" t="51689"/>
          <a:stretch/>
        </p:blipFill>
        <p:spPr>
          <a:xfrm>
            <a:off x="3585214" y="2619091"/>
            <a:ext cx="398203" cy="424766"/>
          </a:xfrm>
          <a:prstGeom prst="rect">
            <a:avLst/>
          </a:prstGeom>
        </p:spPr>
      </p:pic>
      <p:sp>
        <p:nvSpPr>
          <p:cNvPr id="77" name="TextBox 76">
            <a:extLst>
              <a:ext uri="{FF2B5EF4-FFF2-40B4-BE49-F238E27FC236}">
                <a16:creationId xmlns:a16="http://schemas.microsoft.com/office/drawing/2014/main" id="{630FAE8D-0092-4598-83FB-496F525DBA19}"/>
              </a:ext>
            </a:extLst>
          </p:cNvPr>
          <p:cNvSpPr txBox="1"/>
          <p:nvPr/>
        </p:nvSpPr>
        <p:spPr>
          <a:xfrm>
            <a:off x="3685503" y="3007803"/>
            <a:ext cx="642220" cy="28795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300" dirty="0"/>
              <a:t>Click!!</a:t>
            </a:r>
            <a:endParaRPr lang="ko-KR" altLang="en-US" sz="1300" dirty="0"/>
          </a:p>
        </p:txBody>
      </p:sp>
      <p:sp>
        <p:nvSpPr>
          <p:cNvPr id="66" name="말풍선: 모서리가 둥근 사각형 2">
            <a:extLst>
              <a:ext uri="{FF2B5EF4-FFF2-40B4-BE49-F238E27FC236}">
                <a16:creationId xmlns:a16="http://schemas.microsoft.com/office/drawing/2014/main" id="{D0EDADA6-B293-44F5-8BB5-ADC3425C9BDD}"/>
              </a:ext>
            </a:extLst>
          </p:cNvPr>
          <p:cNvSpPr/>
          <p:nvPr/>
        </p:nvSpPr>
        <p:spPr>
          <a:xfrm>
            <a:off x="9240715" y="2514545"/>
            <a:ext cx="888846" cy="251651"/>
          </a:xfrm>
          <a:prstGeom prst="wedgeRoundRectCallout">
            <a:avLst>
              <a:gd name="adj1" fmla="val -36832"/>
              <a:gd name="adj2" fmla="val 95599"/>
              <a:gd name="adj3" fmla="val 16667"/>
            </a:avLst>
          </a:prstGeom>
          <a:solidFill>
            <a:schemeClr val="bg1">
              <a:alpha val="90000"/>
            </a:schemeClr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>
                <a:solidFill>
                  <a:schemeClr val="tx1"/>
                </a:solidFill>
              </a:rPr>
              <a:t>다음</a:t>
            </a:r>
            <a:r>
              <a:rPr lang="en-US" altLang="ko-KR" sz="1000" dirty="0">
                <a:solidFill>
                  <a:schemeClr val="tx1"/>
                </a:solidFill>
              </a:rPr>
              <a:t> </a:t>
            </a:r>
            <a:r>
              <a:rPr lang="ko-KR" altLang="en-US" sz="1000" dirty="0">
                <a:solidFill>
                  <a:schemeClr val="tx1"/>
                </a:solidFill>
              </a:rPr>
              <a:t>페이지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68" name="말풍선: 모서리가 둥근 사각형 2">
            <a:extLst>
              <a:ext uri="{FF2B5EF4-FFF2-40B4-BE49-F238E27FC236}">
                <a16:creationId xmlns:a16="http://schemas.microsoft.com/office/drawing/2014/main" id="{08674696-4DDE-4E55-952B-1AE2C56E44B1}"/>
              </a:ext>
            </a:extLst>
          </p:cNvPr>
          <p:cNvSpPr/>
          <p:nvPr/>
        </p:nvSpPr>
        <p:spPr>
          <a:xfrm>
            <a:off x="6149770" y="2514545"/>
            <a:ext cx="888846" cy="251651"/>
          </a:xfrm>
          <a:prstGeom prst="wedgeRoundRectCallout">
            <a:avLst>
              <a:gd name="adj1" fmla="val 32411"/>
              <a:gd name="adj2" fmla="val 85117"/>
              <a:gd name="adj3" fmla="val 16667"/>
            </a:avLst>
          </a:prstGeom>
          <a:solidFill>
            <a:schemeClr val="bg1">
              <a:alpha val="90000"/>
            </a:schemeClr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이전</a:t>
            </a:r>
            <a:r>
              <a:rPr lang="en-US" altLang="ko-KR" sz="1000" dirty="0">
                <a:solidFill>
                  <a:schemeClr val="tx1"/>
                </a:solidFill>
              </a:rPr>
              <a:t> </a:t>
            </a:r>
            <a:r>
              <a:rPr lang="ko-KR" altLang="en-US" sz="1000" dirty="0">
                <a:solidFill>
                  <a:schemeClr val="tx1"/>
                </a:solidFill>
              </a:rPr>
              <a:t>페이지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63023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01449AA5-AC27-4333-A90F-00A4AB628591}"/>
              </a:ext>
            </a:extLst>
          </p:cNvPr>
          <p:cNvSpPr/>
          <p:nvPr/>
        </p:nvSpPr>
        <p:spPr>
          <a:xfrm>
            <a:off x="10466664" y="138789"/>
            <a:ext cx="1725336" cy="384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Page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1/37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26" name="표 26">
            <a:extLst>
              <a:ext uri="{FF2B5EF4-FFF2-40B4-BE49-F238E27FC236}">
                <a16:creationId xmlns:a16="http://schemas.microsoft.com/office/drawing/2014/main" id="{3C0F3382-330D-4D7C-ADF5-FCF74698F8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2955594"/>
              </p:ext>
            </p:extLst>
          </p:nvPr>
        </p:nvGraphicFramePr>
        <p:xfrm>
          <a:off x="4768917" y="1648169"/>
          <a:ext cx="7016846" cy="3431810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511437">
                  <a:extLst>
                    <a:ext uri="{9D8B030D-6E8A-4147-A177-3AD203B41FA5}">
                      <a16:colId xmlns:a16="http://schemas.microsoft.com/office/drawing/2014/main" val="2989946888"/>
                    </a:ext>
                  </a:extLst>
                </a:gridCol>
                <a:gridCol w="5505409">
                  <a:extLst>
                    <a:ext uri="{9D8B030D-6E8A-4147-A177-3AD203B41FA5}">
                      <a16:colId xmlns:a16="http://schemas.microsoft.com/office/drawing/2014/main" val="4215272410"/>
                    </a:ext>
                  </a:extLst>
                </a:gridCol>
              </a:tblGrid>
              <a:tr h="3476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프로젝트명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티니핑 틀린 그림 찾기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7596589"/>
                  </a:ext>
                </a:extLst>
              </a:tr>
              <a:tr h="63701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기획 의도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티니핑의 여성적인 디자인 느낌을 살리되</a:t>
                      </a:r>
                      <a:r>
                        <a:rPr lang="en-US" altLang="ko-KR" sz="12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,</a:t>
                      </a: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어렵지 않는 </a:t>
                      </a:r>
                      <a:r>
                        <a:rPr lang="ko-KR" altLang="en-US" sz="1200" b="1" dirty="0">
                          <a:solidFill>
                            <a:srgbClr val="FF0000"/>
                          </a:solidFill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틀린 그림 찾기</a:t>
                      </a:r>
                      <a:r>
                        <a:rPr lang="en-US" altLang="ko-KR" sz="1200" b="1" dirty="0">
                          <a:solidFill>
                            <a:srgbClr val="FF0000"/>
                          </a:solidFill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, </a:t>
                      </a:r>
                      <a:r>
                        <a:rPr lang="ko-KR" altLang="en-US" sz="1200" b="1" dirty="0">
                          <a:solidFill>
                            <a:srgbClr val="FF0000"/>
                          </a:solidFill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숨은 그림 찾기</a:t>
                      </a:r>
                      <a:r>
                        <a:rPr lang="ko-KR" altLang="en-US" sz="12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 방식으로 제작합니다</a:t>
                      </a:r>
                      <a:r>
                        <a:rPr lang="en-US" altLang="ko-KR" sz="12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86503209"/>
                  </a:ext>
                </a:extLst>
              </a:tr>
              <a:tr h="3164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게임장르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퍼즐 게임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56470907"/>
                  </a:ext>
                </a:extLst>
              </a:tr>
              <a:tr h="3164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플랫폼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모바일</a:t>
                      </a:r>
                      <a:r>
                        <a:rPr lang="en-US" altLang="ko-KR" sz="12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(</a:t>
                      </a:r>
                      <a:r>
                        <a:rPr lang="ko-KR" altLang="en-US" sz="12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안드로이드</a:t>
                      </a:r>
                      <a:r>
                        <a:rPr lang="en-US" altLang="ko-KR" sz="12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)</a:t>
                      </a:r>
                      <a:endParaRPr lang="ko-KR" altLang="en-US" sz="12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57582564"/>
                  </a:ext>
                </a:extLst>
              </a:tr>
              <a:tr h="3164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소요기술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Unity3D </a:t>
                      </a:r>
                      <a:r>
                        <a:rPr lang="ko-KR" altLang="en-US" sz="12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엔진</a:t>
                      </a:r>
                      <a:r>
                        <a:rPr lang="en-US" altLang="ko-KR" sz="12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, Visual Studio(</a:t>
                      </a:r>
                      <a:r>
                        <a:rPr lang="ko-KR" altLang="en-US" sz="12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클라이언트 위주 제작</a:t>
                      </a:r>
                      <a:r>
                        <a:rPr lang="en-US" altLang="ko-KR" sz="12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89656465"/>
                  </a:ext>
                </a:extLst>
              </a:tr>
              <a:tr h="3164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해상도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[1280x720] </a:t>
                      </a:r>
                      <a:r>
                        <a:rPr lang="ko-KR" altLang="en-US" sz="12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유니티 내의 </a:t>
                      </a:r>
                      <a:r>
                        <a:rPr lang="en-US" altLang="ko-KR" sz="1200" b="1" dirty="0">
                          <a:solidFill>
                            <a:srgbClr val="FF0000"/>
                          </a:solidFill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Scale With Screen Size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기능</a:t>
                      </a:r>
                      <a:r>
                        <a:rPr lang="en-US" altLang="ko-KR" sz="1200" b="1" dirty="0">
                          <a:solidFill>
                            <a:srgbClr val="FF0000"/>
                          </a:solidFill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 </a:t>
                      </a:r>
                      <a:r>
                        <a:rPr lang="ko-KR" altLang="en-US" sz="1200" b="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사용으로 모든 해상도 지원</a:t>
                      </a:r>
                      <a:endParaRPr lang="en-US" altLang="ko-KR" sz="1200" b="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66872132"/>
                  </a:ext>
                </a:extLst>
              </a:tr>
              <a:tr h="3164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이용자수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1</a:t>
                      </a:r>
                      <a:r>
                        <a:rPr lang="ko-KR" altLang="en-US" sz="12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인 플레이</a:t>
                      </a:r>
                      <a:endParaRPr lang="en-US" altLang="ko-KR" sz="12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61335557"/>
                  </a:ext>
                </a:extLst>
              </a:tr>
              <a:tr h="3164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타켓층 연령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7~13</a:t>
                      </a:r>
                      <a:r>
                        <a:rPr lang="ko-KR" altLang="en-US" sz="12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세</a:t>
                      </a:r>
                      <a:r>
                        <a:rPr lang="en-US" altLang="ko-KR" sz="12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(</a:t>
                      </a:r>
                      <a:r>
                        <a:rPr lang="ko-KR" altLang="en-US" sz="12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초등학생</a:t>
                      </a:r>
                      <a:r>
                        <a:rPr lang="en-US" altLang="ko-KR" sz="12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79132046"/>
                  </a:ext>
                </a:extLst>
              </a:tr>
              <a:tr h="268964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타켓층 유저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티니핑을 좋아하는 낮은 연령층 어린이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97520664"/>
                  </a:ext>
                </a:extLst>
              </a:tr>
              <a:tr h="26896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여성적인 디자인 외형과 퍼즐게임을 좋아하는 유저</a:t>
                      </a:r>
                      <a:endParaRPr lang="en-US" altLang="ko-KR" sz="12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6483068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9" name="잉크 38">
                <a:extLst>
                  <a:ext uri="{FF2B5EF4-FFF2-40B4-BE49-F238E27FC236}">
                    <a16:creationId xmlns:a16="http://schemas.microsoft.com/office/drawing/2014/main" id="{CCB1DDCE-12DB-480C-BA4E-C4D9FEC023AF}"/>
                  </a:ext>
                </a:extLst>
              </p14:cNvPr>
              <p14:cNvContentPartPr/>
              <p14:nvPr/>
            </p14:nvContentPartPr>
            <p14:xfrm>
              <a:off x="5716209" y="2469249"/>
              <a:ext cx="360" cy="360"/>
            </p14:xfrm>
          </p:contentPart>
        </mc:Choice>
        <mc:Fallback xmlns="">
          <p:pic>
            <p:nvPicPr>
              <p:cNvPr id="39" name="잉크 38">
                <a:extLst>
                  <a:ext uri="{FF2B5EF4-FFF2-40B4-BE49-F238E27FC236}">
                    <a16:creationId xmlns:a16="http://schemas.microsoft.com/office/drawing/2014/main" id="{CCB1DDCE-12DB-480C-BA4E-C4D9FEC023A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707569" y="2460609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40" name="잉크 39">
                <a:extLst>
                  <a:ext uri="{FF2B5EF4-FFF2-40B4-BE49-F238E27FC236}">
                    <a16:creationId xmlns:a16="http://schemas.microsoft.com/office/drawing/2014/main" id="{428C04AD-A63B-4D24-ADF0-35D389FA4CA2}"/>
                  </a:ext>
                </a:extLst>
              </p14:cNvPr>
              <p14:cNvContentPartPr/>
              <p14:nvPr/>
            </p14:nvContentPartPr>
            <p14:xfrm>
              <a:off x="5634489" y="2473209"/>
              <a:ext cx="360" cy="360"/>
            </p14:xfrm>
          </p:contentPart>
        </mc:Choice>
        <mc:Fallback xmlns="">
          <p:pic>
            <p:nvPicPr>
              <p:cNvPr id="40" name="잉크 39">
                <a:extLst>
                  <a:ext uri="{FF2B5EF4-FFF2-40B4-BE49-F238E27FC236}">
                    <a16:creationId xmlns:a16="http://schemas.microsoft.com/office/drawing/2014/main" id="{428C04AD-A63B-4D24-ADF0-35D389FA4CA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625489" y="2464209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1" name="잉크 40">
                <a:extLst>
                  <a:ext uri="{FF2B5EF4-FFF2-40B4-BE49-F238E27FC236}">
                    <a16:creationId xmlns:a16="http://schemas.microsoft.com/office/drawing/2014/main" id="{3A4C9D74-E25C-42E5-B26B-E735D01DEC97}"/>
                  </a:ext>
                </a:extLst>
              </p14:cNvPr>
              <p14:cNvContentPartPr/>
              <p14:nvPr/>
            </p14:nvContentPartPr>
            <p14:xfrm>
              <a:off x="5634489" y="2473209"/>
              <a:ext cx="360" cy="360"/>
            </p14:xfrm>
          </p:contentPart>
        </mc:Choice>
        <mc:Fallback xmlns="">
          <p:pic>
            <p:nvPicPr>
              <p:cNvPr id="41" name="잉크 40">
                <a:extLst>
                  <a:ext uri="{FF2B5EF4-FFF2-40B4-BE49-F238E27FC236}">
                    <a16:creationId xmlns:a16="http://schemas.microsoft.com/office/drawing/2014/main" id="{3A4C9D74-E25C-42E5-B26B-E735D01DEC9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625489" y="2464209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3" name="그룹 12">
            <a:extLst>
              <a:ext uri="{FF2B5EF4-FFF2-40B4-BE49-F238E27FC236}">
                <a16:creationId xmlns:a16="http://schemas.microsoft.com/office/drawing/2014/main" id="{2E2D5D98-D52F-4352-BC3D-5906554D13BA}"/>
              </a:ext>
            </a:extLst>
          </p:cNvPr>
          <p:cNvGrpSpPr/>
          <p:nvPr/>
        </p:nvGrpSpPr>
        <p:grpSpPr>
          <a:xfrm>
            <a:off x="-7620" y="721453"/>
            <a:ext cx="12199620" cy="846148"/>
            <a:chOff x="-7620" y="721453"/>
            <a:chExt cx="12199620" cy="846148"/>
          </a:xfrm>
        </p:grpSpPr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54FA2DB8-3720-4731-B79B-28634B515071}"/>
                </a:ext>
              </a:extLst>
            </p:cNvPr>
            <p:cNvCxnSpPr/>
            <p:nvPr/>
          </p:nvCxnSpPr>
          <p:spPr>
            <a:xfrm>
              <a:off x="0" y="721453"/>
              <a:ext cx="12192000" cy="0"/>
            </a:xfrm>
            <a:prstGeom prst="line">
              <a:avLst/>
            </a:prstGeom>
            <a:ln w="19050">
              <a:solidFill>
                <a:schemeClr val="accent2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E975805D-D3C8-456C-AACF-4096EE31F0E4}"/>
                </a:ext>
              </a:extLst>
            </p:cNvPr>
            <p:cNvGrpSpPr/>
            <p:nvPr/>
          </p:nvGrpSpPr>
          <p:grpSpPr>
            <a:xfrm>
              <a:off x="-7620" y="847457"/>
              <a:ext cx="12193256" cy="720144"/>
              <a:chOff x="-7620" y="847457"/>
              <a:chExt cx="12193256" cy="720144"/>
            </a:xfrm>
          </p:grpSpPr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id="{FAEA0EE2-6D15-451A-8047-D96A086DDB17}"/>
                  </a:ext>
                </a:extLst>
              </p:cNvPr>
              <p:cNvCxnSpPr/>
              <p:nvPr/>
            </p:nvCxnSpPr>
            <p:spPr>
              <a:xfrm>
                <a:off x="-7620" y="1377706"/>
                <a:ext cx="12192000" cy="0"/>
              </a:xfrm>
              <a:prstGeom prst="line">
                <a:avLst/>
              </a:prstGeom>
              <a:ln w="19050">
                <a:solidFill>
                  <a:schemeClr val="accent2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화살표: 오각형 16">
                <a:extLst>
                  <a:ext uri="{FF2B5EF4-FFF2-40B4-BE49-F238E27FC236}">
                    <a16:creationId xmlns:a16="http://schemas.microsoft.com/office/drawing/2014/main" id="{36FDE30D-3E9A-4022-9ABB-0AFAFEBB2EC9}"/>
                  </a:ext>
                </a:extLst>
              </p:cNvPr>
              <p:cNvSpPr/>
              <p:nvPr/>
            </p:nvSpPr>
            <p:spPr>
              <a:xfrm rot="5400000">
                <a:off x="398180" y="451601"/>
                <a:ext cx="720000" cy="1512000"/>
              </a:xfrm>
              <a:prstGeom prst="homePlate">
                <a:avLst>
                  <a:gd name="adj" fmla="val 39689"/>
                </a:avLst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endParaRP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9C285EE-680F-4E15-A6E2-69404C2FCA13}"/>
                  </a:ext>
                </a:extLst>
              </p:cNvPr>
              <p:cNvSpPr txBox="1"/>
              <p:nvPr/>
            </p:nvSpPr>
            <p:spPr>
              <a:xfrm>
                <a:off x="34922" y="930577"/>
                <a:ext cx="14053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b="1" dirty="0"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Ⅰ. </a:t>
                </a:r>
                <a:r>
                  <a:rPr lang="ko-KR" altLang="en-US" sz="1400" b="1" dirty="0"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게임 개괄</a:t>
                </a: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77DBE9D0-34FE-4061-89E5-4BC9930C219A}"/>
                  </a:ext>
                </a:extLst>
              </p:cNvPr>
              <p:cNvSpPr txBox="1"/>
              <p:nvPr/>
            </p:nvSpPr>
            <p:spPr>
              <a:xfrm>
                <a:off x="1523345" y="920181"/>
                <a:ext cx="951377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300" b="1" dirty="0"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게임 정보</a:t>
                </a:r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63ACDB82-A370-4887-907A-C7C6C60687B2}"/>
                  </a:ext>
                </a:extLst>
              </p:cNvPr>
              <p:cNvSpPr/>
              <p:nvPr/>
            </p:nvSpPr>
            <p:spPr>
              <a:xfrm>
                <a:off x="3400374" y="847457"/>
                <a:ext cx="951377" cy="43179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유사게임</a:t>
                </a:r>
                <a:endParaRPr lang="en-US" altLang="ko-KR" sz="1000" dirty="0">
                  <a:solidFill>
                    <a:schemeClr val="tx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endParaRPr>
              </a:p>
              <a:p>
                <a:pPr algn="ctr"/>
                <a:r>
                  <a:rPr lang="ko-KR" altLang="en-US" sz="1000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정보</a:t>
                </a:r>
              </a:p>
            </p:txBody>
          </p:sp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192F853A-98E8-4FF3-9EAA-C6E888785DFC}"/>
                  </a:ext>
                </a:extLst>
              </p:cNvPr>
              <p:cNvSpPr/>
              <p:nvPr/>
            </p:nvSpPr>
            <p:spPr>
              <a:xfrm>
                <a:off x="1512737" y="847457"/>
                <a:ext cx="951377" cy="431798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b="1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게임 정보</a:t>
                </a:r>
              </a:p>
            </p:txBody>
          </p: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A99A4592-018F-44AC-80DA-6452FCCDED32}"/>
                  </a:ext>
                </a:extLst>
              </p:cNvPr>
              <p:cNvSpPr/>
              <p:nvPr/>
            </p:nvSpPr>
            <p:spPr>
              <a:xfrm>
                <a:off x="2455381" y="847457"/>
                <a:ext cx="951377" cy="43179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목적 </a:t>
                </a:r>
                <a:r>
                  <a:rPr lang="en-US" altLang="ko-KR" sz="1000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&amp;</a:t>
                </a:r>
              </a:p>
              <a:p>
                <a:pPr algn="ctr"/>
                <a:r>
                  <a:rPr lang="ko-KR" altLang="en-US" sz="1000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재미요소</a:t>
                </a:r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F268D701-CBED-40E9-92B8-D6E426D08C75}"/>
                  </a:ext>
                </a:extLst>
              </p:cNvPr>
              <p:cNvSpPr/>
              <p:nvPr/>
            </p:nvSpPr>
            <p:spPr>
              <a:xfrm>
                <a:off x="4347907" y="847457"/>
                <a:ext cx="1548000" cy="43179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500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Ⅱ. </a:t>
                </a:r>
                <a:r>
                  <a:rPr lang="ko-KR" altLang="en-US" sz="1500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게임 컨셉</a:t>
                </a:r>
              </a:p>
            </p:txBody>
          </p:sp>
          <p:sp>
            <p:nvSpPr>
              <p:cNvPr id="62" name="직사각형 61">
                <a:extLst>
                  <a:ext uri="{FF2B5EF4-FFF2-40B4-BE49-F238E27FC236}">
                    <a16:creationId xmlns:a16="http://schemas.microsoft.com/office/drawing/2014/main" id="{79A0EF74-C81E-4CAB-AE56-C905FDC1E1FD}"/>
                  </a:ext>
                </a:extLst>
              </p:cNvPr>
              <p:cNvSpPr/>
              <p:nvPr/>
            </p:nvSpPr>
            <p:spPr>
              <a:xfrm>
                <a:off x="5892819" y="847457"/>
                <a:ext cx="951377" cy="43179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Flow Chart</a:t>
                </a:r>
                <a:endParaRPr lang="ko-KR" altLang="en-US" sz="1000" dirty="0">
                  <a:solidFill>
                    <a:schemeClr val="tx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endParaRPr>
              </a:p>
            </p:txBody>
          </p:sp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251BE410-2B15-4282-95D4-D0757979C29B}"/>
                  </a:ext>
                </a:extLst>
              </p:cNvPr>
              <p:cNvSpPr/>
              <p:nvPr/>
            </p:nvSpPr>
            <p:spPr>
              <a:xfrm>
                <a:off x="6843504" y="847457"/>
                <a:ext cx="951377" cy="43179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UI</a:t>
                </a:r>
                <a:r>
                  <a:rPr lang="ko-KR" altLang="en-US" sz="1000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 </a:t>
                </a:r>
                <a:r>
                  <a:rPr lang="en-US" altLang="ko-KR" sz="1000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&amp;</a:t>
                </a:r>
                <a:r>
                  <a:rPr lang="ko-KR" altLang="en-US" sz="1000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 </a:t>
                </a:r>
                <a:r>
                  <a:rPr lang="en-US" altLang="ko-KR" sz="1000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UX</a:t>
                </a:r>
              </a:p>
            </p:txBody>
          </p:sp>
          <p:sp>
            <p:nvSpPr>
              <p:cNvPr id="67" name="직사각형 66">
                <a:extLst>
                  <a:ext uri="{FF2B5EF4-FFF2-40B4-BE49-F238E27FC236}">
                    <a16:creationId xmlns:a16="http://schemas.microsoft.com/office/drawing/2014/main" id="{6555BC11-5952-4B80-A2B7-D7E6338BA228}"/>
                  </a:ext>
                </a:extLst>
              </p:cNvPr>
              <p:cNvSpPr/>
              <p:nvPr/>
            </p:nvSpPr>
            <p:spPr>
              <a:xfrm>
                <a:off x="7787655" y="847457"/>
                <a:ext cx="951377" cy="43179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시스템</a:t>
                </a:r>
              </a:p>
            </p:txBody>
          </p:sp>
          <p:sp>
            <p:nvSpPr>
              <p:cNvPr id="69" name="직사각형 68">
                <a:extLst>
                  <a:ext uri="{FF2B5EF4-FFF2-40B4-BE49-F238E27FC236}">
                    <a16:creationId xmlns:a16="http://schemas.microsoft.com/office/drawing/2014/main" id="{817B37FA-D01A-4ECC-A875-E2A5C92F534B}"/>
                  </a:ext>
                </a:extLst>
              </p:cNvPr>
              <p:cNvSpPr/>
              <p:nvPr/>
            </p:nvSpPr>
            <p:spPr>
              <a:xfrm>
                <a:off x="8734232" y="847457"/>
                <a:ext cx="951377" cy="43179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dirty="0">
                  <a:solidFill>
                    <a:schemeClr val="tx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endParaRPr>
              </a:p>
            </p:txBody>
          </p:sp>
          <p:sp>
            <p:nvSpPr>
              <p:cNvPr id="72" name="직사각형 71">
                <a:extLst>
                  <a:ext uri="{FF2B5EF4-FFF2-40B4-BE49-F238E27FC236}">
                    <a16:creationId xmlns:a16="http://schemas.microsoft.com/office/drawing/2014/main" id="{E55570BA-D859-4868-8EE4-5C806C978322}"/>
                  </a:ext>
                </a:extLst>
              </p:cNvPr>
              <p:cNvSpPr/>
              <p:nvPr/>
            </p:nvSpPr>
            <p:spPr>
              <a:xfrm>
                <a:off x="9685609" y="847457"/>
                <a:ext cx="1548000" cy="43179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500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Ⅲ. </a:t>
                </a:r>
                <a:r>
                  <a:rPr lang="ko-KR" altLang="en-US" sz="1500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방향성</a:t>
                </a:r>
              </a:p>
            </p:txBody>
          </p:sp>
          <p:sp>
            <p:nvSpPr>
              <p:cNvPr id="73" name="직사각형 72">
                <a:extLst>
                  <a:ext uri="{FF2B5EF4-FFF2-40B4-BE49-F238E27FC236}">
                    <a16:creationId xmlns:a16="http://schemas.microsoft.com/office/drawing/2014/main" id="{49C41675-AFE5-42CE-8F2D-6F5BE77F1F96}"/>
                  </a:ext>
                </a:extLst>
              </p:cNvPr>
              <p:cNvSpPr/>
              <p:nvPr/>
            </p:nvSpPr>
            <p:spPr>
              <a:xfrm>
                <a:off x="11234259" y="847457"/>
                <a:ext cx="951377" cy="43179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기대효과</a:t>
                </a:r>
              </a:p>
            </p:txBody>
          </p:sp>
        </p:grpSp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9DB1B3FB-3AAD-474B-A4BF-5F884D2A485D}"/>
              </a:ext>
            </a:extLst>
          </p:cNvPr>
          <p:cNvGrpSpPr/>
          <p:nvPr/>
        </p:nvGrpSpPr>
        <p:grpSpPr>
          <a:xfrm>
            <a:off x="177756" y="184155"/>
            <a:ext cx="1747759" cy="384597"/>
            <a:chOff x="204133" y="192947"/>
            <a:chExt cx="2021747" cy="384597"/>
          </a:xfrm>
        </p:grpSpPr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57BB0B36-AAAE-429E-ACB9-391F097F952A}"/>
                </a:ext>
              </a:extLst>
            </p:cNvPr>
            <p:cNvSpPr/>
            <p:nvPr/>
          </p:nvSpPr>
          <p:spPr>
            <a:xfrm>
              <a:off x="204133" y="192947"/>
              <a:ext cx="2021747" cy="384597"/>
            </a:xfrm>
            <a:prstGeom prst="rect">
              <a:avLst/>
            </a:prstGeom>
            <a:solidFill>
              <a:srgbClr val="FF1F84"/>
            </a:solidFill>
            <a:ln>
              <a:solidFill>
                <a:srgbClr val="FF1F8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9FA026EA-C3E8-42B3-BE3F-3D1EBB221178}"/>
                </a:ext>
              </a:extLst>
            </p:cNvPr>
            <p:cNvSpPr/>
            <p:nvPr/>
          </p:nvSpPr>
          <p:spPr>
            <a:xfrm>
              <a:off x="204133" y="192947"/>
              <a:ext cx="1472533" cy="384597"/>
            </a:xfrm>
            <a:prstGeom prst="rect">
              <a:avLst/>
            </a:prstGeom>
            <a:solidFill>
              <a:srgbClr val="FFE7F3"/>
            </a:solidFill>
            <a:ln>
              <a:solidFill>
                <a:srgbClr val="FF1F8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b="1" dirty="0">
                  <a:solidFill>
                    <a:schemeClr val="tx1"/>
                  </a:solidFill>
                </a:rPr>
                <a:t>티니핑</a:t>
              </a:r>
            </a:p>
          </p:txBody>
        </p:sp>
      </p:grpSp>
      <p:pic>
        <p:nvPicPr>
          <p:cNvPr id="60" name="Picture 2" descr="캐치 티니핑 캐릭터 소개 로열 티니핑 일반 티니핑 성우소개">
            <a:extLst>
              <a:ext uri="{FF2B5EF4-FFF2-40B4-BE49-F238E27FC236}">
                <a16:creationId xmlns:a16="http://schemas.microsoft.com/office/drawing/2014/main" id="{0C135E51-6AC3-4091-A1BC-512244FBA4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3376" b="96203" l="8567" r="89951">
                        <a14:foregroundMark x1="67545" y1="25738" x2="63097" y2="8228"/>
                        <a14:foregroundMark x1="63097" y1="8228" x2="56507" y2="16667"/>
                        <a14:foregroundMark x1="63756" y1="6540" x2="55848" y2="11814"/>
                        <a14:foregroundMark x1="55848" y1="11814" x2="54201" y2="14768"/>
                        <a14:foregroundMark x1="60956" y1="5274" x2="53542" y2="11814"/>
                        <a14:foregroundMark x1="53542" y1="11814" x2="50247" y2="18354"/>
                        <a14:foregroundMark x1="60956" y1="5696" x2="55025" y2="17300"/>
                        <a14:foregroundMark x1="60297" y1="6329" x2="56178" y2="18354"/>
                        <a14:foregroundMark x1="45634" y1="5696" x2="40033" y2="8650"/>
                        <a14:foregroundMark x1="43493" y1="4008" x2="41845" y2="4219"/>
                        <a14:foregroundMark x1="44646" y1="4219" x2="44152" y2="3797"/>
                        <a14:foregroundMark x1="19934" y1="72152" x2="18122" y2="83544"/>
                        <a14:foregroundMark x1="18122" y1="83544" x2="29654" y2="83755"/>
                        <a14:foregroundMark x1="39044" y1="89662" x2="42504" y2="94304"/>
                        <a14:foregroundMark x1="50082" y1="94515" x2="54366" y2="95781"/>
                        <a14:foregroundMark x1="8731" y1="74262" x2="12026" y2="85232"/>
                        <a14:foregroundMark x1="12026" y1="85232" x2="13344" y2="85654"/>
                        <a14:foregroundMark x1="42175" y1="96203" x2="43657" y2="95992"/>
                        <a14:foregroundMark x1="56343" y1="44304" x2="51236" y2="55063"/>
                        <a14:foregroundMark x1="33443" y1="44093" x2="34761" y2="6075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4691" y="216669"/>
            <a:ext cx="439616" cy="343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스누피 틀린그림찾기] 눈을 크게 뜨고 찾아보자 틀린그림찾기! - YouTube">
            <a:extLst>
              <a:ext uri="{FF2B5EF4-FFF2-40B4-BE49-F238E27FC236}">
                <a16:creationId xmlns:a16="http://schemas.microsoft.com/office/drawing/2014/main" id="{05672D4A-C8FD-4F72-B868-006C82A7F4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739" y="4257393"/>
            <a:ext cx="4314092" cy="2426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9BA939C5-68DE-4E5C-9400-3C53832322C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98161" y="1702378"/>
            <a:ext cx="4248670" cy="2389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8520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0" name="표 26">
            <a:extLst>
              <a:ext uri="{FF2B5EF4-FFF2-40B4-BE49-F238E27FC236}">
                <a16:creationId xmlns:a16="http://schemas.microsoft.com/office/drawing/2014/main" id="{849DB1BD-3DFD-4E9C-999D-31D80176B1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8446763"/>
              </p:ext>
            </p:extLst>
          </p:nvPr>
        </p:nvGraphicFramePr>
        <p:xfrm>
          <a:off x="8626" y="1547845"/>
          <a:ext cx="12183374" cy="5364445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2183374">
                  <a:extLst>
                    <a:ext uri="{9D8B030D-6E8A-4147-A177-3AD203B41FA5}">
                      <a16:colId xmlns:a16="http://schemas.microsoft.com/office/drawing/2014/main" val="1281812352"/>
                    </a:ext>
                  </a:extLst>
                </a:gridCol>
              </a:tblGrid>
              <a:tr h="2825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게임 전투 흐름 </a:t>
                      </a:r>
                      <a:r>
                        <a:rPr lang="en-US" altLang="ko-KR" sz="1100" dirty="0"/>
                        <a:t>Flow</a:t>
                      </a:r>
                      <a:r>
                        <a:rPr lang="en-US" altLang="ko-KR" sz="1100" baseline="0" dirty="0"/>
                        <a:t> Chart</a:t>
                      </a:r>
                      <a:endParaRPr lang="ko-KR" altLang="en-US" sz="1100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8967248"/>
                  </a:ext>
                </a:extLst>
              </a:tr>
              <a:tr h="5081870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endParaRPr lang="en-US" altLang="ko-KR" sz="1300" b="1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7596589"/>
                  </a:ext>
                </a:extLst>
              </a:tr>
            </a:tbl>
          </a:graphicData>
        </a:graphic>
      </p:graphicFrame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4FA2DB8-3720-4731-B79B-28634B515071}"/>
              </a:ext>
            </a:extLst>
          </p:cNvPr>
          <p:cNvCxnSpPr/>
          <p:nvPr/>
        </p:nvCxnSpPr>
        <p:spPr>
          <a:xfrm>
            <a:off x="0" y="721453"/>
            <a:ext cx="12192000" cy="0"/>
          </a:xfrm>
          <a:prstGeom prst="line">
            <a:avLst/>
          </a:prstGeom>
          <a:ln w="1905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FC359E75-9E4C-4E3E-941F-98BDF9EA5636}"/>
              </a:ext>
            </a:extLst>
          </p:cNvPr>
          <p:cNvCxnSpPr/>
          <p:nvPr/>
        </p:nvCxnSpPr>
        <p:spPr>
          <a:xfrm>
            <a:off x="0" y="1377706"/>
            <a:ext cx="12192000" cy="0"/>
          </a:xfrm>
          <a:prstGeom prst="line">
            <a:avLst/>
          </a:prstGeom>
          <a:ln w="1905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모서리가 둥근 직사각형 1"/>
          <p:cNvSpPr/>
          <p:nvPr/>
        </p:nvSpPr>
        <p:spPr>
          <a:xfrm>
            <a:off x="750977" y="2053734"/>
            <a:ext cx="997518" cy="4572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로비 화면</a:t>
            </a:r>
          </a:p>
        </p:txBody>
      </p:sp>
      <p:sp>
        <p:nvSpPr>
          <p:cNvPr id="76" name="직사각형 75"/>
          <p:cNvSpPr/>
          <p:nvPr/>
        </p:nvSpPr>
        <p:spPr>
          <a:xfrm>
            <a:off x="884205" y="2987995"/>
            <a:ext cx="721848" cy="457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맵 선택</a:t>
            </a:r>
          </a:p>
        </p:txBody>
      </p:sp>
      <p:sp>
        <p:nvSpPr>
          <p:cNvPr id="78" name="직사각형 77"/>
          <p:cNvSpPr/>
          <p:nvPr/>
        </p:nvSpPr>
        <p:spPr>
          <a:xfrm>
            <a:off x="832573" y="4145840"/>
            <a:ext cx="828633" cy="457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지하철 맵</a:t>
            </a:r>
          </a:p>
        </p:txBody>
      </p:sp>
      <p:sp>
        <p:nvSpPr>
          <p:cNvPr id="80" name="직사각형 79"/>
          <p:cNvSpPr/>
          <p:nvPr/>
        </p:nvSpPr>
        <p:spPr>
          <a:xfrm>
            <a:off x="2419117" y="4006245"/>
            <a:ext cx="768590" cy="58993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전투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아이템 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선택 화면</a:t>
            </a:r>
          </a:p>
        </p:txBody>
      </p:sp>
      <p:sp>
        <p:nvSpPr>
          <p:cNvPr id="81" name="직사각형 80"/>
          <p:cNvSpPr/>
          <p:nvPr/>
        </p:nvSpPr>
        <p:spPr>
          <a:xfrm>
            <a:off x="2419117" y="3202940"/>
            <a:ext cx="768590" cy="457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타이머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10</a:t>
            </a:r>
            <a:r>
              <a:rPr lang="ko-KR" altLang="en-US" sz="1000" dirty="0">
                <a:solidFill>
                  <a:schemeClr val="tx1"/>
                </a:solidFill>
              </a:rPr>
              <a:t>초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86" name="직사각형 85"/>
          <p:cNvSpPr/>
          <p:nvPr/>
        </p:nvSpPr>
        <p:spPr>
          <a:xfrm>
            <a:off x="10326498" y="5245817"/>
            <a:ext cx="1077442" cy="52530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자신의 킬 수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* 15</a:t>
            </a:r>
            <a:r>
              <a:rPr lang="ko-KR" altLang="en-US" sz="1000" dirty="0">
                <a:solidFill>
                  <a:schemeClr val="tx1"/>
                </a:solidFill>
              </a:rPr>
              <a:t>원 </a:t>
            </a:r>
            <a:r>
              <a:rPr lang="en-US" altLang="ko-KR" sz="1000" dirty="0">
                <a:solidFill>
                  <a:schemeClr val="tx1"/>
                </a:solidFill>
              </a:rPr>
              <a:t>= </a:t>
            </a:r>
            <a:r>
              <a:rPr lang="ko-KR" altLang="en-US" sz="1000" dirty="0">
                <a:solidFill>
                  <a:schemeClr val="tx1"/>
                </a:solidFill>
              </a:rPr>
              <a:t>골드획득</a:t>
            </a:r>
          </a:p>
        </p:txBody>
      </p:sp>
      <p:cxnSp>
        <p:nvCxnSpPr>
          <p:cNvPr id="87" name="직선 화살표 연결선 86"/>
          <p:cNvCxnSpPr>
            <a:cxnSpLocks/>
            <a:stCxn id="2" idx="2"/>
            <a:endCxn id="76" idx="0"/>
          </p:cNvCxnSpPr>
          <p:nvPr/>
        </p:nvCxnSpPr>
        <p:spPr>
          <a:xfrm flipH="1">
            <a:off x="1245129" y="2510934"/>
            <a:ext cx="4607" cy="47706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직사각형 103"/>
          <p:cNvSpPr/>
          <p:nvPr/>
        </p:nvSpPr>
        <p:spPr>
          <a:xfrm>
            <a:off x="9573672" y="4636709"/>
            <a:ext cx="595575" cy="457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accent1"/>
                </a:solidFill>
              </a:rPr>
              <a:t>승리</a:t>
            </a:r>
          </a:p>
        </p:txBody>
      </p:sp>
      <p:sp>
        <p:nvSpPr>
          <p:cNvPr id="112" name="순서도: 판단 111"/>
          <p:cNvSpPr/>
          <p:nvPr/>
        </p:nvSpPr>
        <p:spPr>
          <a:xfrm>
            <a:off x="4679877" y="3875249"/>
            <a:ext cx="1470956" cy="854873"/>
          </a:xfrm>
          <a:prstGeom prst="flowChartDecisio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타이머가 모두 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지났는가</a:t>
            </a:r>
            <a:r>
              <a:rPr lang="en-US" altLang="ko-KR" sz="1000" dirty="0">
                <a:solidFill>
                  <a:schemeClr val="tx1"/>
                </a:solidFill>
              </a:rPr>
              <a:t>?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13" name="직사각형 112"/>
          <p:cNvSpPr/>
          <p:nvPr/>
        </p:nvSpPr>
        <p:spPr>
          <a:xfrm>
            <a:off x="5766416" y="3524565"/>
            <a:ext cx="756529" cy="457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HP</a:t>
            </a:r>
            <a:r>
              <a:rPr lang="ko-KR" altLang="en-US" sz="1000" dirty="0">
                <a:solidFill>
                  <a:schemeClr val="tx1"/>
                </a:solidFill>
              </a:rPr>
              <a:t>가 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b="1" dirty="0">
                <a:solidFill>
                  <a:schemeClr val="accent6"/>
                </a:solidFill>
              </a:rPr>
              <a:t>같은</a:t>
            </a:r>
            <a:r>
              <a:rPr lang="ko-KR" altLang="en-US" sz="1000" dirty="0">
                <a:solidFill>
                  <a:schemeClr val="tx1"/>
                </a:solidFill>
              </a:rPr>
              <a:t> 경우</a:t>
            </a:r>
          </a:p>
        </p:txBody>
      </p:sp>
      <p:sp>
        <p:nvSpPr>
          <p:cNvPr id="114" name="직사각형 113"/>
          <p:cNvSpPr/>
          <p:nvPr/>
        </p:nvSpPr>
        <p:spPr>
          <a:xfrm>
            <a:off x="5762151" y="2367319"/>
            <a:ext cx="756529" cy="457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HP</a:t>
            </a:r>
            <a:r>
              <a:rPr lang="ko-KR" altLang="en-US" sz="1000" dirty="0">
                <a:solidFill>
                  <a:schemeClr val="tx1"/>
                </a:solidFill>
              </a:rPr>
              <a:t>가 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b="1" dirty="0">
                <a:solidFill>
                  <a:schemeClr val="accent1"/>
                </a:solidFill>
              </a:rPr>
              <a:t>높은</a:t>
            </a:r>
            <a:r>
              <a:rPr lang="ko-KR" altLang="en-US" sz="1000" dirty="0">
                <a:solidFill>
                  <a:schemeClr val="tx1"/>
                </a:solidFill>
              </a:rPr>
              <a:t> 유저</a:t>
            </a:r>
          </a:p>
        </p:txBody>
      </p:sp>
      <p:cxnSp>
        <p:nvCxnSpPr>
          <p:cNvPr id="131" name="직선 화살표 연결선 130"/>
          <p:cNvCxnSpPr>
            <a:cxnSpLocks/>
            <a:stCxn id="80" idx="3"/>
            <a:endCxn id="166" idx="1"/>
          </p:cNvCxnSpPr>
          <p:nvPr/>
        </p:nvCxnSpPr>
        <p:spPr>
          <a:xfrm>
            <a:off x="3187707" y="4301214"/>
            <a:ext cx="336473" cy="147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직선 화살표 연결선 185"/>
          <p:cNvCxnSpPr>
            <a:stCxn id="166" idx="3"/>
            <a:endCxn id="112" idx="1"/>
          </p:cNvCxnSpPr>
          <p:nvPr/>
        </p:nvCxnSpPr>
        <p:spPr>
          <a:xfrm flipV="1">
            <a:off x="4461196" y="4302686"/>
            <a:ext cx="218681" cy="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9" name="꺾인 연결선 278"/>
          <p:cNvCxnSpPr>
            <a:cxnSpLocks/>
            <a:stCxn id="312" idx="2"/>
            <a:endCxn id="2" idx="1"/>
          </p:cNvCxnSpPr>
          <p:nvPr/>
        </p:nvCxnSpPr>
        <p:spPr>
          <a:xfrm rot="5400000" flipH="1">
            <a:off x="3702709" y="-669398"/>
            <a:ext cx="4210185" cy="10113650"/>
          </a:xfrm>
          <a:prstGeom prst="bentConnector4">
            <a:avLst>
              <a:gd name="adj1" fmla="val -4201"/>
              <a:gd name="adj2" fmla="val 105245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8" name="TextBox 287"/>
          <p:cNvSpPr txBox="1"/>
          <p:nvPr/>
        </p:nvSpPr>
        <p:spPr>
          <a:xfrm>
            <a:off x="5424552" y="4618783"/>
            <a:ext cx="44755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solidFill>
                  <a:srgbClr val="FF0000"/>
                </a:solidFill>
              </a:rPr>
              <a:t>No</a:t>
            </a:r>
            <a:endParaRPr lang="ko-KR" altLang="en-US" sz="1500" dirty="0">
              <a:solidFill>
                <a:srgbClr val="FF0000"/>
              </a:solidFill>
            </a:endParaRPr>
          </a:p>
        </p:txBody>
      </p:sp>
      <p:sp>
        <p:nvSpPr>
          <p:cNvPr id="289" name="TextBox 288"/>
          <p:cNvSpPr txBox="1"/>
          <p:nvPr/>
        </p:nvSpPr>
        <p:spPr>
          <a:xfrm>
            <a:off x="4970136" y="3610371"/>
            <a:ext cx="46140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solidFill>
                  <a:schemeClr val="accent1"/>
                </a:solidFill>
              </a:rPr>
              <a:t>Yes</a:t>
            </a:r>
            <a:endParaRPr lang="ko-KR" altLang="en-US" sz="1500" dirty="0">
              <a:solidFill>
                <a:schemeClr val="accent1"/>
              </a:solidFill>
            </a:endParaRPr>
          </a:p>
        </p:txBody>
      </p:sp>
      <p:cxnSp>
        <p:nvCxnSpPr>
          <p:cNvPr id="84" name="꺾인 연결선 260">
            <a:extLst>
              <a:ext uri="{FF2B5EF4-FFF2-40B4-BE49-F238E27FC236}">
                <a16:creationId xmlns:a16="http://schemas.microsoft.com/office/drawing/2014/main" id="{EFD1A6A0-E3DC-4DF4-9833-00DC71A051C2}"/>
              </a:ext>
            </a:extLst>
          </p:cNvPr>
          <p:cNvCxnSpPr>
            <a:cxnSpLocks/>
            <a:stCxn id="112" idx="0"/>
            <a:endCxn id="91" idx="1"/>
          </p:cNvCxnSpPr>
          <p:nvPr/>
        </p:nvCxnSpPr>
        <p:spPr>
          <a:xfrm rot="5400000" flipH="1" flipV="1">
            <a:off x="5237578" y="3344906"/>
            <a:ext cx="708120" cy="352567"/>
          </a:xfrm>
          <a:prstGeom prst="bentConnector2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00B90A3A-E6C1-48F0-8550-5CD17801874E}"/>
              </a:ext>
            </a:extLst>
          </p:cNvPr>
          <p:cNvSpPr/>
          <p:nvPr/>
        </p:nvSpPr>
        <p:spPr>
          <a:xfrm>
            <a:off x="5767922" y="2938529"/>
            <a:ext cx="756529" cy="457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HP</a:t>
            </a:r>
            <a:r>
              <a:rPr lang="ko-KR" altLang="en-US" sz="1000" dirty="0">
                <a:solidFill>
                  <a:schemeClr val="tx1"/>
                </a:solidFill>
              </a:rPr>
              <a:t>가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b="1" dirty="0">
                <a:solidFill>
                  <a:srgbClr val="FF0000"/>
                </a:solidFill>
              </a:rPr>
              <a:t>낮은</a:t>
            </a:r>
            <a:r>
              <a:rPr lang="ko-KR" altLang="en-US" sz="1000" dirty="0">
                <a:solidFill>
                  <a:schemeClr val="tx1"/>
                </a:solidFill>
              </a:rPr>
              <a:t> 경우</a:t>
            </a:r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B31789E6-524E-4D8D-B5C5-2D4E5EF66988}"/>
              </a:ext>
            </a:extLst>
          </p:cNvPr>
          <p:cNvCxnSpPr>
            <a:cxnSpLocks/>
            <a:stCxn id="91" idx="3"/>
            <a:endCxn id="146" idx="1"/>
          </p:cNvCxnSpPr>
          <p:nvPr/>
        </p:nvCxnSpPr>
        <p:spPr>
          <a:xfrm>
            <a:off x="6524451" y="3167129"/>
            <a:ext cx="267457" cy="108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0B4ECE84-C322-4163-B854-FA90B5BAE201}"/>
              </a:ext>
            </a:extLst>
          </p:cNvPr>
          <p:cNvSpPr/>
          <p:nvPr/>
        </p:nvSpPr>
        <p:spPr>
          <a:xfrm>
            <a:off x="859325" y="5298511"/>
            <a:ext cx="768590" cy="457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매칭 시도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CD2BCA4E-221E-4D19-B2C6-3C1BEC63420E}"/>
              </a:ext>
            </a:extLst>
          </p:cNvPr>
          <p:cNvSpPr/>
          <p:nvPr/>
        </p:nvSpPr>
        <p:spPr>
          <a:xfrm>
            <a:off x="10466664" y="138789"/>
            <a:ext cx="1725336" cy="384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Page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21/37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07FB9D8F-E10A-470B-8E45-5573FBA39536}"/>
              </a:ext>
            </a:extLst>
          </p:cNvPr>
          <p:cNvGrpSpPr/>
          <p:nvPr/>
        </p:nvGrpSpPr>
        <p:grpSpPr>
          <a:xfrm>
            <a:off x="-131262" y="806314"/>
            <a:ext cx="12326336" cy="750158"/>
            <a:chOff x="-131262" y="806314"/>
            <a:chExt cx="12326336" cy="750158"/>
          </a:xfrm>
        </p:grpSpPr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3AB4FEC4-567E-4906-8F14-25F19892B91F}"/>
                </a:ext>
              </a:extLst>
            </p:cNvPr>
            <p:cNvGrpSpPr/>
            <p:nvPr/>
          </p:nvGrpSpPr>
          <p:grpSpPr>
            <a:xfrm>
              <a:off x="-131262" y="806314"/>
              <a:ext cx="12326336" cy="750158"/>
              <a:chOff x="-131262" y="806314"/>
              <a:chExt cx="12326336" cy="750158"/>
            </a:xfrm>
          </p:grpSpPr>
          <p:grpSp>
            <p:nvGrpSpPr>
              <p:cNvPr id="97" name="그룹 96">
                <a:extLst>
                  <a:ext uri="{FF2B5EF4-FFF2-40B4-BE49-F238E27FC236}">
                    <a16:creationId xmlns:a16="http://schemas.microsoft.com/office/drawing/2014/main" id="{BDB4FA12-42AB-4B4F-A001-9F2662FEFB59}"/>
                  </a:ext>
                </a:extLst>
              </p:cNvPr>
              <p:cNvGrpSpPr/>
              <p:nvPr/>
            </p:nvGrpSpPr>
            <p:grpSpPr>
              <a:xfrm>
                <a:off x="-131262" y="806314"/>
                <a:ext cx="12326336" cy="750158"/>
                <a:chOff x="-131262" y="806314"/>
                <a:chExt cx="12326336" cy="750158"/>
              </a:xfrm>
            </p:grpSpPr>
            <p:grpSp>
              <p:nvGrpSpPr>
                <p:cNvPr id="99" name="그룹 98">
                  <a:extLst>
                    <a:ext uri="{FF2B5EF4-FFF2-40B4-BE49-F238E27FC236}">
                      <a16:creationId xmlns:a16="http://schemas.microsoft.com/office/drawing/2014/main" id="{49B678E5-6A8F-4207-98F0-C5DD90B4BE49}"/>
                    </a:ext>
                  </a:extLst>
                </p:cNvPr>
                <p:cNvGrpSpPr/>
                <p:nvPr/>
              </p:nvGrpSpPr>
              <p:grpSpPr>
                <a:xfrm>
                  <a:off x="2448" y="806314"/>
                  <a:ext cx="12192626" cy="750158"/>
                  <a:chOff x="2448" y="791684"/>
                  <a:chExt cx="12192626" cy="750158"/>
                </a:xfrm>
              </p:grpSpPr>
              <p:sp>
                <p:nvSpPr>
                  <p:cNvPr id="102" name="화살표: 오각형 101">
                    <a:extLst>
                      <a:ext uri="{FF2B5EF4-FFF2-40B4-BE49-F238E27FC236}">
                        <a16:creationId xmlns:a16="http://schemas.microsoft.com/office/drawing/2014/main" id="{62503C02-E0AB-41C8-A1D0-B34BF14EDAD8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638942" y="472762"/>
                    <a:ext cx="714488" cy="1423672"/>
                  </a:xfrm>
                  <a:prstGeom prst="homePlate">
                    <a:avLst>
                      <a:gd name="adj" fmla="val 39689"/>
                    </a:avLst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  <a:ln>
                    <a:solidFill>
                      <a:schemeClr val="accent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 dirty="0"/>
                  </a:p>
                </p:txBody>
              </p:sp>
              <p:grpSp>
                <p:nvGrpSpPr>
                  <p:cNvPr id="103" name="그룹 102">
                    <a:extLst>
                      <a:ext uri="{FF2B5EF4-FFF2-40B4-BE49-F238E27FC236}">
                        <a16:creationId xmlns:a16="http://schemas.microsoft.com/office/drawing/2014/main" id="{F0361561-C01C-478C-AB4D-35DF201EF807}"/>
                      </a:ext>
                    </a:extLst>
                  </p:cNvPr>
                  <p:cNvGrpSpPr/>
                  <p:nvPr/>
                </p:nvGrpSpPr>
                <p:grpSpPr>
                  <a:xfrm>
                    <a:off x="2448" y="791684"/>
                    <a:ext cx="12192626" cy="508631"/>
                    <a:chOff x="2448" y="791684"/>
                    <a:chExt cx="12192626" cy="508631"/>
                  </a:xfrm>
                </p:grpSpPr>
                <p:sp>
                  <p:nvSpPr>
                    <p:cNvPr id="108" name="직사각형 107">
                      <a:extLst>
                        <a:ext uri="{FF2B5EF4-FFF2-40B4-BE49-F238E27FC236}">
                          <a16:creationId xmlns:a16="http://schemas.microsoft.com/office/drawing/2014/main" id="{0556990B-119E-40A3-AF32-F218610D190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754031" y="827498"/>
                      <a:ext cx="1425265" cy="42925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10" name="TextBox 109">
                      <a:extLst>
                        <a:ext uri="{FF2B5EF4-FFF2-40B4-BE49-F238E27FC236}">
                          <a16:creationId xmlns:a16="http://schemas.microsoft.com/office/drawing/2014/main" id="{EB8EF627-20E8-4956-B6CF-25626B38010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633816" y="859857"/>
                      <a:ext cx="1648436" cy="36791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dirty="0"/>
                        <a:t>Ⅲ. </a:t>
                      </a:r>
                      <a:r>
                        <a:rPr lang="ko-KR" altLang="en-US" dirty="0"/>
                        <a:t>결론</a:t>
                      </a:r>
                    </a:p>
                  </p:txBody>
                </p:sp>
                <p:sp>
                  <p:nvSpPr>
                    <p:cNvPr id="111" name="TextBox 110">
                      <a:extLst>
                        <a:ext uri="{FF2B5EF4-FFF2-40B4-BE49-F238E27FC236}">
                          <a16:creationId xmlns:a16="http://schemas.microsoft.com/office/drawing/2014/main" id="{688DEA51-180A-4177-8423-F916DD5EB1C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430220" y="905551"/>
                      <a:ext cx="951377" cy="29238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300" b="1" dirty="0"/>
                        <a:t>게임 정보</a:t>
                      </a:r>
                    </a:p>
                  </p:txBody>
                </p:sp>
                <p:sp>
                  <p:nvSpPr>
                    <p:cNvPr id="116" name="직사각형 115">
                      <a:extLst>
                        <a:ext uri="{FF2B5EF4-FFF2-40B4-BE49-F238E27FC236}">
                          <a16:creationId xmlns:a16="http://schemas.microsoft.com/office/drawing/2014/main" id="{99CD32F6-E8D8-41FC-B54D-1FF1DB95F71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20136" y="826840"/>
                      <a:ext cx="1011822" cy="43009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17" name="직사각형 116">
                      <a:extLst>
                        <a:ext uri="{FF2B5EF4-FFF2-40B4-BE49-F238E27FC236}">
                          <a16:creationId xmlns:a16="http://schemas.microsoft.com/office/drawing/2014/main" id="{54AE2CE7-1660-4FC8-A473-07020E5F6B2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728566" y="826840"/>
                      <a:ext cx="1011822" cy="43009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19" name="TextBox 118">
                      <a:extLst>
                        <a:ext uri="{FF2B5EF4-FFF2-40B4-BE49-F238E27FC236}">
                          <a16:creationId xmlns:a16="http://schemas.microsoft.com/office/drawing/2014/main" id="{15364EA4-0994-40FE-BC2D-9948FA17421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813225" y="876705"/>
                      <a:ext cx="842503" cy="29238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300" dirty="0"/>
                        <a:t>UI &amp; UX</a:t>
                      </a:r>
                      <a:endParaRPr lang="ko-KR" altLang="en-US" sz="1300" dirty="0"/>
                    </a:p>
                  </p:txBody>
                </p:sp>
                <p:grpSp>
                  <p:nvGrpSpPr>
                    <p:cNvPr id="120" name="그룹 119">
                      <a:extLst>
                        <a:ext uri="{FF2B5EF4-FFF2-40B4-BE49-F238E27FC236}">
                          <a16:creationId xmlns:a16="http://schemas.microsoft.com/office/drawing/2014/main" id="{F37C7361-EB16-4D41-869B-FAA550F5C5F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429138" y="807872"/>
                      <a:ext cx="2858792" cy="492443"/>
                      <a:chOff x="1429138" y="807872"/>
                      <a:chExt cx="2858792" cy="492443"/>
                    </a:xfrm>
                  </p:grpSpPr>
                  <p:sp>
                    <p:nvSpPr>
                      <p:cNvPr id="132" name="직사각형 131">
                        <a:extLst>
                          <a:ext uri="{FF2B5EF4-FFF2-40B4-BE49-F238E27FC236}">
                            <a16:creationId xmlns:a16="http://schemas.microsoft.com/office/drawing/2014/main" id="{E405E032-EA17-4999-8097-CA8DF7AF732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333731" y="826477"/>
                        <a:ext cx="951377" cy="43179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accent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b="1"/>
                      </a:p>
                    </p:txBody>
                  </p:sp>
                  <p:sp>
                    <p:nvSpPr>
                      <p:cNvPr id="133" name="TextBox 132">
                        <a:extLst>
                          <a:ext uri="{FF2B5EF4-FFF2-40B4-BE49-F238E27FC236}">
                            <a16:creationId xmlns:a16="http://schemas.microsoft.com/office/drawing/2014/main" id="{DB3CF43E-AF37-45C7-9DE2-1E4E33B59B0B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336553" y="807872"/>
                        <a:ext cx="951377" cy="492443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ko-KR" altLang="en-US" sz="1300" dirty="0"/>
                          <a:t>유사 게임</a:t>
                        </a:r>
                        <a:endParaRPr lang="en-US" altLang="ko-KR" sz="1300" dirty="0"/>
                      </a:p>
                      <a:p>
                        <a:pPr algn="ctr"/>
                        <a:r>
                          <a:rPr lang="ko-KR" altLang="en-US" sz="1300" dirty="0"/>
                          <a:t>비교</a:t>
                        </a:r>
                      </a:p>
                    </p:txBody>
                  </p:sp>
                  <p:sp>
                    <p:nvSpPr>
                      <p:cNvPr id="134" name="직사각형 133">
                        <a:extLst>
                          <a:ext uri="{FF2B5EF4-FFF2-40B4-BE49-F238E27FC236}">
                            <a16:creationId xmlns:a16="http://schemas.microsoft.com/office/drawing/2014/main" id="{7C8412A0-5C5D-467E-8C29-3AF3D06F045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379110" y="826477"/>
                        <a:ext cx="951377" cy="43179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accent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b="1"/>
                      </a:p>
                    </p:txBody>
                  </p:sp>
                  <p:sp>
                    <p:nvSpPr>
                      <p:cNvPr id="135" name="직사각형 134">
                        <a:extLst>
                          <a:ext uri="{FF2B5EF4-FFF2-40B4-BE49-F238E27FC236}">
                            <a16:creationId xmlns:a16="http://schemas.microsoft.com/office/drawing/2014/main" id="{CDE524D2-E883-46BF-9A92-441AFC00371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429138" y="826477"/>
                        <a:ext cx="951377" cy="43179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accent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b="1"/>
                      </a:p>
                    </p:txBody>
                  </p:sp>
                </p:grpSp>
                <p:grpSp>
                  <p:nvGrpSpPr>
                    <p:cNvPr id="122" name="그룹 121">
                      <a:extLst>
                        <a:ext uri="{FF2B5EF4-FFF2-40B4-BE49-F238E27FC236}">
                          <a16:creationId xmlns:a16="http://schemas.microsoft.com/office/drawing/2014/main" id="{B35E4B4D-3EF6-4AAF-B4EF-69A554FE55B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708430" y="826840"/>
                      <a:ext cx="1011822" cy="430091"/>
                      <a:chOff x="5870306" y="387644"/>
                      <a:chExt cx="1011822" cy="430091"/>
                    </a:xfrm>
                  </p:grpSpPr>
                  <p:sp>
                    <p:nvSpPr>
                      <p:cNvPr id="129" name="직사각형 128">
                        <a:extLst>
                          <a:ext uri="{FF2B5EF4-FFF2-40B4-BE49-F238E27FC236}">
                            <a16:creationId xmlns:a16="http://schemas.microsoft.com/office/drawing/2014/main" id="{37F3FE53-2477-40AF-8E37-18C57A84749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70306" y="387644"/>
                        <a:ext cx="1011822" cy="430091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accent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30" name="TextBox 129">
                        <a:extLst>
                          <a:ext uri="{FF2B5EF4-FFF2-40B4-BE49-F238E27FC236}">
                            <a16:creationId xmlns:a16="http://schemas.microsoft.com/office/drawing/2014/main" id="{644CB1C8-0FCC-4DCD-A622-8AA7FA6C3968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026541" y="449839"/>
                        <a:ext cx="699352" cy="292388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ko-KR" altLang="en-US" sz="1300" dirty="0"/>
                          <a:t>캐릭터</a:t>
                        </a:r>
                      </a:p>
                    </p:txBody>
                  </p:sp>
                </p:grpSp>
                <p:sp>
                  <p:nvSpPr>
                    <p:cNvPr id="123" name="직사각형 122">
                      <a:extLst>
                        <a:ext uri="{FF2B5EF4-FFF2-40B4-BE49-F238E27FC236}">
                          <a16:creationId xmlns:a16="http://schemas.microsoft.com/office/drawing/2014/main" id="{4994BEE7-BCDE-4859-A4D2-82BBB512874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745648" y="826840"/>
                      <a:ext cx="1011822" cy="430091"/>
                    </a:xfrm>
                    <a:prstGeom prst="rect">
                      <a:avLst/>
                    </a:prstGeom>
                    <a:solidFill>
                      <a:schemeClr val="accent2">
                        <a:lumMod val="20000"/>
                        <a:lumOff val="80000"/>
                      </a:schemeClr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24" name="TextBox 123">
                      <a:extLst>
                        <a:ext uri="{FF2B5EF4-FFF2-40B4-BE49-F238E27FC236}">
                          <a16:creationId xmlns:a16="http://schemas.microsoft.com/office/drawing/2014/main" id="{904A54EA-CE25-44F5-8C25-56DDCBDC6ED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830307" y="791684"/>
                      <a:ext cx="842503" cy="49244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300" b="1" dirty="0"/>
                        <a:t>Flow</a:t>
                      </a:r>
                      <a:r>
                        <a:rPr lang="en-US" altLang="ko-KR" sz="1300" dirty="0"/>
                        <a:t> </a:t>
                      </a:r>
                      <a:r>
                        <a:rPr lang="en-US" altLang="ko-KR" sz="1300" b="1" dirty="0"/>
                        <a:t>Chart</a:t>
                      </a:r>
                      <a:endParaRPr lang="ko-KR" altLang="en-US" sz="1300" b="1" dirty="0"/>
                    </a:p>
                  </p:txBody>
                </p:sp>
                <p:sp>
                  <p:nvSpPr>
                    <p:cNvPr id="125" name="직사각형 124">
                      <a:extLst>
                        <a:ext uri="{FF2B5EF4-FFF2-40B4-BE49-F238E27FC236}">
                          <a16:creationId xmlns:a16="http://schemas.microsoft.com/office/drawing/2014/main" id="{29C68ABB-ECB7-4E91-92B4-AB04BA6C564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183252" y="826840"/>
                      <a:ext cx="1011822" cy="43009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26" name="TextBox 125">
                      <a:extLst>
                        <a:ext uri="{FF2B5EF4-FFF2-40B4-BE49-F238E27FC236}">
                          <a16:creationId xmlns:a16="http://schemas.microsoft.com/office/drawing/2014/main" id="{1F29C625-CC7C-4FFA-8AA7-6575FBEE902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1282252" y="901330"/>
                      <a:ext cx="865979" cy="2964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300" dirty="0"/>
                        <a:t>기대효과</a:t>
                      </a:r>
                    </a:p>
                  </p:txBody>
                </p:sp>
                <p:sp>
                  <p:nvSpPr>
                    <p:cNvPr id="127" name="TextBox 126">
                      <a:extLst>
                        <a:ext uri="{FF2B5EF4-FFF2-40B4-BE49-F238E27FC236}">
                          <a16:creationId xmlns:a16="http://schemas.microsoft.com/office/drawing/2014/main" id="{D89F7AB9-D97A-43BC-BC81-28AF771E42E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438408" y="884373"/>
                      <a:ext cx="951377" cy="29238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300" dirty="0"/>
                        <a:t>게임 정보</a:t>
                      </a:r>
                    </a:p>
                  </p:txBody>
                </p:sp>
                <p:sp>
                  <p:nvSpPr>
                    <p:cNvPr id="128" name="직사각형 127">
                      <a:extLst>
                        <a:ext uri="{FF2B5EF4-FFF2-40B4-BE49-F238E27FC236}">
                          <a16:creationId xmlns:a16="http://schemas.microsoft.com/office/drawing/2014/main" id="{A7E10CE7-D4FE-4F12-A4D4-13734C89F84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48" y="825994"/>
                      <a:ext cx="1425265" cy="430755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C0782FD7-53AD-434C-91D8-811F5834B5AF}"/>
                    </a:ext>
                  </a:extLst>
                </p:cNvPr>
                <p:cNvSpPr txBox="1"/>
                <p:nvPr/>
              </p:nvSpPr>
              <p:spPr>
                <a:xfrm>
                  <a:off x="4232262" y="879993"/>
                  <a:ext cx="1478623" cy="3539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700" b="1" dirty="0"/>
                    <a:t>Ⅱ. </a:t>
                  </a:r>
                  <a:r>
                    <a:rPr lang="ko-KR" altLang="en-US" sz="1700" b="1" dirty="0"/>
                    <a:t>게임 컨셉</a:t>
                  </a:r>
                </a:p>
              </p:txBody>
            </p:sp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8CDA0251-3545-444D-8F52-A12E4CDB8B9F}"/>
                    </a:ext>
                  </a:extLst>
                </p:cNvPr>
                <p:cNvSpPr txBox="1"/>
                <p:nvPr/>
              </p:nvSpPr>
              <p:spPr>
                <a:xfrm>
                  <a:off x="-131262" y="888524"/>
                  <a:ext cx="1648436" cy="3539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700" dirty="0"/>
                    <a:t>Ⅰ. </a:t>
                  </a:r>
                  <a:r>
                    <a:rPr lang="ko-KR" altLang="en-US" sz="1700" dirty="0"/>
                    <a:t>게임 개괄</a:t>
                  </a:r>
                </a:p>
              </p:txBody>
            </p:sp>
          </p:grpSp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6C80543B-0F37-4B10-BEA5-B0D66E20EC64}"/>
                  </a:ext>
                </a:extLst>
              </p:cNvPr>
              <p:cNvSpPr txBox="1"/>
              <p:nvPr/>
            </p:nvSpPr>
            <p:spPr>
              <a:xfrm>
                <a:off x="2380398" y="813475"/>
                <a:ext cx="1011823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300" dirty="0"/>
                  <a:t>목적 </a:t>
                </a:r>
                <a:r>
                  <a:rPr lang="en-US" altLang="ko-KR" sz="1300" dirty="0"/>
                  <a:t>&amp;</a:t>
                </a:r>
              </a:p>
              <a:p>
                <a:pPr algn="ctr"/>
                <a:r>
                  <a:rPr lang="ko-KR" altLang="en-US" sz="1300" dirty="0"/>
                  <a:t>재미요소</a:t>
                </a:r>
              </a:p>
            </p:txBody>
          </p:sp>
        </p:grp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645E3DC9-9A05-45AF-8C8B-ACADC361BC75}"/>
                </a:ext>
              </a:extLst>
            </p:cNvPr>
            <p:cNvSpPr txBox="1"/>
            <p:nvPr/>
          </p:nvSpPr>
          <p:spPr>
            <a:xfrm>
              <a:off x="6758649" y="829663"/>
              <a:ext cx="951377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300" dirty="0"/>
                <a:t>패시브 </a:t>
              </a:r>
              <a:r>
                <a:rPr lang="en-US" altLang="ko-KR" sz="1300" dirty="0"/>
                <a:t>&amp;</a:t>
              </a:r>
            </a:p>
            <a:p>
              <a:pPr algn="ctr"/>
              <a:r>
                <a:rPr lang="ko-KR" altLang="en-US" sz="1300" dirty="0"/>
                <a:t>아이템</a:t>
              </a:r>
            </a:p>
          </p:txBody>
        </p:sp>
      </p:grp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853BC6F3-38B6-4C2A-90E9-5C0DD43BBBCF}"/>
              </a:ext>
            </a:extLst>
          </p:cNvPr>
          <p:cNvSpPr/>
          <p:nvPr/>
        </p:nvSpPr>
        <p:spPr>
          <a:xfrm>
            <a:off x="7814884" y="2369301"/>
            <a:ext cx="783649" cy="457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라운드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점수</a:t>
            </a:r>
            <a:r>
              <a:rPr lang="en-US" altLang="ko-KR" sz="1000" dirty="0">
                <a:solidFill>
                  <a:schemeClr val="tx1"/>
                </a:solidFill>
              </a:rPr>
              <a:t> </a:t>
            </a:r>
            <a:r>
              <a:rPr lang="ko-KR" altLang="en-US" sz="1000" b="1" dirty="0">
                <a:solidFill>
                  <a:schemeClr val="accent1"/>
                </a:solidFill>
              </a:rPr>
              <a:t>획득</a:t>
            </a:r>
            <a:endParaRPr lang="en-US" altLang="ko-KR" sz="1000" b="1" dirty="0">
              <a:solidFill>
                <a:schemeClr val="accent1"/>
              </a:solidFill>
            </a:endParaRPr>
          </a:p>
        </p:txBody>
      </p:sp>
      <p:cxnSp>
        <p:nvCxnSpPr>
          <p:cNvPr id="145" name="직선 화살표 연결선 144">
            <a:extLst>
              <a:ext uri="{FF2B5EF4-FFF2-40B4-BE49-F238E27FC236}">
                <a16:creationId xmlns:a16="http://schemas.microsoft.com/office/drawing/2014/main" id="{CD8441AC-CD6D-4E72-8259-B59362DB1A07}"/>
              </a:ext>
            </a:extLst>
          </p:cNvPr>
          <p:cNvCxnSpPr>
            <a:cxnSpLocks/>
            <a:stCxn id="114" idx="3"/>
            <a:endCxn id="141" idx="1"/>
          </p:cNvCxnSpPr>
          <p:nvPr/>
        </p:nvCxnSpPr>
        <p:spPr>
          <a:xfrm>
            <a:off x="6518680" y="2595919"/>
            <a:ext cx="273228" cy="328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38723D98-33B2-4B85-99C1-68DA499DEAED}"/>
              </a:ext>
            </a:extLst>
          </p:cNvPr>
          <p:cNvSpPr/>
          <p:nvPr/>
        </p:nvSpPr>
        <p:spPr>
          <a:xfrm>
            <a:off x="11342367" y="4620900"/>
            <a:ext cx="579951" cy="457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rgbClr val="FF0000"/>
                </a:solidFill>
              </a:rPr>
              <a:t>패배</a:t>
            </a: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27214E83-9478-4C5F-BF66-C56BFA28DDD2}"/>
              </a:ext>
            </a:extLst>
          </p:cNvPr>
          <p:cNvSpPr/>
          <p:nvPr/>
        </p:nvSpPr>
        <p:spPr>
          <a:xfrm>
            <a:off x="7894077" y="5921020"/>
            <a:ext cx="738959" cy="457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라운드 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점수 </a:t>
            </a:r>
            <a:r>
              <a:rPr lang="ko-KR" altLang="en-US" sz="1000" b="1" dirty="0">
                <a:solidFill>
                  <a:schemeClr val="accent1"/>
                </a:solidFill>
              </a:rPr>
              <a:t>획득</a:t>
            </a:r>
            <a:endParaRPr lang="en-US" altLang="ko-KR" sz="1000" b="1" dirty="0">
              <a:solidFill>
                <a:schemeClr val="accent1"/>
              </a:solidFill>
            </a:endParaRPr>
          </a:p>
        </p:txBody>
      </p:sp>
      <p:cxnSp>
        <p:nvCxnSpPr>
          <p:cNvPr id="151" name="꺾인 연결선 260">
            <a:extLst>
              <a:ext uri="{FF2B5EF4-FFF2-40B4-BE49-F238E27FC236}">
                <a16:creationId xmlns:a16="http://schemas.microsoft.com/office/drawing/2014/main" id="{27F302DF-0210-4C91-AF75-21228620707D}"/>
              </a:ext>
            </a:extLst>
          </p:cNvPr>
          <p:cNvCxnSpPr>
            <a:cxnSpLocks/>
            <a:stCxn id="112" idx="0"/>
            <a:endCxn id="114" idx="1"/>
          </p:cNvCxnSpPr>
          <p:nvPr/>
        </p:nvCxnSpPr>
        <p:spPr>
          <a:xfrm rot="5400000" flipH="1" flipV="1">
            <a:off x="4949088" y="3062186"/>
            <a:ext cx="1279330" cy="346796"/>
          </a:xfrm>
          <a:prstGeom prst="bentConnector2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직선 화살표 연결선 151">
            <a:extLst>
              <a:ext uri="{FF2B5EF4-FFF2-40B4-BE49-F238E27FC236}">
                <a16:creationId xmlns:a16="http://schemas.microsoft.com/office/drawing/2014/main" id="{DF19FE7B-564A-406F-B680-BF83DB9513CE}"/>
              </a:ext>
            </a:extLst>
          </p:cNvPr>
          <p:cNvCxnSpPr>
            <a:cxnSpLocks/>
            <a:stCxn id="81" idx="2"/>
            <a:endCxn id="80" idx="0"/>
          </p:cNvCxnSpPr>
          <p:nvPr/>
        </p:nvCxnSpPr>
        <p:spPr>
          <a:xfrm>
            <a:off x="2803412" y="3660140"/>
            <a:ext cx="0" cy="346105"/>
          </a:xfrm>
          <a:prstGeom prst="straightConnector1">
            <a:avLst/>
          </a:prstGeom>
          <a:ln w="28575">
            <a:solidFill>
              <a:schemeClr val="accent6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63870461-E609-48EA-B5A8-DFFDCAE7BA12}"/>
              </a:ext>
            </a:extLst>
          </p:cNvPr>
          <p:cNvSpPr/>
          <p:nvPr/>
        </p:nvSpPr>
        <p:spPr>
          <a:xfrm>
            <a:off x="3524180" y="4074088"/>
            <a:ext cx="937016" cy="457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게임 진행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(</a:t>
            </a:r>
            <a:r>
              <a:rPr lang="ko-KR" altLang="en-US" sz="1000" dirty="0">
                <a:solidFill>
                  <a:schemeClr val="tx1"/>
                </a:solidFill>
              </a:rPr>
              <a:t>라운드 시작</a:t>
            </a:r>
            <a:r>
              <a:rPr lang="en-US" altLang="ko-KR" sz="1000" dirty="0">
                <a:solidFill>
                  <a:schemeClr val="tx1"/>
                </a:solidFill>
              </a:rPr>
              <a:t>)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cxnSp>
        <p:nvCxnSpPr>
          <p:cNvPr id="174" name="직선 화살표 연결선 173">
            <a:extLst>
              <a:ext uri="{FF2B5EF4-FFF2-40B4-BE49-F238E27FC236}">
                <a16:creationId xmlns:a16="http://schemas.microsoft.com/office/drawing/2014/main" id="{48D36968-272E-42BC-9EDD-5E91EDCD07EA}"/>
              </a:ext>
            </a:extLst>
          </p:cNvPr>
          <p:cNvCxnSpPr>
            <a:cxnSpLocks/>
            <a:stCxn id="121" idx="0"/>
            <a:endCxn id="80" idx="2"/>
          </p:cNvCxnSpPr>
          <p:nvPr/>
        </p:nvCxnSpPr>
        <p:spPr>
          <a:xfrm flipV="1">
            <a:off x="2798181" y="4596182"/>
            <a:ext cx="5231" cy="62892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직선 화살표 연결선 177">
            <a:extLst>
              <a:ext uri="{FF2B5EF4-FFF2-40B4-BE49-F238E27FC236}">
                <a16:creationId xmlns:a16="http://schemas.microsoft.com/office/drawing/2014/main" id="{6205D421-BEB7-4BBB-B88B-CA9FE17F2BEB}"/>
              </a:ext>
            </a:extLst>
          </p:cNvPr>
          <p:cNvCxnSpPr>
            <a:cxnSpLocks/>
            <a:stCxn id="107" idx="3"/>
            <a:endCxn id="121" idx="1"/>
          </p:cNvCxnSpPr>
          <p:nvPr/>
        </p:nvCxnSpPr>
        <p:spPr>
          <a:xfrm flipV="1">
            <a:off x="1627915" y="5526016"/>
            <a:ext cx="653860" cy="109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순서도: 판단 137"/>
          <p:cNvSpPr/>
          <p:nvPr/>
        </p:nvSpPr>
        <p:spPr>
          <a:xfrm>
            <a:off x="5000204" y="5237200"/>
            <a:ext cx="1470956" cy="854873"/>
          </a:xfrm>
          <a:prstGeom prst="flowChartDecisio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상대를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처치 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했는가</a:t>
            </a:r>
            <a:r>
              <a:rPr lang="en-US" altLang="ko-KR" sz="1000" dirty="0">
                <a:solidFill>
                  <a:schemeClr val="tx1"/>
                </a:solidFill>
              </a:rPr>
              <a:t>?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53" name="TextBox 152"/>
          <p:cNvSpPr txBox="1"/>
          <p:nvPr/>
        </p:nvSpPr>
        <p:spPr>
          <a:xfrm>
            <a:off x="5338787" y="5000818"/>
            <a:ext cx="44755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solidFill>
                  <a:srgbClr val="FF0000"/>
                </a:solidFill>
              </a:rPr>
              <a:t>No</a:t>
            </a:r>
            <a:endParaRPr lang="ko-KR" altLang="en-US" sz="1500" dirty="0">
              <a:solidFill>
                <a:srgbClr val="FF0000"/>
              </a:solidFill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853BC6F3-38B6-4C2A-90E9-5C0DD43BBBCF}"/>
              </a:ext>
            </a:extLst>
          </p:cNvPr>
          <p:cNvSpPr/>
          <p:nvPr/>
        </p:nvSpPr>
        <p:spPr>
          <a:xfrm>
            <a:off x="7826507" y="2911222"/>
            <a:ext cx="777797" cy="5073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라운드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점수</a:t>
            </a:r>
            <a:r>
              <a:rPr lang="en-US" altLang="ko-KR" sz="1000" dirty="0">
                <a:solidFill>
                  <a:schemeClr val="tx1"/>
                </a:solidFill>
              </a:rPr>
              <a:t> </a:t>
            </a:r>
            <a:r>
              <a:rPr lang="ko-KR" altLang="en-US" sz="1000" dirty="0">
                <a:solidFill>
                  <a:schemeClr val="tx1"/>
                </a:solidFill>
              </a:rPr>
              <a:t>획득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b="1" dirty="0">
                <a:solidFill>
                  <a:srgbClr val="FF0000"/>
                </a:solidFill>
              </a:rPr>
              <a:t>불가</a:t>
            </a:r>
            <a:endParaRPr lang="en-US" altLang="ko-KR" sz="1000" b="1" dirty="0">
              <a:solidFill>
                <a:srgbClr val="FF0000"/>
              </a:solidFill>
            </a:endParaRPr>
          </a:p>
        </p:txBody>
      </p: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CD8441AC-CD6D-4E72-8259-B59362DB1A07}"/>
              </a:ext>
            </a:extLst>
          </p:cNvPr>
          <p:cNvCxnSpPr>
            <a:cxnSpLocks/>
            <a:stCxn id="113" idx="3"/>
            <a:endCxn id="139" idx="1"/>
          </p:cNvCxnSpPr>
          <p:nvPr/>
        </p:nvCxnSpPr>
        <p:spPr>
          <a:xfrm>
            <a:off x="6522945" y="3753165"/>
            <a:ext cx="278362" cy="436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순서도: 판단 167"/>
          <p:cNvSpPr/>
          <p:nvPr/>
        </p:nvSpPr>
        <p:spPr>
          <a:xfrm>
            <a:off x="9099470" y="2599847"/>
            <a:ext cx="1545608" cy="854873"/>
          </a:xfrm>
          <a:prstGeom prst="flowChartDecisio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3</a:t>
            </a:r>
            <a:r>
              <a:rPr lang="ko-KR" altLang="en-US" sz="1000" dirty="0">
                <a:solidFill>
                  <a:schemeClr val="tx1"/>
                </a:solidFill>
              </a:rPr>
              <a:t>라운드를 달성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했는가</a:t>
            </a:r>
            <a:r>
              <a:rPr lang="en-US" altLang="ko-KR" sz="1000" dirty="0">
                <a:solidFill>
                  <a:schemeClr val="tx1"/>
                </a:solidFill>
              </a:rPr>
              <a:t>?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cxnSp>
        <p:nvCxnSpPr>
          <p:cNvPr id="171" name="꺾인 연결선 170"/>
          <p:cNvCxnSpPr>
            <a:cxnSpLocks/>
            <a:stCxn id="150" idx="3"/>
            <a:endCxn id="168" idx="1"/>
          </p:cNvCxnSpPr>
          <p:nvPr/>
        </p:nvCxnSpPr>
        <p:spPr>
          <a:xfrm flipV="1">
            <a:off x="8633036" y="3027284"/>
            <a:ext cx="466434" cy="3122336"/>
          </a:xfrm>
          <a:prstGeom prst="bentConnector3">
            <a:avLst>
              <a:gd name="adj1" fmla="val 59247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TextBox 205"/>
          <p:cNvSpPr txBox="1"/>
          <p:nvPr/>
        </p:nvSpPr>
        <p:spPr>
          <a:xfrm>
            <a:off x="9412116" y="3334092"/>
            <a:ext cx="46140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solidFill>
                  <a:schemeClr val="accent1"/>
                </a:solidFill>
              </a:rPr>
              <a:t>Yes</a:t>
            </a:r>
            <a:endParaRPr lang="ko-KR" altLang="en-US" sz="1500" dirty="0">
              <a:solidFill>
                <a:schemeClr val="accent1"/>
              </a:solidFill>
            </a:endParaRPr>
          </a:p>
        </p:txBody>
      </p:sp>
      <p:cxnSp>
        <p:nvCxnSpPr>
          <p:cNvPr id="207" name="꺾인 연결선 206"/>
          <p:cNvCxnSpPr>
            <a:cxnSpLocks/>
            <a:stCxn id="148" idx="2"/>
            <a:endCxn id="86" idx="3"/>
          </p:cNvCxnSpPr>
          <p:nvPr/>
        </p:nvCxnSpPr>
        <p:spPr>
          <a:xfrm rot="5400000">
            <a:off x="11302958" y="5179083"/>
            <a:ext cx="430368" cy="228403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꺾인 연결선 209"/>
          <p:cNvCxnSpPr>
            <a:cxnSpLocks/>
            <a:stCxn id="104" idx="2"/>
            <a:endCxn id="86" idx="1"/>
          </p:cNvCxnSpPr>
          <p:nvPr/>
        </p:nvCxnSpPr>
        <p:spPr>
          <a:xfrm rot="16200000" flipH="1">
            <a:off x="9891700" y="5073669"/>
            <a:ext cx="414559" cy="455038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꺾인 연결선 260"/>
          <p:cNvCxnSpPr>
            <a:stCxn id="138" idx="2"/>
            <a:endCxn id="137" idx="1"/>
          </p:cNvCxnSpPr>
          <p:nvPr/>
        </p:nvCxnSpPr>
        <p:spPr>
          <a:xfrm rot="16200000" flipH="1">
            <a:off x="6252806" y="5574948"/>
            <a:ext cx="57256" cy="1091505"/>
          </a:xfrm>
          <a:prstGeom prst="bentConnector2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6" name="TextBox 295"/>
          <p:cNvSpPr txBox="1"/>
          <p:nvPr/>
        </p:nvSpPr>
        <p:spPr>
          <a:xfrm>
            <a:off x="10413155" y="2682885"/>
            <a:ext cx="44755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solidFill>
                  <a:srgbClr val="FF0000"/>
                </a:solidFill>
              </a:rPr>
              <a:t>No</a:t>
            </a:r>
            <a:endParaRPr lang="ko-KR" altLang="en-US" sz="1500" dirty="0">
              <a:solidFill>
                <a:srgbClr val="FF0000"/>
              </a:solidFill>
            </a:endParaRPr>
          </a:p>
        </p:txBody>
      </p:sp>
      <p:sp>
        <p:nvSpPr>
          <p:cNvPr id="297" name="직사각형 296">
            <a:extLst>
              <a:ext uri="{FF2B5EF4-FFF2-40B4-BE49-F238E27FC236}">
                <a16:creationId xmlns:a16="http://schemas.microsoft.com/office/drawing/2014/main" id="{33EB380F-2039-4BA7-901F-132A20124932}"/>
              </a:ext>
            </a:extLst>
          </p:cNvPr>
          <p:cNvSpPr/>
          <p:nvPr/>
        </p:nvSpPr>
        <p:spPr>
          <a:xfrm>
            <a:off x="7846919" y="3481557"/>
            <a:ext cx="874348" cy="54892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해당 라운드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b="1" dirty="0">
                <a:solidFill>
                  <a:schemeClr val="accent6"/>
                </a:solidFill>
              </a:rPr>
              <a:t>무효 </a:t>
            </a:r>
            <a:r>
              <a:rPr lang="en-US" altLang="ko-KR" sz="1000" b="1" dirty="0">
                <a:solidFill>
                  <a:schemeClr val="accent6"/>
                </a:solidFill>
              </a:rPr>
              <a:t>&amp;</a:t>
            </a:r>
          </a:p>
          <a:p>
            <a:pPr algn="ctr"/>
            <a:r>
              <a:rPr lang="ko-KR" altLang="en-US" sz="1000" b="1" dirty="0">
                <a:solidFill>
                  <a:schemeClr val="accent6"/>
                </a:solidFill>
              </a:rPr>
              <a:t>점수 없음</a:t>
            </a:r>
            <a:endParaRPr lang="en-US" altLang="ko-KR" sz="1000" b="1" dirty="0">
              <a:solidFill>
                <a:schemeClr val="accent6"/>
              </a:solidFill>
            </a:endParaRPr>
          </a:p>
        </p:txBody>
      </p:sp>
      <p:cxnSp>
        <p:nvCxnSpPr>
          <p:cNvPr id="299" name="꺾인 연결선 260">
            <a:extLst>
              <a:ext uri="{FF2B5EF4-FFF2-40B4-BE49-F238E27FC236}">
                <a16:creationId xmlns:a16="http://schemas.microsoft.com/office/drawing/2014/main" id="{EFD1A6A0-E3DC-4DF4-9833-00DC71A051C2}"/>
              </a:ext>
            </a:extLst>
          </p:cNvPr>
          <p:cNvCxnSpPr>
            <a:cxnSpLocks/>
            <a:stCxn id="112" idx="0"/>
            <a:endCxn id="113" idx="1"/>
          </p:cNvCxnSpPr>
          <p:nvPr/>
        </p:nvCxnSpPr>
        <p:spPr>
          <a:xfrm rot="5400000" flipH="1" flipV="1">
            <a:off x="5529843" y="3638677"/>
            <a:ext cx="122084" cy="351061"/>
          </a:xfrm>
          <a:prstGeom prst="bentConnector2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2" name="직사각형 311">
            <a:extLst>
              <a:ext uri="{FF2B5EF4-FFF2-40B4-BE49-F238E27FC236}">
                <a16:creationId xmlns:a16="http://schemas.microsoft.com/office/drawing/2014/main" id="{38723D98-33B2-4B85-99C1-68DA499DEAED}"/>
              </a:ext>
            </a:extLst>
          </p:cNvPr>
          <p:cNvSpPr/>
          <p:nvPr/>
        </p:nvSpPr>
        <p:spPr>
          <a:xfrm>
            <a:off x="10454708" y="6035319"/>
            <a:ext cx="819838" cy="457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결과 창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출력</a:t>
            </a:r>
          </a:p>
        </p:txBody>
      </p:sp>
      <p:cxnSp>
        <p:nvCxnSpPr>
          <p:cNvPr id="317" name="직선 화살표 연결선 316">
            <a:extLst>
              <a:ext uri="{FF2B5EF4-FFF2-40B4-BE49-F238E27FC236}">
                <a16:creationId xmlns:a16="http://schemas.microsoft.com/office/drawing/2014/main" id="{CD8441AC-CD6D-4E72-8259-B59362DB1A07}"/>
              </a:ext>
            </a:extLst>
          </p:cNvPr>
          <p:cNvCxnSpPr>
            <a:cxnSpLocks/>
            <a:stCxn id="86" idx="2"/>
            <a:endCxn id="312" idx="0"/>
          </p:cNvCxnSpPr>
          <p:nvPr/>
        </p:nvCxnSpPr>
        <p:spPr>
          <a:xfrm flipH="1">
            <a:off x="10864627" y="5771119"/>
            <a:ext cx="592" cy="2642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3" name="TextBox 332"/>
          <p:cNvSpPr txBox="1"/>
          <p:nvPr/>
        </p:nvSpPr>
        <p:spPr>
          <a:xfrm>
            <a:off x="5330230" y="5969346"/>
            <a:ext cx="46140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solidFill>
                  <a:schemeClr val="accent1"/>
                </a:solidFill>
              </a:rPr>
              <a:t>Yes</a:t>
            </a:r>
            <a:endParaRPr lang="ko-KR" altLang="en-US" sz="1500" dirty="0">
              <a:solidFill>
                <a:schemeClr val="accent1"/>
              </a:solidFill>
            </a:endParaRPr>
          </a:p>
        </p:txBody>
      </p:sp>
      <p:sp>
        <p:nvSpPr>
          <p:cNvPr id="341" name="직사각형 340">
            <a:extLst>
              <a:ext uri="{FF2B5EF4-FFF2-40B4-BE49-F238E27FC236}">
                <a16:creationId xmlns:a16="http://schemas.microsoft.com/office/drawing/2014/main" id="{38723D98-33B2-4B85-99C1-68DA499DEAED}"/>
              </a:ext>
            </a:extLst>
          </p:cNvPr>
          <p:cNvSpPr/>
          <p:nvPr/>
        </p:nvSpPr>
        <p:spPr>
          <a:xfrm>
            <a:off x="11171906" y="1982932"/>
            <a:ext cx="819838" cy="457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다음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라운드</a:t>
            </a:r>
          </a:p>
        </p:txBody>
      </p:sp>
      <p:cxnSp>
        <p:nvCxnSpPr>
          <p:cNvPr id="352" name="꺾인 연결선 351"/>
          <p:cNvCxnSpPr>
            <a:cxnSpLocks/>
            <a:stCxn id="297" idx="3"/>
            <a:endCxn id="168" idx="1"/>
          </p:cNvCxnSpPr>
          <p:nvPr/>
        </p:nvCxnSpPr>
        <p:spPr>
          <a:xfrm flipV="1">
            <a:off x="8721267" y="3027284"/>
            <a:ext cx="378203" cy="728736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0" name="꺾인 연결선 369"/>
          <p:cNvCxnSpPr>
            <a:cxnSpLocks/>
            <a:stCxn id="154" idx="3"/>
            <a:endCxn id="168" idx="1"/>
          </p:cNvCxnSpPr>
          <p:nvPr/>
        </p:nvCxnSpPr>
        <p:spPr>
          <a:xfrm flipV="1">
            <a:off x="8604304" y="3027284"/>
            <a:ext cx="495166" cy="137603"/>
          </a:xfrm>
          <a:prstGeom prst="bentConnector3">
            <a:avLst>
              <a:gd name="adj1" fmla="val 62195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3" name="직사각형 382"/>
          <p:cNvSpPr/>
          <p:nvPr/>
        </p:nvSpPr>
        <p:spPr>
          <a:xfrm>
            <a:off x="11136755" y="3748606"/>
            <a:ext cx="985918" cy="57489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상대가 </a:t>
            </a:r>
            <a:r>
              <a:rPr lang="en-US" altLang="ko-KR" sz="900" dirty="0">
                <a:solidFill>
                  <a:schemeClr val="tx1"/>
                </a:solidFill>
              </a:rPr>
              <a:t>3</a:t>
            </a:r>
            <a:r>
              <a:rPr lang="ko-KR" altLang="en-US" sz="900" dirty="0">
                <a:solidFill>
                  <a:schemeClr val="tx1"/>
                </a:solidFill>
              </a:rPr>
              <a:t>라운드</a:t>
            </a:r>
            <a:endParaRPr lang="en-US" altLang="ko-KR" sz="900" dirty="0">
              <a:solidFill>
                <a:schemeClr val="tx1"/>
              </a:solidFill>
            </a:endParaRPr>
          </a:p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먼저 달성</a:t>
            </a:r>
            <a:r>
              <a:rPr lang="en-US" altLang="ko-KR" sz="900" dirty="0">
                <a:solidFill>
                  <a:schemeClr val="tx1"/>
                </a:solidFill>
              </a:rPr>
              <a:t>,</a:t>
            </a:r>
          </a:p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플레이 도중</a:t>
            </a:r>
            <a:endParaRPr lang="en-US" altLang="ko-KR" sz="900" dirty="0">
              <a:solidFill>
                <a:schemeClr val="tx1"/>
              </a:solidFill>
            </a:endParaRPr>
          </a:p>
          <a:p>
            <a:pPr algn="ctr"/>
            <a:r>
              <a:rPr lang="ko-KR" altLang="en-US" sz="900" b="1" dirty="0">
                <a:solidFill>
                  <a:srgbClr val="FF0000"/>
                </a:solidFill>
              </a:rPr>
              <a:t>어플 종료</a:t>
            </a:r>
            <a:endParaRPr lang="en-US" altLang="ko-KR" sz="900" b="1" dirty="0">
              <a:solidFill>
                <a:srgbClr val="FF0000"/>
              </a:solidFill>
            </a:endParaRPr>
          </a:p>
        </p:txBody>
      </p:sp>
      <p:sp>
        <p:nvSpPr>
          <p:cNvPr id="400" name="직사각형 399"/>
          <p:cNvSpPr/>
          <p:nvPr/>
        </p:nvSpPr>
        <p:spPr>
          <a:xfrm>
            <a:off x="3608331" y="3212465"/>
            <a:ext cx="768590" cy="457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타이머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2</a:t>
            </a:r>
            <a:r>
              <a:rPr lang="ko-KR" altLang="en-US" sz="1000" dirty="0">
                <a:solidFill>
                  <a:schemeClr val="tx1"/>
                </a:solidFill>
              </a:rPr>
              <a:t>분 </a:t>
            </a:r>
            <a:r>
              <a:rPr lang="en-US" altLang="ko-KR" sz="1000" dirty="0">
                <a:solidFill>
                  <a:schemeClr val="tx1"/>
                </a:solidFill>
              </a:rPr>
              <a:t>30</a:t>
            </a:r>
            <a:r>
              <a:rPr lang="ko-KR" altLang="en-US" sz="1000" dirty="0">
                <a:solidFill>
                  <a:schemeClr val="tx1"/>
                </a:solidFill>
              </a:rPr>
              <a:t>초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cxnSp>
        <p:nvCxnSpPr>
          <p:cNvPr id="401" name="직선 화살표 연결선 400">
            <a:extLst>
              <a:ext uri="{FF2B5EF4-FFF2-40B4-BE49-F238E27FC236}">
                <a16:creationId xmlns:a16="http://schemas.microsoft.com/office/drawing/2014/main" id="{DF19FE7B-564A-406F-B680-BF83DB9513CE}"/>
              </a:ext>
            </a:extLst>
          </p:cNvPr>
          <p:cNvCxnSpPr>
            <a:cxnSpLocks/>
            <a:stCxn id="400" idx="2"/>
            <a:endCxn id="166" idx="0"/>
          </p:cNvCxnSpPr>
          <p:nvPr/>
        </p:nvCxnSpPr>
        <p:spPr>
          <a:xfrm>
            <a:off x="3992626" y="3669665"/>
            <a:ext cx="62" cy="404423"/>
          </a:xfrm>
          <a:prstGeom prst="straightConnector1">
            <a:avLst/>
          </a:prstGeom>
          <a:ln w="28575">
            <a:solidFill>
              <a:schemeClr val="accent6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3" name="꺾인 연결선 412"/>
          <p:cNvCxnSpPr>
            <a:cxnSpLocks/>
            <a:stCxn id="166" idx="2"/>
            <a:endCxn id="138" idx="1"/>
          </p:cNvCxnSpPr>
          <p:nvPr/>
        </p:nvCxnSpPr>
        <p:spPr>
          <a:xfrm rot="16200000" flipH="1">
            <a:off x="3929772" y="4594204"/>
            <a:ext cx="1133349" cy="1007516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6" name="꺾인 연결선 415"/>
          <p:cNvCxnSpPr>
            <a:stCxn id="112" idx="2"/>
          </p:cNvCxnSpPr>
          <p:nvPr/>
        </p:nvCxnSpPr>
        <p:spPr>
          <a:xfrm rot="5400000" flipH="1">
            <a:off x="4717649" y="4032416"/>
            <a:ext cx="178230" cy="1217182"/>
          </a:xfrm>
          <a:prstGeom prst="bentConnector4">
            <a:avLst>
              <a:gd name="adj1" fmla="val -128261"/>
              <a:gd name="adj2" fmla="val 100056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7" name="직사각형 446">
            <a:extLst>
              <a:ext uri="{FF2B5EF4-FFF2-40B4-BE49-F238E27FC236}">
                <a16:creationId xmlns:a16="http://schemas.microsoft.com/office/drawing/2014/main" id="{853BC6F3-38B6-4C2A-90E9-5C0DD43BBBCF}"/>
              </a:ext>
            </a:extLst>
          </p:cNvPr>
          <p:cNvSpPr/>
          <p:nvPr/>
        </p:nvSpPr>
        <p:spPr>
          <a:xfrm>
            <a:off x="7872057" y="4917637"/>
            <a:ext cx="770574" cy="5073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라운드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점수</a:t>
            </a:r>
            <a:r>
              <a:rPr lang="en-US" altLang="ko-KR" sz="1000" dirty="0">
                <a:solidFill>
                  <a:schemeClr val="tx1"/>
                </a:solidFill>
              </a:rPr>
              <a:t> </a:t>
            </a:r>
            <a:r>
              <a:rPr lang="ko-KR" altLang="en-US" sz="1000" dirty="0">
                <a:solidFill>
                  <a:schemeClr val="tx1"/>
                </a:solidFill>
              </a:rPr>
              <a:t>획득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b="1" dirty="0">
                <a:solidFill>
                  <a:srgbClr val="FF0000"/>
                </a:solidFill>
              </a:rPr>
              <a:t>불가</a:t>
            </a:r>
            <a:endParaRPr lang="en-US" altLang="ko-KR" sz="1000" b="1" dirty="0">
              <a:solidFill>
                <a:srgbClr val="FF0000"/>
              </a:solidFill>
            </a:endParaRPr>
          </a:p>
        </p:txBody>
      </p:sp>
      <p:cxnSp>
        <p:nvCxnSpPr>
          <p:cNvPr id="455" name="꺾인 연결선 454"/>
          <p:cNvCxnSpPr>
            <a:stCxn id="138" idx="0"/>
            <a:endCxn id="136" idx="1"/>
          </p:cNvCxnSpPr>
          <p:nvPr/>
        </p:nvCxnSpPr>
        <p:spPr>
          <a:xfrm rot="5400000" flipH="1" flipV="1">
            <a:off x="6242782" y="4662194"/>
            <a:ext cx="67907" cy="1082106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3" name="꺾인 연결선 462"/>
          <p:cNvCxnSpPr>
            <a:cxnSpLocks/>
            <a:stCxn id="447" idx="3"/>
            <a:endCxn id="168" idx="1"/>
          </p:cNvCxnSpPr>
          <p:nvPr/>
        </p:nvCxnSpPr>
        <p:spPr>
          <a:xfrm flipV="1">
            <a:off x="8642631" y="3027284"/>
            <a:ext cx="456839" cy="2144018"/>
          </a:xfrm>
          <a:prstGeom prst="bentConnector3">
            <a:avLst>
              <a:gd name="adj1" fmla="val 57553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6" name="직선 화살표 연결선 465">
            <a:extLst>
              <a:ext uri="{FF2B5EF4-FFF2-40B4-BE49-F238E27FC236}">
                <a16:creationId xmlns:a16="http://schemas.microsoft.com/office/drawing/2014/main" id="{DF19FE7B-564A-406F-B680-BF83DB9513CE}"/>
              </a:ext>
            </a:extLst>
          </p:cNvPr>
          <p:cNvCxnSpPr>
            <a:cxnSpLocks/>
            <a:stCxn id="383" idx="2"/>
            <a:endCxn id="148" idx="0"/>
          </p:cNvCxnSpPr>
          <p:nvPr/>
        </p:nvCxnSpPr>
        <p:spPr>
          <a:xfrm>
            <a:off x="11629714" y="4323502"/>
            <a:ext cx="2629" cy="297398"/>
          </a:xfrm>
          <a:prstGeom prst="straightConnector1">
            <a:avLst/>
          </a:prstGeom>
          <a:ln w="28575">
            <a:solidFill>
              <a:schemeClr val="accent6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꺾인 연결선 171"/>
          <p:cNvCxnSpPr>
            <a:cxnSpLocks/>
            <a:stCxn id="144" idx="3"/>
            <a:endCxn id="168" idx="1"/>
          </p:cNvCxnSpPr>
          <p:nvPr/>
        </p:nvCxnSpPr>
        <p:spPr>
          <a:xfrm>
            <a:off x="8598533" y="2597901"/>
            <a:ext cx="500937" cy="429383"/>
          </a:xfrm>
          <a:prstGeom prst="bentConnector3">
            <a:avLst>
              <a:gd name="adj1" fmla="val 60333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CD8441AC-CD6D-4E72-8259-B59362DB1A07}"/>
              </a:ext>
            </a:extLst>
          </p:cNvPr>
          <p:cNvCxnSpPr>
            <a:cxnSpLocks/>
            <a:stCxn id="168" idx="3"/>
            <a:endCxn id="156" idx="1"/>
          </p:cNvCxnSpPr>
          <p:nvPr/>
        </p:nvCxnSpPr>
        <p:spPr>
          <a:xfrm>
            <a:off x="10645078" y="3027284"/>
            <a:ext cx="490713" cy="488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꺾인 연결선 179"/>
          <p:cNvCxnSpPr>
            <a:cxnSpLocks/>
            <a:stCxn id="341" idx="1"/>
            <a:endCxn id="80" idx="1"/>
          </p:cNvCxnSpPr>
          <p:nvPr/>
        </p:nvCxnSpPr>
        <p:spPr>
          <a:xfrm rot="10800000" flipV="1">
            <a:off x="2419118" y="2211532"/>
            <a:ext cx="8752789" cy="2089682"/>
          </a:xfrm>
          <a:prstGeom prst="bentConnector3">
            <a:avLst>
              <a:gd name="adj1" fmla="val 102612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직선 화살표 연결선 226">
            <a:extLst>
              <a:ext uri="{FF2B5EF4-FFF2-40B4-BE49-F238E27FC236}">
                <a16:creationId xmlns:a16="http://schemas.microsoft.com/office/drawing/2014/main" id="{CD8441AC-CD6D-4E72-8259-B59362DB1A07}"/>
              </a:ext>
            </a:extLst>
          </p:cNvPr>
          <p:cNvCxnSpPr>
            <a:cxnSpLocks/>
            <a:stCxn id="136" idx="3"/>
            <a:endCxn id="447" idx="1"/>
          </p:cNvCxnSpPr>
          <p:nvPr/>
        </p:nvCxnSpPr>
        <p:spPr>
          <a:xfrm>
            <a:off x="7574317" y="5169293"/>
            <a:ext cx="297740" cy="200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직선 화살표 연결선 229">
            <a:extLst>
              <a:ext uri="{FF2B5EF4-FFF2-40B4-BE49-F238E27FC236}">
                <a16:creationId xmlns:a16="http://schemas.microsoft.com/office/drawing/2014/main" id="{CD8441AC-CD6D-4E72-8259-B59362DB1A07}"/>
              </a:ext>
            </a:extLst>
          </p:cNvPr>
          <p:cNvCxnSpPr>
            <a:cxnSpLocks/>
            <a:stCxn id="137" idx="3"/>
            <a:endCxn id="150" idx="1"/>
          </p:cNvCxnSpPr>
          <p:nvPr/>
        </p:nvCxnSpPr>
        <p:spPr>
          <a:xfrm>
            <a:off x="7583716" y="6149329"/>
            <a:ext cx="310361" cy="29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직선 화살표 연결선 242">
            <a:extLst>
              <a:ext uri="{FF2B5EF4-FFF2-40B4-BE49-F238E27FC236}">
                <a16:creationId xmlns:a16="http://schemas.microsoft.com/office/drawing/2014/main" id="{CD8441AC-CD6D-4E72-8259-B59362DB1A07}"/>
              </a:ext>
            </a:extLst>
          </p:cNvPr>
          <p:cNvCxnSpPr>
            <a:cxnSpLocks/>
            <a:endCxn id="341" idx="2"/>
          </p:cNvCxnSpPr>
          <p:nvPr/>
        </p:nvCxnSpPr>
        <p:spPr>
          <a:xfrm flipV="1">
            <a:off x="11581825" y="2440132"/>
            <a:ext cx="0" cy="35355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직선 화살표 연결선 250">
            <a:extLst>
              <a:ext uri="{FF2B5EF4-FFF2-40B4-BE49-F238E27FC236}">
                <a16:creationId xmlns:a16="http://schemas.microsoft.com/office/drawing/2014/main" id="{CD8441AC-CD6D-4E72-8259-B59362DB1A07}"/>
              </a:ext>
            </a:extLst>
          </p:cNvPr>
          <p:cNvCxnSpPr>
            <a:cxnSpLocks/>
            <a:stCxn id="168" idx="2"/>
            <a:endCxn id="104" idx="0"/>
          </p:cNvCxnSpPr>
          <p:nvPr/>
        </p:nvCxnSpPr>
        <p:spPr>
          <a:xfrm flipH="1">
            <a:off x="9871460" y="3454720"/>
            <a:ext cx="814" cy="1181989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직선 화살표 연결선 168">
            <a:extLst>
              <a:ext uri="{FF2B5EF4-FFF2-40B4-BE49-F238E27FC236}">
                <a16:creationId xmlns:a16="http://schemas.microsoft.com/office/drawing/2014/main" id="{B31789E6-524E-4D8D-B5C5-2D4E5EF66988}"/>
              </a:ext>
            </a:extLst>
          </p:cNvPr>
          <p:cNvCxnSpPr>
            <a:cxnSpLocks/>
            <a:stCxn id="141" idx="3"/>
            <a:endCxn id="144" idx="1"/>
          </p:cNvCxnSpPr>
          <p:nvPr/>
        </p:nvCxnSpPr>
        <p:spPr>
          <a:xfrm flipV="1">
            <a:off x="7548437" y="2597901"/>
            <a:ext cx="266447" cy="129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직선 화살표 연결선 194">
            <a:extLst>
              <a:ext uri="{FF2B5EF4-FFF2-40B4-BE49-F238E27FC236}">
                <a16:creationId xmlns:a16="http://schemas.microsoft.com/office/drawing/2014/main" id="{B31789E6-524E-4D8D-B5C5-2D4E5EF66988}"/>
              </a:ext>
            </a:extLst>
          </p:cNvPr>
          <p:cNvCxnSpPr>
            <a:cxnSpLocks/>
            <a:stCxn id="146" idx="3"/>
            <a:endCxn id="154" idx="1"/>
          </p:cNvCxnSpPr>
          <p:nvPr/>
        </p:nvCxnSpPr>
        <p:spPr>
          <a:xfrm flipV="1">
            <a:off x="7548437" y="3164887"/>
            <a:ext cx="278070" cy="333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직선 화살표 연결선 203">
            <a:extLst>
              <a:ext uri="{FF2B5EF4-FFF2-40B4-BE49-F238E27FC236}">
                <a16:creationId xmlns:a16="http://schemas.microsoft.com/office/drawing/2014/main" id="{CD8441AC-CD6D-4E72-8259-B59362DB1A07}"/>
              </a:ext>
            </a:extLst>
          </p:cNvPr>
          <p:cNvCxnSpPr>
            <a:cxnSpLocks/>
            <a:stCxn id="139" idx="3"/>
            <a:endCxn id="297" idx="1"/>
          </p:cNvCxnSpPr>
          <p:nvPr/>
        </p:nvCxnSpPr>
        <p:spPr>
          <a:xfrm flipV="1">
            <a:off x="7655040" y="3756020"/>
            <a:ext cx="191879" cy="150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순서도: 문서 120"/>
          <p:cNvSpPr/>
          <p:nvPr/>
        </p:nvSpPr>
        <p:spPr>
          <a:xfrm>
            <a:off x="2281775" y="5225103"/>
            <a:ext cx="1032812" cy="601826"/>
          </a:xfrm>
          <a:prstGeom prst="flowChartDocumen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각 맵 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일러스트</a:t>
            </a:r>
            <a:r>
              <a:rPr lang="en-US" altLang="ko-KR" sz="1000" dirty="0">
                <a:solidFill>
                  <a:schemeClr val="tx1"/>
                </a:solidFill>
              </a:rPr>
              <a:t> </a:t>
            </a:r>
            <a:r>
              <a:rPr lang="ko-KR" altLang="en-US" sz="1000" dirty="0">
                <a:solidFill>
                  <a:schemeClr val="tx1"/>
                </a:solidFill>
              </a:rPr>
              <a:t>출력</a:t>
            </a:r>
          </a:p>
        </p:txBody>
      </p:sp>
      <p:sp>
        <p:nvSpPr>
          <p:cNvPr id="136" name="순서도: 문서 135"/>
          <p:cNvSpPr/>
          <p:nvPr/>
        </p:nvSpPr>
        <p:spPr>
          <a:xfrm>
            <a:off x="6817788" y="4942911"/>
            <a:ext cx="756529" cy="452763"/>
          </a:xfrm>
          <a:prstGeom prst="flowChartDocumen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rgbClr val="FF0000"/>
                </a:solidFill>
              </a:rPr>
              <a:t>LOSE</a:t>
            </a:r>
            <a:r>
              <a:rPr lang="ko-KR" altLang="en-US" sz="1000" dirty="0">
                <a:solidFill>
                  <a:schemeClr val="tx1"/>
                </a:solidFill>
              </a:rPr>
              <a:t>로고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출력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137" name="순서도: 문서 136"/>
          <p:cNvSpPr/>
          <p:nvPr/>
        </p:nvSpPr>
        <p:spPr>
          <a:xfrm>
            <a:off x="6827187" y="5922947"/>
            <a:ext cx="756529" cy="452763"/>
          </a:xfrm>
          <a:prstGeom prst="flowChartDocumen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accent1"/>
                </a:solidFill>
              </a:rPr>
              <a:t>WIN</a:t>
            </a:r>
            <a:r>
              <a:rPr lang="ko-KR" altLang="en-US" sz="1000" dirty="0">
                <a:solidFill>
                  <a:schemeClr val="tx1"/>
                </a:solidFill>
              </a:rPr>
              <a:t>로고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출력</a:t>
            </a:r>
          </a:p>
        </p:txBody>
      </p:sp>
      <p:sp>
        <p:nvSpPr>
          <p:cNvPr id="139" name="순서도: 문서 138"/>
          <p:cNvSpPr/>
          <p:nvPr/>
        </p:nvSpPr>
        <p:spPr>
          <a:xfrm>
            <a:off x="6801307" y="3531147"/>
            <a:ext cx="853733" cy="452763"/>
          </a:xfrm>
          <a:prstGeom prst="flowChartDocumen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accent6"/>
                </a:solidFill>
              </a:rPr>
              <a:t>DRAW</a:t>
            </a:r>
            <a:r>
              <a:rPr lang="ko-KR" altLang="en-US" sz="1000" dirty="0">
                <a:solidFill>
                  <a:schemeClr val="tx1"/>
                </a:solidFill>
              </a:rPr>
              <a:t>로고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출력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141" name="순서도: 문서 140"/>
          <p:cNvSpPr/>
          <p:nvPr/>
        </p:nvSpPr>
        <p:spPr>
          <a:xfrm>
            <a:off x="6791908" y="2372818"/>
            <a:ext cx="756529" cy="452763"/>
          </a:xfrm>
          <a:prstGeom prst="flowChartDocumen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accent1"/>
                </a:solidFill>
              </a:rPr>
              <a:t>WIN</a:t>
            </a:r>
            <a:r>
              <a:rPr lang="ko-KR" altLang="en-US" sz="1000" dirty="0">
                <a:solidFill>
                  <a:schemeClr val="tx1"/>
                </a:solidFill>
              </a:rPr>
              <a:t>로고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출력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146" name="순서도: 문서 145"/>
          <p:cNvSpPr/>
          <p:nvPr/>
        </p:nvSpPr>
        <p:spPr>
          <a:xfrm>
            <a:off x="6791908" y="2941835"/>
            <a:ext cx="756529" cy="452763"/>
          </a:xfrm>
          <a:prstGeom prst="flowChartDocumen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rgbClr val="FF0000"/>
                </a:solidFill>
              </a:rPr>
              <a:t>LOSE</a:t>
            </a:r>
            <a:r>
              <a:rPr lang="ko-KR" altLang="en-US" sz="1000" dirty="0">
                <a:solidFill>
                  <a:schemeClr val="tx1"/>
                </a:solidFill>
              </a:rPr>
              <a:t>로고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출력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156" name="순서도: 문서 155"/>
          <p:cNvSpPr/>
          <p:nvPr/>
        </p:nvSpPr>
        <p:spPr>
          <a:xfrm>
            <a:off x="11135791" y="2805791"/>
            <a:ext cx="928385" cy="452763"/>
          </a:xfrm>
          <a:prstGeom prst="flowChartDocumen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3</a:t>
            </a:r>
            <a:r>
              <a:rPr lang="ko-KR" altLang="en-US" sz="1000" dirty="0">
                <a:solidFill>
                  <a:schemeClr val="tx1"/>
                </a:solidFill>
              </a:rPr>
              <a:t>초간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대기 출력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140" name="말풍선: 모서리가 둥근 사각형 2">
            <a:extLst>
              <a:ext uri="{FF2B5EF4-FFF2-40B4-BE49-F238E27FC236}">
                <a16:creationId xmlns:a16="http://schemas.microsoft.com/office/drawing/2014/main" id="{C6ACA4F9-F9C6-442C-AAB0-58EB153FF877}"/>
              </a:ext>
            </a:extLst>
          </p:cNvPr>
          <p:cNvSpPr/>
          <p:nvPr/>
        </p:nvSpPr>
        <p:spPr>
          <a:xfrm>
            <a:off x="7449649" y="4191266"/>
            <a:ext cx="1043693" cy="510516"/>
          </a:xfrm>
          <a:prstGeom prst="wedgeRoundRectCallout">
            <a:avLst>
              <a:gd name="adj1" fmla="val 31609"/>
              <a:gd name="adj2" fmla="val -71318"/>
              <a:gd name="adj3" fmla="val 16667"/>
            </a:avLst>
          </a:prstGeom>
          <a:solidFill>
            <a:schemeClr val="bg1">
              <a:alpha val="90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해당 라운드를</a:t>
            </a:r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r>
              <a:rPr lang="ko-KR" altLang="en-US" sz="800" b="1" dirty="0">
                <a:solidFill>
                  <a:schemeClr val="accent6"/>
                </a:solidFill>
              </a:rPr>
              <a:t>재경기</a:t>
            </a:r>
            <a:r>
              <a:rPr lang="ko-KR" altLang="en-US" sz="800" dirty="0">
                <a:solidFill>
                  <a:schemeClr val="tx1"/>
                </a:solidFill>
              </a:rPr>
              <a:t> 함</a:t>
            </a:r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EX) 1</a:t>
            </a:r>
            <a:r>
              <a:rPr lang="ko-KR" altLang="en-US" sz="800" dirty="0">
                <a:solidFill>
                  <a:schemeClr val="tx1"/>
                </a:solidFill>
              </a:rPr>
              <a:t>라운드 </a:t>
            </a:r>
            <a:r>
              <a:rPr lang="ko-KR" altLang="en-US" sz="8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→</a:t>
            </a:r>
            <a:endParaRPr lang="en-US" altLang="ko-KR" sz="8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r>
              <a:rPr lang="en-US" altLang="ko-KR" sz="8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1</a:t>
            </a:r>
            <a:r>
              <a:rPr lang="ko-KR" altLang="en-US" sz="8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라운드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43" name="직사각형 142"/>
          <p:cNvSpPr/>
          <p:nvPr/>
        </p:nvSpPr>
        <p:spPr>
          <a:xfrm>
            <a:off x="10024619" y="3753945"/>
            <a:ext cx="971759" cy="49057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상대가 플레이</a:t>
            </a:r>
            <a:endParaRPr lang="en-US" altLang="ko-KR" sz="900" dirty="0">
              <a:solidFill>
                <a:schemeClr val="tx1"/>
              </a:solidFill>
            </a:endParaRPr>
          </a:p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도중 </a:t>
            </a:r>
            <a:r>
              <a:rPr lang="ko-KR" altLang="en-US" sz="900" b="1" dirty="0">
                <a:solidFill>
                  <a:srgbClr val="FF0000"/>
                </a:solidFill>
              </a:rPr>
              <a:t>어플 종료</a:t>
            </a:r>
            <a:endParaRPr lang="en-US" altLang="ko-KR" sz="900" b="1" dirty="0">
              <a:solidFill>
                <a:srgbClr val="FF0000"/>
              </a:solidFill>
            </a:endParaRPr>
          </a:p>
        </p:txBody>
      </p:sp>
      <p:cxnSp>
        <p:nvCxnSpPr>
          <p:cNvPr id="197" name="꺾인 연결선 196"/>
          <p:cNvCxnSpPr>
            <a:cxnSpLocks/>
            <a:stCxn id="143" idx="2"/>
            <a:endCxn id="104" idx="3"/>
          </p:cNvCxnSpPr>
          <p:nvPr/>
        </p:nvCxnSpPr>
        <p:spPr>
          <a:xfrm rot="5400000">
            <a:off x="10029477" y="4384286"/>
            <a:ext cx="620793" cy="341252"/>
          </a:xfrm>
          <a:prstGeom prst="bentConnector2">
            <a:avLst/>
          </a:prstGeom>
          <a:ln w="28575">
            <a:solidFill>
              <a:schemeClr val="accent6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2" name="말풍선: 모서리가 둥근 사각형 2">
            <a:extLst>
              <a:ext uri="{FF2B5EF4-FFF2-40B4-BE49-F238E27FC236}">
                <a16:creationId xmlns:a16="http://schemas.microsoft.com/office/drawing/2014/main" id="{C6ACA4F9-F9C6-442C-AAB0-58EB153FF877}"/>
              </a:ext>
            </a:extLst>
          </p:cNvPr>
          <p:cNvSpPr/>
          <p:nvPr/>
        </p:nvSpPr>
        <p:spPr>
          <a:xfrm>
            <a:off x="10038656" y="3367669"/>
            <a:ext cx="896316" cy="271976"/>
          </a:xfrm>
          <a:prstGeom prst="wedgeRoundRectCallout">
            <a:avLst>
              <a:gd name="adj1" fmla="val 21022"/>
              <a:gd name="adj2" fmla="val 87270"/>
              <a:gd name="adj3" fmla="val 16667"/>
            </a:avLst>
          </a:prstGeom>
          <a:solidFill>
            <a:schemeClr val="bg1">
              <a:alpha val="9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승리</a:t>
            </a:r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추가 조건</a:t>
            </a:r>
          </a:p>
        </p:txBody>
      </p:sp>
      <p:sp>
        <p:nvSpPr>
          <p:cNvPr id="203" name="말풍선: 모서리가 둥근 사각형 2">
            <a:extLst>
              <a:ext uri="{FF2B5EF4-FFF2-40B4-BE49-F238E27FC236}">
                <a16:creationId xmlns:a16="http://schemas.microsoft.com/office/drawing/2014/main" id="{C6ACA4F9-F9C6-442C-AAB0-58EB153FF877}"/>
              </a:ext>
            </a:extLst>
          </p:cNvPr>
          <p:cNvSpPr/>
          <p:nvPr/>
        </p:nvSpPr>
        <p:spPr>
          <a:xfrm>
            <a:off x="11135462" y="3367669"/>
            <a:ext cx="896316" cy="271976"/>
          </a:xfrm>
          <a:prstGeom prst="wedgeRoundRectCallout">
            <a:avLst>
              <a:gd name="adj1" fmla="val 21022"/>
              <a:gd name="adj2" fmla="val 87270"/>
              <a:gd name="adj3" fmla="val 16667"/>
            </a:avLst>
          </a:prstGeom>
          <a:solidFill>
            <a:schemeClr val="bg1">
              <a:alpha val="90000"/>
            </a:schemeClr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패배</a:t>
            </a:r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추가 조건</a:t>
            </a:r>
          </a:p>
        </p:txBody>
      </p:sp>
      <p:cxnSp>
        <p:nvCxnSpPr>
          <p:cNvPr id="142" name="직선 화살표 연결선 141"/>
          <p:cNvCxnSpPr>
            <a:cxnSpLocks/>
            <a:stCxn id="76" idx="2"/>
            <a:endCxn id="78" idx="0"/>
          </p:cNvCxnSpPr>
          <p:nvPr/>
        </p:nvCxnSpPr>
        <p:spPr>
          <a:xfrm>
            <a:off x="1245129" y="3445195"/>
            <a:ext cx="1761" cy="70064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직선 화살표 연결선 146"/>
          <p:cNvCxnSpPr>
            <a:cxnSpLocks/>
            <a:stCxn id="78" idx="2"/>
            <a:endCxn id="107" idx="0"/>
          </p:cNvCxnSpPr>
          <p:nvPr/>
        </p:nvCxnSpPr>
        <p:spPr>
          <a:xfrm flipH="1">
            <a:off x="1243620" y="4603040"/>
            <a:ext cx="3270" cy="69547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59314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0" name="표 26">
            <a:extLst>
              <a:ext uri="{FF2B5EF4-FFF2-40B4-BE49-F238E27FC236}">
                <a16:creationId xmlns:a16="http://schemas.microsoft.com/office/drawing/2014/main" id="{849DB1BD-3DFD-4E9C-999D-31D80176B1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2736931"/>
              </p:ext>
            </p:extLst>
          </p:nvPr>
        </p:nvGraphicFramePr>
        <p:xfrm>
          <a:off x="8626" y="1547845"/>
          <a:ext cx="12183374" cy="5364445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2183374">
                  <a:extLst>
                    <a:ext uri="{9D8B030D-6E8A-4147-A177-3AD203B41FA5}">
                      <a16:colId xmlns:a16="http://schemas.microsoft.com/office/drawing/2014/main" val="1281812352"/>
                    </a:ext>
                  </a:extLst>
                </a:gridCol>
              </a:tblGrid>
              <a:tr h="2825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게임 전투 중 예외 변수 사항 </a:t>
                      </a:r>
                      <a:r>
                        <a:rPr lang="en-US" altLang="ko-KR" sz="1100" dirty="0"/>
                        <a:t>Flow</a:t>
                      </a:r>
                      <a:r>
                        <a:rPr lang="en-US" altLang="ko-KR" sz="1100" baseline="0" dirty="0"/>
                        <a:t> Chart</a:t>
                      </a:r>
                      <a:endParaRPr lang="ko-KR" altLang="en-US" sz="1100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8967248"/>
                  </a:ext>
                </a:extLst>
              </a:tr>
              <a:tr h="5081870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endParaRPr lang="en-US" altLang="ko-KR" sz="1300" b="1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7596589"/>
                  </a:ext>
                </a:extLst>
              </a:tr>
            </a:tbl>
          </a:graphicData>
        </a:graphic>
      </p:graphicFrame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4FA2DB8-3720-4731-B79B-28634B515071}"/>
              </a:ext>
            </a:extLst>
          </p:cNvPr>
          <p:cNvCxnSpPr/>
          <p:nvPr/>
        </p:nvCxnSpPr>
        <p:spPr>
          <a:xfrm>
            <a:off x="0" y="721453"/>
            <a:ext cx="12192000" cy="0"/>
          </a:xfrm>
          <a:prstGeom prst="line">
            <a:avLst/>
          </a:prstGeom>
          <a:ln w="1905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FC359E75-9E4C-4E3E-941F-98BDF9EA5636}"/>
              </a:ext>
            </a:extLst>
          </p:cNvPr>
          <p:cNvCxnSpPr/>
          <p:nvPr/>
        </p:nvCxnSpPr>
        <p:spPr>
          <a:xfrm>
            <a:off x="0" y="1377706"/>
            <a:ext cx="12192000" cy="0"/>
          </a:xfrm>
          <a:prstGeom prst="line">
            <a:avLst/>
          </a:prstGeom>
          <a:ln w="1905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모서리가 둥근 직사각형 1"/>
          <p:cNvSpPr/>
          <p:nvPr/>
        </p:nvSpPr>
        <p:spPr>
          <a:xfrm>
            <a:off x="5661776" y="2127701"/>
            <a:ext cx="1170345" cy="4572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게임 진행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(</a:t>
            </a:r>
            <a:r>
              <a:rPr lang="ko-KR" altLang="en-US" sz="1200" b="1" dirty="0">
                <a:solidFill>
                  <a:schemeClr val="tx1"/>
                </a:solidFill>
              </a:rPr>
              <a:t>라운드 진행</a:t>
            </a:r>
            <a:r>
              <a:rPr lang="en-US" altLang="ko-KR" sz="1200" b="1" dirty="0">
                <a:solidFill>
                  <a:schemeClr val="tx1"/>
                </a:solidFill>
              </a:rPr>
              <a:t>)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CD2BCA4E-221E-4D19-B2C6-3C1BEC63420E}"/>
              </a:ext>
            </a:extLst>
          </p:cNvPr>
          <p:cNvSpPr/>
          <p:nvPr/>
        </p:nvSpPr>
        <p:spPr>
          <a:xfrm>
            <a:off x="10466664" y="138789"/>
            <a:ext cx="1725336" cy="384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Page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22/37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07FB9D8F-E10A-470B-8E45-5573FBA39536}"/>
              </a:ext>
            </a:extLst>
          </p:cNvPr>
          <p:cNvGrpSpPr/>
          <p:nvPr/>
        </p:nvGrpSpPr>
        <p:grpSpPr>
          <a:xfrm>
            <a:off x="-131262" y="806314"/>
            <a:ext cx="12326336" cy="750158"/>
            <a:chOff x="-131262" y="806314"/>
            <a:chExt cx="12326336" cy="750158"/>
          </a:xfrm>
        </p:grpSpPr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3AB4FEC4-567E-4906-8F14-25F19892B91F}"/>
                </a:ext>
              </a:extLst>
            </p:cNvPr>
            <p:cNvGrpSpPr/>
            <p:nvPr/>
          </p:nvGrpSpPr>
          <p:grpSpPr>
            <a:xfrm>
              <a:off x="-131262" y="806314"/>
              <a:ext cx="12326336" cy="750158"/>
              <a:chOff x="-131262" y="806314"/>
              <a:chExt cx="12326336" cy="750158"/>
            </a:xfrm>
          </p:grpSpPr>
          <p:grpSp>
            <p:nvGrpSpPr>
              <p:cNvPr id="97" name="그룹 96">
                <a:extLst>
                  <a:ext uri="{FF2B5EF4-FFF2-40B4-BE49-F238E27FC236}">
                    <a16:creationId xmlns:a16="http://schemas.microsoft.com/office/drawing/2014/main" id="{BDB4FA12-42AB-4B4F-A001-9F2662FEFB59}"/>
                  </a:ext>
                </a:extLst>
              </p:cNvPr>
              <p:cNvGrpSpPr/>
              <p:nvPr/>
            </p:nvGrpSpPr>
            <p:grpSpPr>
              <a:xfrm>
                <a:off x="-131262" y="806314"/>
                <a:ext cx="12326336" cy="750158"/>
                <a:chOff x="-131262" y="806314"/>
                <a:chExt cx="12326336" cy="750158"/>
              </a:xfrm>
            </p:grpSpPr>
            <p:grpSp>
              <p:nvGrpSpPr>
                <p:cNvPr id="99" name="그룹 98">
                  <a:extLst>
                    <a:ext uri="{FF2B5EF4-FFF2-40B4-BE49-F238E27FC236}">
                      <a16:creationId xmlns:a16="http://schemas.microsoft.com/office/drawing/2014/main" id="{49B678E5-6A8F-4207-98F0-C5DD90B4BE49}"/>
                    </a:ext>
                  </a:extLst>
                </p:cNvPr>
                <p:cNvGrpSpPr/>
                <p:nvPr/>
              </p:nvGrpSpPr>
              <p:grpSpPr>
                <a:xfrm>
                  <a:off x="2448" y="806314"/>
                  <a:ext cx="12192626" cy="750158"/>
                  <a:chOff x="2448" y="791684"/>
                  <a:chExt cx="12192626" cy="750158"/>
                </a:xfrm>
              </p:grpSpPr>
              <p:sp>
                <p:nvSpPr>
                  <p:cNvPr id="102" name="화살표: 오각형 101">
                    <a:extLst>
                      <a:ext uri="{FF2B5EF4-FFF2-40B4-BE49-F238E27FC236}">
                        <a16:creationId xmlns:a16="http://schemas.microsoft.com/office/drawing/2014/main" id="{62503C02-E0AB-41C8-A1D0-B34BF14EDAD8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638942" y="472762"/>
                    <a:ext cx="714488" cy="1423672"/>
                  </a:xfrm>
                  <a:prstGeom prst="homePlate">
                    <a:avLst>
                      <a:gd name="adj" fmla="val 39689"/>
                    </a:avLst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  <a:ln>
                    <a:solidFill>
                      <a:schemeClr val="accent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 dirty="0"/>
                  </a:p>
                </p:txBody>
              </p:sp>
              <p:grpSp>
                <p:nvGrpSpPr>
                  <p:cNvPr id="103" name="그룹 102">
                    <a:extLst>
                      <a:ext uri="{FF2B5EF4-FFF2-40B4-BE49-F238E27FC236}">
                        <a16:creationId xmlns:a16="http://schemas.microsoft.com/office/drawing/2014/main" id="{F0361561-C01C-478C-AB4D-35DF201EF807}"/>
                      </a:ext>
                    </a:extLst>
                  </p:cNvPr>
                  <p:cNvGrpSpPr/>
                  <p:nvPr/>
                </p:nvGrpSpPr>
                <p:grpSpPr>
                  <a:xfrm>
                    <a:off x="2448" y="791684"/>
                    <a:ext cx="12192626" cy="508631"/>
                    <a:chOff x="2448" y="791684"/>
                    <a:chExt cx="12192626" cy="508631"/>
                  </a:xfrm>
                </p:grpSpPr>
                <p:sp>
                  <p:nvSpPr>
                    <p:cNvPr id="108" name="직사각형 107">
                      <a:extLst>
                        <a:ext uri="{FF2B5EF4-FFF2-40B4-BE49-F238E27FC236}">
                          <a16:creationId xmlns:a16="http://schemas.microsoft.com/office/drawing/2014/main" id="{0556990B-119E-40A3-AF32-F218610D190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754031" y="827498"/>
                      <a:ext cx="1425265" cy="42925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10" name="TextBox 109">
                      <a:extLst>
                        <a:ext uri="{FF2B5EF4-FFF2-40B4-BE49-F238E27FC236}">
                          <a16:creationId xmlns:a16="http://schemas.microsoft.com/office/drawing/2014/main" id="{EB8EF627-20E8-4956-B6CF-25626B38010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633816" y="859857"/>
                      <a:ext cx="1648436" cy="36791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dirty="0"/>
                        <a:t>Ⅲ. </a:t>
                      </a:r>
                      <a:r>
                        <a:rPr lang="ko-KR" altLang="en-US" dirty="0"/>
                        <a:t>결론</a:t>
                      </a:r>
                    </a:p>
                  </p:txBody>
                </p:sp>
                <p:sp>
                  <p:nvSpPr>
                    <p:cNvPr id="111" name="TextBox 110">
                      <a:extLst>
                        <a:ext uri="{FF2B5EF4-FFF2-40B4-BE49-F238E27FC236}">
                          <a16:creationId xmlns:a16="http://schemas.microsoft.com/office/drawing/2014/main" id="{688DEA51-180A-4177-8423-F916DD5EB1C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430220" y="905551"/>
                      <a:ext cx="951377" cy="29238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300" b="1" dirty="0"/>
                        <a:t>게임 정보</a:t>
                      </a:r>
                    </a:p>
                  </p:txBody>
                </p:sp>
                <p:sp>
                  <p:nvSpPr>
                    <p:cNvPr id="116" name="직사각형 115">
                      <a:extLst>
                        <a:ext uri="{FF2B5EF4-FFF2-40B4-BE49-F238E27FC236}">
                          <a16:creationId xmlns:a16="http://schemas.microsoft.com/office/drawing/2014/main" id="{99CD32F6-E8D8-41FC-B54D-1FF1DB95F71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20136" y="826840"/>
                      <a:ext cx="1011822" cy="43009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17" name="직사각형 116">
                      <a:extLst>
                        <a:ext uri="{FF2B5EF4-FFF2-40B4-BE49-F238E27FC236}">
                          <a16:creationId xmlns:a16="http://schemas.microsoft.com/office/drawing/2014/main" id="{54AE2CE7-1660-4FC8-A473-07020E5F6B2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728566" y="826840"/>
                      <a:ext cx="1011822" cy="43009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19" name="TextBox 118">
                      <a:extLst>
                        <a:ext uri="{FF2B5EF4-FFF2-40B4-BE49-F238E27FC236}">
                          <a16:creationId xmlns:a16="http://schemas.microsoft.com/office/drawing/2014/main" id="{15364EA4-0994-40FE-BC2D-9948FA17421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813225" y="876705"/>
                      <a:ext cx="842503" cy="29238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300" dirty="0"/>
                        <a:t>UI &amp; UX</a:t>
                      </a:r>
                      <a:endParaRPr lang="ko-KR" altLang="en-US" sz="1300" dirty="0"/>
                    </a:p>
                  </p:txBody>
                </p:sp>
                <p:grpSp>
                  <p:nvGrpSpPr>
                    <p:cNvPr id="120" name="그룹 119">
                      <a:extLst>
                        <a:ext uri="{FF2B5EF4-FFF2-40B4-BE49-F238E27FC236}">
                          <a16:creationId xmlns:a16="http://schemas.microsoft.com/office/drawing/2014/main" id="{F37C7361-EB16-4D41-869B-FAA550F5C5F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429138" y="807872"/>
                      <a:ext cx="2858792" cy="492443"/>
                      <a:chOff x="1429138" y="807872"/>
                      <a:chExt cx="2858792" cy="492443"/>
                    </a:xfrm>
                  </p:grpSpPr>
                  <p:sp>
                    <p:nvSpPr>
                      <p:cNvPr id="132" name="직사각형 131">
                        <a:extLst>
                          <a:ext uri="{FF2B5EF4-FFF2-40B4-BE49-F238E27FC236}">
                            <a16:creationId xmlns:a16="http://schemas.microsoft.com/office/drawing/2014/main" id="{E405E032-EA17-4999-8097-CA8DF7AF732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333731" y="826477"/>
                        <a:ext cx="951377" cy="43179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accent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b="1"/>
                      </a:p>
                    </p:txBody>
                  </p:sp>
                  <p:sp>
                    <p:nvSpPr>
                      <p:cNvPr id="133" name="TextBox 132">
                        <a:extLst>
                          <a:ext uri="{FF2B5EF4-FFF2-40B4-BE49-F238E27FC236}">
                            <a16:creationId xmlns:a16="http://schemas.microsoft.com/office/drawing/2014/main" id="{DB3CF43E-AF37-45C7-9DE2-1E4E33B59B0B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336553" y="807872"/>
                        <a:ext cx="951377" cy="492443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ko-KR" altLang="en-US" sz="1300" dirty="0"/>
                          <a:t>유사 게임</a:t>
                        </a:r>
                        <a:endParaRPr lang="en-US" altLang="ko-KR" sz="1300" dirty="0"/>
                      </a:p>
                      <a:p>
                        <a:pPr algn="ctr"/>
                        <a:r>
                          <a:rPr lang="ko-KR" altLang="en-US" sz="1300" dirty="0"/>
                          <a:t>비교</a:t>
                        </a:r>
                      </a:p>
                    </p:txBody>
                  </p:sp>
                  <p:sp>
                    <p:nvSpPr>
                      <p:cNvPr id="134" name="직사각형 133">
                        <a:extLst>
                          <a:ext uri="{FF2B5EF4-FFF2-40B4-BE49-F238E27FC236}">
                            <a16:creationId xmlns:a16="http://schemas.microsoft.com/office/drawing/2014/main" id="{7C8412A0-5C5D-467E-8C29-3AF3D06F045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379110" y="826477"/>
                        <a:ext cx="951377" cy="43179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accent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b="1"/>
                      </a:p>
                    </p:txBody>
                  </p:sp>
                  <p:sp>
                    <p:nvSpPr>
                      <p:cNvPr id="135" name="직사각형 134">
                        <a:extLst>
                          <a:ext uri="{FF2B5EF4-FFF2-40B4-BE49-F238E27FC236}">
                            <a16:creationId xmlns:a16="http://schemas.microsoft.com/office/drawing/2014/main" id="{CDE524D2-E883-46BF-9A92-441AFC00371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429138" y="826477"/>
                        <a:ext cx="951377" cy="43179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accent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b="1"/>
                      </a:p>
                    </p:txBody>
                  </p:sp>
                </p:grpSp>
                <p:grpSp>
                  <p:nvGrpSpPr>
                    <p:cNvPr id="122" name="그룹 121">
                      <a:extLst>
                        <a:ext uri="{FF2B5EF4-FFF2-40B4-BE49-F238E27FC236}">
                          <a16:creationId xmlns:a16="http://schemas.microsoft.com/office/drawing/2014/main" id="{B35E4B4D-3EF6-4AAF-B4EF-69A554FE55B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708430" y="826840"/>
                      <a:ext cx="1011822" cy="430091"/>
                      <a:chOff x="5870306" y="387644"/>
                      <a:chExt cx="1011822" cy="430091"/>
                    </a:xfrm>
                  </p:grpSpPr>
                  <p:sp>
                    <p:nvSpPr>
                      <p:cNvPr id="129" name="직사각형 128">
                        <a:extLst>
                          <a:ext uri="{FF2B5EF4-FFF2-40B4-BE49-F238E27FC236}">
                            <a16:creationId xmlns:a16="http://schemas.microsoft.com/office/drawing/2014/main" id="{37F3FE53-2477-40AF-8E37-18C57A84749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70306" y="387644"/>
                        <a:ext cx="1011822" cy="430091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accent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30" name="TextBox 129">
                        <a:extLst>
                          <a:ext uri="{FF2B5EF4-FFF2-40B4-BE49-F238E27FC236}">
                            <a16:creationId xmlns:a16="http://schemas.microsoft.com/office/drawing/2014/main" id="{644CB1C8-0FCC-4DCD-A622-8AA7FA6C3968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026541" y="449839"/>
                        <a:ext cx="699352" cy="292388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ko-KR" altLang="en-US" sz="1300" dirty="0"/>
                          <a:t>캐릭터</a:t>
                        </a:r>
                      </a:p>
                    </p:txBody>
                  </p:sp>
                </p:grpSp>
                <p:sp>
                  <p:nvSpPr>
                    <p:cNvPr id="123" name="직사각형 122">
                      <a:extLst>
                        <a:ext uri="{FF2B5EF4-FFF2-40B4-BE49-F238E27FC236}">
                          <a16:creationId xmlns:a16="http://schemas.microsoft.com/office/drawing/2014/main" id="{4994BEE7-BCDE-4859-A4D2-82BBB512874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745648" y="826840"/>
                      <a:ext cx="1011822" cy="430091"/>
                    </a:xfrm>
                    <a:prstGeom prst="rect">
                      <a:avLst/>
                    </a:prstGeom>
                    <a:solidFill>
                      <a:schemeClr val="accent2">
                        <a:lumMod val="20000"/>
                        <a:lumOff val="80000"/>
                      </a:schemeClr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24" name="TextBox 123">
                      <a:extLst>
                        <a:ext uri="{FF2B5EF4-FFF2-40B4-BE49-F238E27FC236}">
                          <a16:creationId xmlns:a16="http://schemas.microsoft.com/office/drawing/2014/main" id="{904A54EA-CE25-44F5-8C25-56DDCBDC6ED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830307" y="791684"/>
                      <a:ext cx="842503" cy="49244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300" b="1" dirty="0"/>
                        <a:t>Flow</a:t>
                      </a:r>
                      <a:r>
                        <a:rPr lang="en-US" altLang="ko-KR" sz="1300" dirty="0"/>
                        <a:t> </a:t>
                      </a:r>
                      <a:r>
                        <a:rPr lang="en-US" altLang="ko-KR" sz="1300" b="1" dirty="0"/>
                        <a:t>Chart</a:t>
                      </a:r>
                      <a:endParaRPr lang="ko-KR" altLang="en-US" sz="1300" b="1" dirty="0"/>
                    </a:p>
                  </p:txBody>
                </p:sp>
                <p:sp>
                  <p:nvSpPr>
                    <p:cNvPr id="125" name="직사각형 124">
                      <a:extLst>
                        <a:ext uri="{FF2B5EF4-FFF2-40B4-BE49-F238E27FC236}">
                          <a16:creationId xmlns:a16="http://schemas.microsoft.com/office/drawing/2014/main" id="{29C68ABB-ECB7-4E91-92B4-AB04BA6C564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183252" y="826840"/>
                      <a:ext cx="1011822" cy="43009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26" name="TextBox 125">
                      <a:extLst>
                        <a:ext uri="{FF2B5EF4-FFF2-40B4-BE49-F238E27FC236}">
                          <a16:creationId xmlns:a16="http://schemas.microsoft.com/office/drawing/2014/main" id="{1F29C625-CC7C-4FFA-8AA7-6575FBEE902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1282252" y="901330"/>
                      <a:ext cx="865979" cy="2964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300" dirty="0"/>
                        <a:t>기대효과</a:t>
                      </a:r>
                    </a:p>
                  </p:txBody>
                </p:sp>
                <p:sp>
                  <p:nvSpPr>
                    <p:cNvPr id="127" name="TextBox 126">
                      <a:extLst>
                        <a:ext uri="{FF2B5EF4-FFF2-40B4-BE49-F238E27FC236}">
                          <a16:creationId xmlns:a16="http://schemas.microsoft.com/office/drawing/2014/main" id="{D89F7AB9-D97A-43BC-BC81-28AF771E42E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438408" y="884373"/>
                      <a:ext cx="951377" cy="29238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300" dirty="0"/>
                        <a:t>게임 정보</a:t>
                      </a:r>
                    </a:p>
                  </p:txBody>
                </p:sp>
                <p:sp>
                  <p:nvSpPr>
                    <p:cNvPr id="128" name="직사각형 127">
                      <a:extLst>
                        <a:ext uri="{FF2B5EF4-FFF2-40B4-BE49-F238E27FC236}">
                          <a16:creationId xmlns:a16="http://schemas.microsoft.com/office/drawing/2014/main" id="{A7E10CE7-D4FE-4F12-A4D4-13734C89F84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48" y="825994"/>
                      <a:ext cx="1425265" cy="430755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C0782FD7-53AD-434C-91D8-811F5834B5AF}"/>
                    </a:ext>
                  </a:extLst>
                </p:cNvPr>
                <p:cNvSpPr txBox="1"/>
                <p:nvPr/>
              </p:nvSpPr>
              <p:spPr>
                <a:xfrm>
                  <a:off x="4232262" y="879993"/>
                  <a:ext cx="1478623" cy="3539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700" b="1" dirty="0"/>
                    <a:t>Ⅱ. </a:t>
                  </a:r>
                  <a:r>
                    <a:rPr lang="ko-KR" altLang="en-US" sz="1700" b="1" dirty="0"/>
                    <a:t>게임 컨셉</a:t>
                  </a:r>
                </a:p>
              </p:txBody>
            </p:sp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8CDA0251-3545-444D-8F52-A12E4CDB8B9F}"/>
                    </a:ext>
                  </a:extLst>
                </p:cNvPr>
                <p:cNvSpPr txBox="1"/>
                <p:nvPr/>
              </p:nvSpPr>
              <p:spPr>
                <a:xfrm>
                  <a:off x="-131262" y="888524"/>
                  <a:ext cx="1648436" cy="3539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700" dirty="0"/>
                    <a:t>Ⅰ. </a:t>
                  </a:r>
                  <a:r>
                    <a:rPr lang="ko-KR" altLang="en-US" sz="1700" dirty="0"/>
                    <a:t>게임 개괄</a:t>
                  </a:r>
                </a:p>
              </p:txBody>
            </p:sp>
          </p:grpSp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6C80543B-0F37-4B10-BEA5-B0D66E20EC64}"/>
                  </a:ext>
                </a:extLst>
              </p:cNvPr>
              <p:cNvSpPr txBox="1"/>
              <p:nvPr/>
            </p:nvSpPr>
            <p:spPr>
              <a:xfrm>
                <a:off x="2380398" y="813475"/>
                <a:ext cx="1011823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300" dirty="0"/>
                  <a:t>목적 </a:t>
                </a:r>
                <a:r>
                  <a:rPr lang="en-US" altLang="ko-KR" sz="1300" dirty="0"/>
                  <a:t>&amp;</a:t>
                </a:r>
              </a:p>
              <a:p>
                <a:pPr algn="ctr"/>
                <a:r>
                  <a:rPr lang="ko-KR" altLang="en-US" sz="1300" dirty="0"/>
                  <a:t>재미요소</a:t>
                </a:r>
              </a:p>
            </p:txBody>
          </p:sp>
        </p:grp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645E3DC9-9A05-45AF-8C8B-ACADC361BC75}"/>
                </a:ext>
              </a:extLst>
            </p:cNvPr>
            <p:cNvSpPr txBox="1"/>
            <p:nvPr/>
          </p:nvSpPr>
          <p:spPr>
            <a:xfrm>
              <a:off x="6758649" y="829663"/>
              <a:ext cx="951377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300" dirty="0"/>
                <a:t>패시브 </a:t>
              </a:r>
              <a:r>
                <a:rPr lang="en-US" altLang="ko-KR" sz="1300" dirty="0"/>
                <a:t>&amp;</a:t>
              </a:r>
            </a:p>
            <a:p>
              <a:pPr algn="ctr"/>
              <a:r>
                <a:rPr lang="ko-KR" altLang="en-US" sz="1300" dirty="0"/>
                <a:t>아이템</a:t>
              </a:r>
            </a:p>
          </p:txBody>
        </p:sp>
      </p:grpSp>
      <p:sp>
        <p:nvSpPr>
          <p:cNvPr id="140" name="순서도: 판단 139"/>
          <p:cNvSpPr/>
          <p:nvPr/>
        </p:nvSpPr>
        <p:spPr>
          <a:xfrm>
            <a:off x="3628991" y="3615440"/>
            <a:ext cx="1470956" cy="854873"/>
          </a:xfrm>
          <a:prstGeom prst="flowChartDecisio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홈 버튼을 눌렀는가</a:t>
            </a:r>
            <a:r>
              <a:rPr lang="en-US" altLang="ko-KR" sz="1000" dirty="0">
                <a:solidFill>
                  <a:schemeClr val="tx1"/>
                </a:solidFill>
              </a:rPr>
              <a:t>?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63870461-E609-48EA-B5A8-DFFDCAE7BA12}"/>
              </a:ext>
            </a:extLst>
          </p:cNvPr>
          <p:cNvSpPr/>
          <p:nvPr/>
        </p:nvSpPr>
        <p:spPr>
          <a:xfrm>
            <a:off x="1296797" y="3812912"/>
            <a:ext cx="1198335" cy="457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백 그라운드</a:t>
            </a:r>
            <a:endParaRPr lang="en-US" altLang="ko-KR" sz="1100" dirty="0">
              <a:solidFill>
                <a:schemeClr val="tx1"/>
              </a:solidFill>
            </a:endParaRPr>
          </a:p>
          <a:p>
            <a:pPr algn="ctr"/>
            <a:r>
              <a:rPr lang="ko-KR" altLang="en-US" sz="1100" dirty="0">
                <a:solidFill>
                  <a:srgbClr val="FF0000"/>
                </a:solidFill>
              </a:rPr>
              <a:t>프로세스</a:t>
            </a:r>
            <a:r>
              <a:rPr lang="ko-KR" altLang="en-US" sz="1100" dirty="0">
                <a:solidFill>
                  <a:schemeClr val="tx1"/>
                </a:solidFill>
              </a:rPr>
              <a:t> 유지</a:t>
            </a: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CD8441AC-CD6D-4E72-8259-B59362DB1A07}"/>
              </a:ext>
            </a:extLst>
          </p:cNvPr>
          <p:cNvCxnSpPr>
            <a:cxnSpLocks/>
            <a:stCxn id="140" idx="1"/>
            <a:endCxn id="142" idx="3"/>
          </p:cNvCxnSpPr>
          <p:nvPr/>
        </p:nvCxnSpPr>
        <p:spPr>
          <a:xfrm flipH="1" flipV="1">
            <a:off x="2495132" y="4041512"/>
            <a:ext cx="1133859" cy="1365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꺾인 연결선 148"/>
          <p:cNvCxnSpPr>
            <a:stCxn id="140" idx="0"/>
            <a:endCxn id="2" idx="1"/>
          </p:cNvCxnSpPr>
          <p:nvPr/>
        </p:nvCxnSpPr>
        <p:spPr>
          <a:xfrm rot="5400000" flipH="1" flipV="1">
            <a:off x="4383553" y="2337218"/>
            <a:ext cx="1259139" cy="1297307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그룹 18"/>
          <p:cNvGrpSpPr/>
          <p:nvPr/>
        </p:nvGrpSpPr>
        <p:grpSpPr>
          <a:xfrm>
            <a:off x="7317020" y="3613302"/>
            <a:ext cx="1671782" cy="854873"/>
            <a:chOff x="1297359" y="5117941"/>
            <a:chExt cx="1671782" cy="854873"/>
          </a:xfrm>
        </p:grpSpPr>
        <p:sp>
          <p:nvSpPr>
            <p:cNvPr id="159" name="순서도: 판단 158"/>
            <p:cNvSpPr/>
            <p:nvPr/>
          </p:nvSpPr>
          <p:spPr>
            <a:xfrm>
              <a:off x="1297359" y="5117941"/>
              <a:ext cx="1671782" cy="854873"/>
            </a:xfrm>
            <a:prstGeom prst="flowChartDecision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554621" y="5305415"/>
              <a:ext cx="1172117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/>
                <a:t>라운드 진행 도중</a:t>
              </a:r>
              <a:endParaRPr lang="en-US" altLang="ko-KR" sz="1000" dirty="0"/>
            </a:p>
            <a:p>
              <a:pPr algn="ctr"/>
              <a:r>
                <a:rPr lang="ko-KR" altLang="en-US" sz="1000" dirty="0"/>
                <a:t>강제로 어플을</a:t>
              </a:r>
              <a:endParaRPr lang="en-US" altLang="ko-KR" sz="1000" dirty="0"/>
            </a:p>
            <a:p>
              <a:pPr algn="ctr"/>
              <a:r>
                <a:rPr lang="ko-KR" altLang="en-US" sz="1000" dirty="0"/>
                <a:t>종료 했는가</a:t>
              </a:r>
              <a:r>
                <a:rPr lang="en-US" altLang="ko-KR" sz="1000" dirty="0"/>
                <a:t>?</a:t>
              </a:r>
              <a:endParaRPr lang="ko-KR" altLang="en-US" sz="1000" dirty="0"/>
            </a:p>
          </p:txBody>
        </p:sp>
      </p:grpSp>
      <p:cxnSp>
        <p:nvCxnSpPr>
          <p:cNvPr id="160" name="꺾인 연결선 159"/>
          <p:cNvCxnSpPr>
            <a:cxnSpLocks/>
            <a:stCxn id="2" idx="2"/>
            <a:endCxn id="159" idx="1"/>
          </p:cNvCxnSpPr>
          <p:nvPr/>
        </p:nvCxnSpPr>
        <p:spPr>
          <a:xfrm rot="16200000" flipH="1">
            <a:off x="6054065" y="2777784"/>
            <a:ext cx="1455838" cy="1070071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꺾인 연결선 160"/>
          <p:cNvCxnSpPr>
            <a:cxnSpLocks/>
            <a:stCxn id="2" idx="2"/>
            <a:endCxn id="140" idx="3"/>
          </p:cNvCxnSpPr>
          <p:nvPr/>
        </p:nvCxnSpPr>
        <p:spPr>
          <a:xfrm rot="5400000">
            <a:off x="4944460" y="2740388"/>
            <a:ext cx="1457976" cy="1147002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꺾인 연결선 163"/>
          <p:cNvCxnSpPr>
            <a:stCxn id="159" idx="0"/>
            <a:endCxn id="2" idx="3"/>
          </p:cNvCxnSpPr>
          <p:nvPr/>
        </p:nvCxnSpPr>
        <p:spPr>
          <a:xfrm rot="16200000" flipV="1">
            <a:off x="6864016" y="2324407"/>
            <a:ext cx="1257001" cy="1320790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63870461-E609-48EA-B5A8-DFFDCAE7BA12}"/>
              </a:ext>
            </a:extLst>
          </p:cNvPr>
          <p:cNvSpPr/>
          <p:nvPr/>
        </p:nvSpPr>
        <p:spPr>
          <a:xfrm>
            <a:off x="1299826" y="5145767"/>
            <a:ext cx="1198335" cy="57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게임 진행</a:t>
            </a:r>
            <a:endParaRPr lang="en-US" altLang="ko-KR" sz="1100" dirty="0">
              <a:solidFill>
                <a:schemeClr val="tx1"/>
              </a:solidFill>
            </a:endParaRPr>
          </a:p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(</a:t>
            </a:r>
            <a:r>
              <a:rPr lang="ko-KR" altLang="en-US" sz="1100" dirty="0">
                <a:solidFill>
                  <a:schemeClr val="tx1"/>
                </a:solidFill>
              </a:rPr>
              <a:t>플레이 그대로 진행함</a:t>
            </a:r>
            <a:r>
              <a:rPr lang="en-US" altLang="ko-KR" sz="1100" dirty="0">
                <a:solidFill>
                  <a:schemeClr val="tx1"/>
                </a:solidFill>
              </a:rPr>
              <a:t>)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63870461-E609-48EA-B5A8-DFFDCAE7BA12}"/>
              </a:ext>
            </a:extLst>
          </p:cNvPr>
          <p:cNvSpPr/>
          <p:nvPr/>
        </p:nvSpPr>
        <p:spPr>
          <a:xfrm>
            <a:off x="10127121" y="3812138"/>
            <a:ext cx="864955" cy="457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자동 </a:t>
            </a:r>
            <a:r>
              <a:rPr lang="ko-KR" altLang="en-US" sz="1100" dirty="0">
                <a:solidFill>
                  <a:srgbClr val="FF0000"/>
                </a:solidFill>
              </a:rPr>
              <a:t>패배</a:t>
            </a:r>
          </a:p>
        </p:txBody>
      </p:sp>
      <p:sp>
        <p:nvSpPr>
          <p:cNvPr id="177" name="직사각형 176"/>
          <p:cNvSpPr/>
          <p:nvPr/>
        </p:nvSpPr>
        <p:spPr>
          <a:xfrm>
            <a:off x="10081894" y="2807259"/>
            <a:ext cx="955407" cy="457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상대는 </a:t>
            </a:r>
            <a:r>
              <a:rPr lang="ko-KR" altLang="en-US" sz="1100" dirty="0">
                <a:solidFill>
                  <a:schemeClr val="accent1"/>
                </a:solidFill>
              </a:rPr>
              <a:t>승리</a:t>
            </a:r>
            <a:r>
              <a:rPr lang="ko-KR" altLang="en-US" sz="1100" dirty="0">
                <a:solidFill>
                  <a:schemeClr val="tx1"/>
                </a:solidFill>
              </a:rPr>
              <a:t> 판정</a:t>
            </a:r>
            <a:endParaRPr lang="en-US" altLang="ko-KR" sz="1100" dirty="0">
              <a:solidFill>
                <a:schemeClr val="tx1"/>
              </a:solidFill>
            </a:endParaRPr>
          </a:p>
        </p:txBody>
      </p:sp>
      <p:cxnSp>
        <p:nvCxnSpPr>
          <p:cNvPr id="179" name="직선 화살표 연결선 178">
            <a:extLst>
              <a:ext uri="{FF2B5EF4-FFF2-40B4-BE49-F238E27FC236}">
                <a16:creationId xmlns:a16="http://schemas.microsoft.com/office/drawing/2014/main" id="{DF19FE7B-564A-406F-B680-BF83DB9513CE}"/>
              </a:ext>
            </a:extLst>
          </p:cNvPr>
          <p:cNvCxnSpPr>
            <a:cxnSpLocks/>
            <a:stCxn id="177" idx="2"/>
            <a:endCxn id="176" idx="0"/>
          </p:cNvCxnSpPr>
          <p:nvPr/>
        </p:nvCxnSpPr>
        <p:spPr>
          <a:xfrm>
            <a:off x="10559598" y="3264459"/>
            <a:ext cx="1" cy="547679"/>
          </a:xfrm>
          <a:prstGeom prst="straightConnector1">
            <a:avLst/>
          </a:prstGeom>
          <a:ln w="28575">
            <a:solidFill>
              <a:schemeClr val="accent6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직선 화살표 연결선 182">
            <a:extLst>
              <a:ext uri="{FF2B5EF4-FFF2-40B4-BE49-F238E27FC236}">
                <a16:creationId xmlns:a16="http://schemas.microsoft.com/office/drawing/2014/main" id="{CD8441AC-CD6D-4E72-8259-B59362DB1A07}"/>
              </a:ext>
            </a:extLst>
          </p:cNvPr>
          <p:cNvCxnSpPr>
            <a:cxnSpLocks/>
            <a:stCxn id="159" idx="3"/>
            <a:endCxn id="176" idx="1"/>
          </p:cNvCxnSpPr>
          <p:nvPr/>
        </p:nvCxnSpPr>
        <p:spPr>
          <a:xfrm flipV="1">
            <a:off x="8988802" y="4040738"/>
            <a:ext cx="1138319" cy="1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직선 화살표 연결선 186">
            <a:extLst>
              <a:ext uri="{FF2B5EF4-FFF2-40B4-BE49-F238E27FC236}">
                <a16:creationId xmlns:a16="http://schemas.microsoft.com/office/drawing/2014/main" id="{AA2E39E0-9E0D-4AB4-B8C9-F6C525D7FC3D}"/>
              </a:ext>
            </a:extLst>
          </p:cNvPr>
          <p:cNvCxnSpPr>
            <a:cxnSpLocks/>
            <a:stCxn id="142" idx="2"/>
            <a:endCxn id="173" idx="0"/>
          </p:cNvCxnSpPr>
          <p:nvPr/>
        </p:nvCxnSpPr>
        <p:spPr>
          <a:xfrm>
            <a:off x="1895965" y="4270112"/>
            <a:ext cx="3029" cy="87565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순서도: 판단 210"/>
          <p:cNvSpPr/>
          <p:nvPr/>
        </p:nvSpPr>
        <p:spPr>
          <a:xfrm>
            <a:off x="3667338" y="5007484"/>
            <a:ext cx="1470956" cy="854873"/>
          </a:xfrm>
          <a:prstGeom prst="flowChartDecisio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재 입장을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하였는가</a:t>
            </a:r>
            <a:r>
              <a:rPr lang="en-US" altLang="ko-KR" sz="1000" dirty="0">
                <a:solidFill>
                  <a:schemeClr val="tx1"/>
                </a:solidFill>
              </a:rPr>
              <a:t>?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cxnSp>
        <p:nvCxnSpPr>
          <p:cNvPr id="212" name="직선 화살표 연결선 211">
            <a:extLst>
              <a:ext uri="{FF2B5EF4-FFF2-40B4-BE49-F238E27FC236}">
                <a16:creationId xmlns:a16="http://schemas.microsoft.com/office/drawing/2014/main" id="{AA2E39E0-9E0D-4AB4-B8C9-F6C525D7FC3D}"/>
              </a:ext>
            </a:extLst>
          </p:cNvPr>
          <p:cNvCxnSpPr>
            <a:cxnSpLocks/>
            <a:stCxn id="173" idx="3"/>
            <a:endCxn id="211" idx="1"/>
          </p:cNvCxnSpPr>
          <p:nvPr/>
        </p:nvCxnSpPr>
        <p:spPr>
          <a:xfrm flipV="1">
            <a:off x="2498161" y="5434921"/>
            <a:ext cx="1169177" cy="22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꺾인 연결선 264">
            <a:extLst>
              <a:ext uri="{FF2B5EF4-FFF2-40B4-BE49-F238E27FC236}">
                <a16:creationId xmlns:a16="http://schemas.microsoft.com/office/drawing/2014/main" id="{EE0E30DC-88B0-47AA-B00D-A1216A442F69}"/>
              </a:ext>
            </a:extLst>
          </p:cNvPr>
          <p:cNvCxnSpPr>
            <a:cxnSpLocks/>
            <a:stCxn id="211" idx="2"/>
            <a:endCxn id="173" idx="2"/>
          </p:cNvCxnSpPr>
          <p:nvPr/>
        </p:nvCxnSpPr>
        <p:spPr>
          <a:xfrm rot="5400000" flipH="1">
            <a:off x="3081988" y="4541530"/>
            <a:ext cx="137833" cy="2503822"/>
          </a:xfrm>
          <a:prstGeom prst="bentConnector3">
            <a:avLst>
              <a:gd name="adj1" fmla="val -165853"/>
            </a:avLst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꺾인 연결선 264">
            <a:extLst>
              <a:ext uri="{FF2B5EF4-FFF2-40B4-BE49-F238E27FC236}">
                <a16:creationId xmlns:a16="http://schemas.microsoft.com/office/drawing/2014/main" id="{D2D5B405-7684-4A71-8C19-9DAA4686C9A6}"/>
              </a:ext>
            </a:extLst>
          </p:cNvPr>
          <p:cNvCxnSpPr>
            <a:cxnSpLocks/>
            <a:stCxn id="211" idx="3"/>
            <a:endCxn id="232" idx="1"/>
          </p:cNvCxnSpPr>
          <p:nvPr/>
        </p:nvCxnSpPr>
        <p:spPr>
          <a:xfrm flipV="1">
            <a:off x="5138294" y="5431518"/>
            <a:ext cx="2217227" cy="340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1" name="그룹 230"/>
          <p:cNvGrpSpPr/>
          <p:nvPr/>
        </p:nvGrpSpPr>
        <p:grpSpPr>
          <a:xfrm>
            <a:off x="7355521" y="5004081"/>
            <a:ext cx="1671782" cy="854873"/>
            <a:chOff x="1297359" y="5117941"/>
            <a:chExt cx="1671782" cy="854873"/>
          </a:xfrm>
        </p:grpSpPr>
        <p:sp>
          <p:nvSpPr>
            <p:cNvPr id="232" name="순서도: 판단 231"/>
            <p:cNvSpPr/>
            <p:nvPr/>
          </p:nvSpPr>
          <p:spPr>
            <a:xfrm>
              <a:off x="1297359" y="5117941"/>
              <a:ext cx="1671782" cy="854873"/>
            </a:xfrm>
            <a:prstGeom prst="flowChartDecision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33" name="TextBox 232"/>
            <p:cNvSpPr txBox="1"/>
            <p:nvPr/>
          </p:nvSpPr>
          <p:spPr>
            <a:xfrm>
              <a:off x="1492903" y="5286826"/>
              <a:ext cx="131478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000" dirty="0"/>
                <a:t>1</a:t>
              </a:r>
              <a:r>
                <a:rPr lang="ko-KR" altLang="en-US" sz="1000" dirty="0"/>
                <a:t>분 동안</a:t>
              </a:r>
              <a:endParaRPr lang="en-US" altLang="ko-KR" sz="1000" dirty="0"/>
            </a:p>
            <a:p>
              <a:pPr algn="ctr"/>
              <a:r>
                <a:rPr lang="ko-KR" altLang="en-US" sz="1000" dirty="0"/>
                <a:t>움직임이 있었는가</a:t>
              </a:r>
              <a:r>
                <a:rPr lang="en-US" altLang="ko-KR" sz="1000" dirty="0"/>
                <a:t>?</a:t>
              </a:r>
              <a:endParaRPr lang="ko-KR" altLang="en-US" sz="1000" dirty="0"/>
            </a:p>
          </p:txBody>
        </p:sp>
      </p:grpSp>
      <p:cxnSp>
        <p:nvCxnSpPr>
          <p:cNvPr id="234" name="꺾인 연결선 264">
            <a:extLst>
              <a:ext uri="{FF2B5EF4-FFF2-40B4-BE49-F238E27FC236}">
                <a16:creationId xmlns:a16="http://schemas.microsoft.com/office/drawing/2014/main" id="{EE0E30DC-88B0-47AA-B00D-A1216A442F69}"/>
              </a:ext>
            </a:extLst>
          </p:cNvPr>
          <p:cNvCxnSpPr>
            <a:cxnSpLocks/>
            <a:stCxn id="232" idx="2"/>
            <a:endCxn id="173" idx="2"/>
          </p:cNvCxnSpPr>
          <p:nvPr/>
        </p:nvCxnSpPr>
        <p:spPr>
          <a:xfrm rot="5400000" flipH="1">
            <a:off x="4977988" y="2645530"/>
            <a:ext cx="134430" cy="6292418"/>
          </a:xfrm>
          <a:prstGeom prst="bentConnector3">
            <a:avLst>
              <a:gd name="adj1" fmla="val -460556"/>
            </a:avLst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꺾인 연결선 238"/>
          <p:cNvCxnSpPr>
            <a:stCxn id="232" idx="3"/>
            <a:endCxn id="176" idx="2"/>
          </p:cNvCxnSpPr>
          <p:nvPr/>
        </p:nvCxnSpPr>
        <p:spPr>
          <a:xfrm flipV="1">
            <a:off x="9027303" y="4269338"/>
            <a:ext cx="1532296" cy="1162180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0" name="말풍선: 모서리가 둥근 사각형 2">
            <a:extLst>
              <a:ext uri="{FF2B5EF4-FFF2-40B4-BE49-F238E27FC236}">
                <a16:creationId xmlns:a16="http://schemas.microsoft.com/office/drawing/2014/main" id="{780EB475-454C-4E2F-99EA-89493555D1F3}"/>
              </a:ext>
            </a:extLst>
          </p:cNvPr>
          <p:cNvSpPr/>
          <p:nvPr/>
        </p:nvSpPr>
        <p:spPr>
          <a:xfrm>
            <a:off x="10087871" y="2214319"/>
            <a:ext cx="1546261" cy="409601"/>
          </a:xfrm>
          <a:prstGeom prst="wedgeRoundRectCallout">
            <a:avLst>
              <a:gd name="adj1" fmla="val -21831"/>
              <a:gd name="adj2" fmla="val 81710"/>
              <a:gd name="adj3" fmla="val 16667"/>
            </a:avLst>
          </a:prstGeom>
          <a:solidFill>
            <a:schemeClr val="bg1">
              <a:alpha val="90000"/>
            </a:schemeClr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승리 판정 결과를 얻고 로비로 이동하게 됨</a:t>
            </a:r>
          </a:p>
        </p:txBody>
      </p:sp>
      <p:sp>
        <p:nvSpPr>
          <p:cNvPr id="263" name="TextBox 262"/>
          <p:cNvSpPr txBox="1"/>
          <p:nvPr/>
        </p:nvSpPr>
        <p:spPr>
          <a:xfrm>
            <a:off x="8198963" y="3352845"/>
            <a:ext cx="44755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solidFill>
                  <a:srgbClr val="FF0000"/>
                </a:solidFill>
              </a:rPr>
              <a:t>No</a:t>
            </a:r>
            <a:endParaRPr lang="ko-KR" altLang="en-US" sz="1500" dirty="0">
              <a:solidFill>
                <a:srgbClr val="FF0000"/>
              </a:solidFill>
            </a:endParaRPr>
          </a:p>
        </p:txBody>
      </p:sp>
      <p:sp>
        <p:nvSpPr>
          <p:cNvPr id="264" name="TextBox 263"/>
          <p:cNvSpPr txBox="1"/>
          <p:nvPr/>
        </p:nvSpPr>
        <p:spPr>
          <a:xfrm>
            <a:off x="3259531" y="3714944"/>
            <a:ext cx="46140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solidFill>
                  <a:schemeClr val="accent1"/>
                </a:solidFill>
              </a:rPr>
              <a:t>Yes</a:t>
            </a:r>
            <a:endParaRPr lang="ko-KR" altLang="en-US" sz="1500" dirty="0">
              <a:solidFill>
                <a:schemeClr val="accent1"/>
              </a:solidFill>
            </a:endParaRPr>
          </a:p>
        </p:txBody>
      </p:sp>
      <p:sp>
        <p:nvSpPr>
          <p:cNvPr id="265" name="TextBox 264"/>
          <p:cNvSpPr txBox="1"/>
          <p:nvPr/>
        </p:nvSpPr>
        <p:spPr>
          <a:xfrm>
            <a:off x="8865849" y="3703258"/>
            <a:ext cx="46140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solidFill>
                  <a:schemeClr val="accent1"/>
                </a:solidFill>
              </a:rPr>
              <a:t>Yes</a:t>
            </a:r>
            <a:endParaRPr lang="ko-KR" altLang="en-US" sz="1500" dirty="0">
              <a:solidFill>
                <a:schemeClr val="accent1"/>
              </a:solidFill>
            </a:endParaRPr>
          </a:p>
        </p:txBody>
      </p:sp>
      <p:sp>
        <p:nvSpPr>
          <p:cNvPr id="269" name="TextBox 268"/>
          <p:cNvSpPr txBox="1"/>
          <p:nvPr/>
        </p:nvSpPr>
        <p:spPr>
          <a:xfrm>
            <a:off x="3923121" y="3352845"/>
            <a:ext cx="44755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solidFill>
                  <a:srgbClr val="FF0000"/>
                </a:solidFill>
              </a:rPr>
              <a:t>No</a:t>
            </a:r>
            <a:endParaRPr lang="ko-KR" altLang="en-US" sz="1500" dirty="0">
              <a:solidFill>
                <a:srgbClr val="FF0000"/>
              </a:solidFill>
            </a:endParaRPr>
          </a:p>
        </p:txBody>
      </p:sp>
      <p:sp>
        <p:nvSpPr>
          <p:cNvPr id="270" name="TextBox 269"/>
          <p:cNvSpPr txBox="1"/>
          <p:nvPr/>
        </p:nvSpPr>
        <p:spPr>
          <a:xfrm>
            <a:off x="5012028" y="5078721"/>
            <a:ext cx="44755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solidFill>
                  <a:srgbClr val="FF0000"/>
                </a:solidFill>
              </a:rPr>
              <a:t>No</a:t>
            </a:r>
            <a:endParaRPr lang="ko-KR" altLang="en-US" sz="1500" dirty="0">
              <a:solidFill>
                <a:srgbClr val="FF0000"/>
              </a:solidFill>
            </a:endParaRPr>
          </a:p>
        </p:txBody>
      </p:sp>
      <p:sp>
        <p:nvSpPr>
          <p:cNvPr id="271" name="TextBox 270"/>
          <p:cNvSpPr txBox="1"/>
          <p:nvPr/>
        </p:nvSpPr>
        <p:spPr>
          <a:xfrm>
            <a:off x="8903929" y="5078721"/>
            <a:ext cx="44755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solidFill>
                  <a:srgbClr val="FF0000"/>
                </a:solidFill>
              </a:rPr>
              <a:t>No</a:t>
            </a:r>
            <a:endParaRPr lang="ko-KR" altLang="en-US" sz="1500" dirty="0">
              <a:solidFill>
                <a:srgbClr val="FF0000"/>
              </a:solidFill>
            </a:endParaRPr>
          </a:p>
        </p:txBody>
      </p:sp>
      <p:sp>
        <p:nvSpPr>
          <p:cNvPr id="272" name="TextBox 271"/>
          <p:cNvSpPr txBox="1"/>
          <p:nvPr/>
        </p:nvSpPr>
        <p:spPr>
          <a:xfrm>
            <a:off x="4462841" y="5744113"/>
            <a:ext cx="46140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solidFill>
                  <a:schemeClr val="accent1"/>
                </a:solidFill>
              </a:rPr>
              <a:t>Yes</a:t>
            </a:r>
            <a:endParaRPr lang="ko-KR" altLang="en-US" sz="1500" dirty="0">
              <a:solidFill>
                <a:schemeClr val="accent1"/>
              </a:solidFill>
            </a:endParaRPr>
          </a:p>
        </p:txBody>
      </p:sp>
      <p:sp>
        <p:nvSpPr>
          <p:cNvPr id="274" name="TextBox 273"/>
          <p:cNvSpPr txBox="1"/>
          <p:nvPr/>
        </p:nvSpPr>
        <p:spPr>
          <a:xfrm>
            <a:off x="8322675" y="5744113"/>
            <a:ext cx="46140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solidFill>
                  <a:schemeClr val="accent1"/>
                </a:solidFill>
              </a:rPr>
              <a:t>Yes</a:t>
            </a:r>
            <a:endParaRPr lang="ko-KR" altLang="en-US" sz="1500" dirty="0">
              <a:solidFill>
                <a:schemeClr val="accent1"/>
              </a:solidFill>
            </a:endParaRPr>
          </a:p>
        </p:txBody>
      </p:sp>
      <p:cxnSp>
        <p:nvCxnSpPr>
          <p:cNvPr id="77" name="꺾인 연결선 160">
            <a:extLst>
              <a:ext uri="{FF2B5EF4-FFF2-40B4-BE49-F238E27FC236}">
                <a16:creationId xmlns:a16="http://schemas.microsoft.com/office/drawing/2014/main" id="{66C5469B-13E5-43D9-955D-F726D2D24474}"/>
              </a:ext>
            </a:extLst>
          </p:cNvPr>
          <p:cNvCxnSpPr>
            <a:cxnSpLocks/>
            <a:stCxn id="2" idx="2"/>
            <a:endCxn id="232" idx="0"/>
          </p:cNvCxnSpPr>
          <p:nvPr/>
        </p:nvCxnSpPr>
        <p:spPr>
          <a:xfrm rot="16200000" flipH="1">
            <a:off x="6009590" y="2822259"/>
            <a:ext cx="2419180" cy="1944463"/>
          </a:xfrm>
          <a:prstGeom prst="bentConnector3">
            <a:avLst>
              <a:gd name="adj1" fmla="val 85659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말풍선: 모서리가 둥근 사각형 2">
            <a:extLst>
              <a:ext uri="{FF2B5EF4-FFF2-40B4-BE49-F238E27FC236}">
                <a16:creationId xmlns:a16="http://schemas.microsoft.com/office/drawing/2014/main" id="{C6ACA4F9-F9C6-442C-AAB0-58EB153FF877}"/>
              </a:ext>
            </a:extLst>
          </p:cNvPr>
          <p:cNvSpPr/>
          <p:nvPr/>
        </p:nvSpPr>
        <p:spPr>
          <a:xfrm>
            <a:off x="2026662" y="2479754"/>
            <a:ext cx="1870191" cy="917665"/>
          </a:xfrm>
          <a:prstGeom prst="wedgeRoundRectCallout">
            <a:avLst>
              <a:gd name="adj1" fmla="val 51443"/>
              <a:gd name="adj2" fmla="val 89354"/>
              <a:gd name="adj3" fmla="val 16667"/>
            </a:avLst>
          </a:prstGeom>
          <a:solidFill>
            <a:schemeClr val="bg1">
              <a:alpha val="90000"/>
            </a:schemeClr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E8411FBF-3820-42EB-9C0A-27FA97966A76}"/>
              </a:ext>
            </a:extLst>
          </p:cNvPr>
          <p:cNvGrpSpPr/>
          <p:nvPr/>
        </p:nvGrpSpPr>
        <p:grpSpPr>
          <a:xfrm>
            <a:off x="2125673" y="2523158"/>
            <a:ext cx="1637330" cy="802904"/>
            <a:chOff x="1750194" y="2476921"/>
            <a:chExt cx="5032043" cy="2639213"/>
          </a:xfrm>
        </p:grpSpPr>
        <p:pic>
          <p:nvPicPr>
            <p:cNvPr id="8" name="그림 7" descr="앉아있는, 사진, 테이블, 다른이(가) 표시된 사진&#10;&#10;자동 생성된 설명">
              <a:extLst>
                <a:ext uri="{FF2B5EF4-FFF2-40B4-BE49-F238E27FC236}">
                  <a16:creationId xmlns:a16="http://schemas.microsoft.com/office/drawing/2014/main" id="{9F3504E4-83D8-4ABD-AC91-9836A2289C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965" b="93436" l="54011" r="94296">
                          <a14:foregroundMark x1="60428" y1="2896" x2="89305" y2="5405"/>
                          <a14:foregroundMark x1="89305" y1="5405" x2="90731" y2="7529"/>
                          <a14:foregroundMark x1="60250" y1="2510" x2="53119" y2="10811"/>
                          <a14:foregroundMark x1="53119" y1="10811" x2="51872" y2="31274"/>
                          <a14:foregroundMark x1="51872" y1="31274" x2="54011" y2="40927"/>
                          <a14:foregroundMark x1="54011" y1="40927" x2="54367" y2="83591"/>
                          <a14:foregroundMark x1="54367" y1="83591" x2="63993" y2="89575"/>
                          <a14:foregroundMark x1="63993" y1="89575" x2="75401" y2="90154"/>
                          <a14:foregroundMark x1="75401" y1="90154" x2="86453" y2="87645"/>
                          <a14:foregroundMark x1="86453" y1="87645" x2="90018" y2="78185"/>
                          <a14:foregroundMark x1="56150" y1="92471" x2="65419" y2="94015"/>
                          <a14:foregroundMark x1="65419" y1="94015" x2="74866" y2="93243"/>
                          <a14:foregroundMark x1="90291" y1="93734" x2="90971" y2="93756"/>
                          <a14:foregroundMark x1="74866" y1="93243" x2="87685" y2="93651"/>
                          <a14:foregroundMark x1="92052" y1="90434" x2="91800" y2="89575"/>
                          <a14:foregroundMark x1="91622" y1="85907" x2="94296" y2="11583"/>
                          <a14:foregroundMark x1="94296" y1="11583" x2="92513" y2="8301"/>
                          <a14:foregroundMark x1="59893" y1="965" x2="62032" y2="965"/>
                          <a14:backgroundMark x1="94474" y1="93243" x2="92513" y2="94402"/>
                          <a14:backgroundMark x1="93405" y1="93822" x2="91622" y2="94595"/>
                          <a14:backgroundMark x1="91087" y1="94788" x2="89127" y2="9556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202" r="2369"/>
            <a:stretch/>
          </p:blipFill>
          <p:spPr>
            <a:xfrm rot="16200000">
              <a:off x="2946609" y="1280506"/>
              <a:ext cx="2639213" cy="5032043"/>
            </a:xfrm>
            <a:prstGeom prst="rect">
              <a:avLst/>
            </a:prstGeom>
          </p:spPr>
        </p:pic>
        <p:pic>
          <p:nvPicPr>
            <p:cNvPr id="11" name="그림 10" descr="건물, 도로, 남자, 자동차이(가) 표시된 사진&#10;&#10;자동 생성된 설명">
              <a:extLst>
                <a:ext uri="{FF2B5EF4-FFF2-40B4-BE49-F238E27FC236}">
                  <a16:creationId xmlns:a16="http://schemas.microsoft.com/office/drawing/2014/main" id="{FC552BE8-FDAD-4FCC-94A5-07C20759EB5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71161" y="2798526"/>
              <a:ext cx="3587624" cy="2018255"/>
            </a:xfrm>
            <a:prstGeom prst="rect">
              <a:avLst/>
            </a:prstGeom>
          </p:spPr>
        </p:pic>
      </p:grpSp>
      <p:pic>
        <p:nvPicPr>
          <p:cNvPr id="14" name="그림 13" descr="모니터, 사진, 앉아있는, 여자이(가) 표시된 사진&#10;&#10;자동 생성된 설명">
            <a:extLst>
              <a:ext uri="{FF2B5EF4-FFF2-40B4-BE49-F238E27FC236}">
                <a16:creationId xmlns:a16="http://schemas.microsoft.com/office/drawing/2014/main" id="{3294FDB4-20DB-404D-8606-F4945B0F501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8600" l="10000" r="97000">
                        <a14:foregroundMark x1="69600" y1="87800" x2="79000" y2="93600"/>
                        <a14:foregroundMark x1="79000" y1="93600" x2="83400" y2="93600"/>
                        <a14:foregroundMark x1="54800" y1="83400" x2="51200" y2="93800"/>
                        <a14:foregroundMark x1="55600" y1="86000" x2="55600" y2="90200"/>
                        <a14:foregroundMark x1="41400" y1="59200" x2="40143" y2="56560"/>
                        <a14:foregroundMark x1="91400" y1="87200" x2="97000" y2="97400"/>
                        <a14:foregroundMark x1="97000" y1="97400" x2="55600" y2="98600"/>
                        <a14:backgroundMark x1="69600" y1="41400" x2="3000" y2="36800"/>
                        <a14:backgroundMark x1="28600" y1="23400" x2="88800" y2="27200"/>
                        <a14:backgroundMark x1="69800" y1="58400" x2="32600" y2="43400"/>
                        <a14:backgroundMark x1="33400" y1="51600" x2="49400" y2="52800"/>
                        <a14:backgroundMark x1="49400" y1="52800" x2="58800" y2="56600"/>
                        <a14:backgroundMark x1="58800" y1="56600" x2="63600" y2="62200"/>
                        <a14:backgroundMark x1="36600" y1="74200" x2="32000" y2="62600"/>
                        <a14:backgroundMark x1="32000" y1="62600" x2="31800" y2="506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869" t="51689"/>
          <a:stretch/>
        </p:blipFill>
        <p:spPr>
          <a:xfrm>
            <a:off x="3554671" y="2936613"/>
            <a:ext cx="307344" cy="327846"/>
          </a:xfrm>
          <a:prstGeom prst="rect">
            <a:avLst/>
          </a:prstGeom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784A8BCC-1623-4743-9615-E365E0D20F6A}"/>
              </a:ext>
            </a:extLst>
          </p:cNvPr>
          <p:cNvGrpSpPr/>
          <p:nvPr/>
        </p:nvGrpSpPr>
        <p:grpSpPr>
          <a:xfrm>
            <a:off x="3406677" y="2687921"/>
            <a:ext cx="369460" cy="147102"/>
            <a:chOff x="3259531" y="2113498"/>
            <a:chExt cx="369460" cy="147102"/>
          </a:xfrm>
        </p:grpSpPr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E4D755A9-93A6-493E-9D29-689663CAB6EE}"/>
                </a:ext>
              </a:extLst>
            </p:cNvPr>
            <p:cNvCxnSpPr>
              <a:cxnSpLocks/>
            </p:cNvCxnSpPr>
            <p:nvPr/>
          </p:nvCxnSpPr>
          <p:spPr>
            <a:xfrm>
              <a:off x="3259531" y="2127701"/>
              <a:ext cx="70956" cy="132899"/>
            </a:xfrm>
            <a:prstGeom prst="line">
              <a:avLst/>
            </a:prstGeom>
            <a:ln w="28575">
              <a:solidFill>
                <a:srgbClr val="FF0000"/>
              </a:solidFill>
              <a:headEnd type="none" w="med" len="med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98219771-5133-4F26-99E5-2DB5BD3E557E}"/>
                </a:ext>
              </a:extLst>
            </p:cNvPr>
            <p:cNvGrpSpPr/>
            <p:nvPr/>
          </p:nvGrpSpPr>
          <p:grpSpPr>
            <a:xfrm>
              <a:off x="3444179" y="2113498"/>
              <a:ext cx="184812" cy="147102"/>
              <a:chOff x="3444179" y="2113498"/>
              <a:chExt cx="184812" cy="147102"/>
            </a:xfrm>
          </p:grpSpPr>
          <p:cxnSp>
            <p:nvCxnSpPr>
              <p:cNvPr id="92" name="직선 연결선 91">
                <a:extLst>
                  <a:ext uri="{FF2B5EF4-FFF2-40B4-BE49-F238E27FC236}">
                    <a16:creationId xmlns:a16="http://schemas.microsoft.com/office/drawing/2014/main" id="{FC9F6A2F-1E59-41AA-B1A5-867A381F699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558035" y="2127701"/>
                <a:ext cx="70956" cy="132899"/>
              </a:xfrm>
              <a:prstGeom prst="line">
                <a:avLst/>
              </a:prstGeom>
              <a:ln w="28575">
                <a:solidFill>
                  <a:srgbClr val="FF0000"/>
                </a:solidFill>
                <a:headEnd type="none" w="med" len="med"/>
                <a:tailEnd type="non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5" name="직선 연결선 94">
                <a:extLst>
                  <a:ext uri="{FF2B5EF4-FFF2-40B4-BE49-F238E27FC236}">
                    <a16:creationId xmlns:a16="http://schemas.microsoft.com/office/drawing/2014/main" id="{87109B34-7C2D-4935-B5BC-98A489D10F9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44179" y="2113498"/>
                <a:ext cx="0" cy="147102"/>
              </a:xfrm>
              <a:prstGeom prst="line">
                <a:avLst/>
              </a:prstGeom>
              <a:ln w="28575">
                <a:solidFill>
                  <a:srgbClr val="FF0000"/>
                </a:solidFill>
                <a:headEnd type="none" w="med" len="med"/>
                <a:tailEnd type="non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sp>
        <p:nvSpPr>
          <p:cNvPr id="89" name="말풍선: 모서리가 둥근 사각형 2">
            <a:extLst>
              <a:ext uri="{FF2B5EF4-FFF2-40B4-BE49-F238E27FC236}">
                <a16:creationId xmlns:a16="http://schemas.microsoft.com/office/drawing/2014/main" id="{780EB475-454C-4E2F-99EA-89493555D1F3}"/>
              </a:ext>
            </a:extLst>
          </p:cNvPr>
          <p:cNvSpPr/>
          <p:nvPr/>
        </p:nvSpPr>
        <p:spPr>
          <a:xfrm>
            <a:off x="8903929" y="5901177"/>
            <a:ext cx="1546261" cy="544689"/>
          </a:xfrm>
          <a:prstGeom prst="wedgeRoundRectCallout">
            <a:avLst>
              <a:gd name="adj1" fmla="val -54189"/>
              <a:gd name="adj2" fmla="val -107835"/>
              <a:gd name="adj3" fmla="val 16667"/>
            </a:avLst>
          </a:prstGeom>
          <a:solidFill>
            <a:schemeClr val="bg1">
              <a:alpha val="90000"/>
            </a:schemeClr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주어진 시간 동안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움직임이 없을 시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강제로 </a:t>
            </a:r>
            <a:r>
              <a:rPr lang="ko-KR" altLang="en-US" sz="1000" dirty="0">
                <a:solidFill>
                  <a:srgbClr val="FF0000"/>
                </a:solidFill>
              </a:rPr>
              <a:t>패배</a:t>
            </a:r>
            <a:r>
              <a:rPr lang="ko-KR" altLang="en-US" sz="1000" dirty="0">
                <a:solidFill>
                  <a:schemeClr val="tx1"/>
                </a:solidFill>
              </a:rPr>
              <a:t>로 처리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90" name="말풍선: 모서리가 둥근 사각형 2">
            <a:extLst>
              <a:ext uri="{FF2B5EF4-FFF2-40B4-BE49-F238E27FC236}">
                <a16:creationId xmlns:a16="http://schemas.microsoft.com/office/drawing/2014/main" id="{780EB475-454C-4E2F-99EA-89493555D1F3}"/>
              </a:ext>
            </a:extLst>
          </p:cNvPr>
          <p:cNvSpPr/>
          <p:nvPr/>
        </p:nvSpPr>
        <p:spPr>
          <a:xfrm>
            <a:off x="5522176" y="5034155"/>
            <a:ext cx="795955" cy="280128"/>
          </a:xfrm>
          <a:prstGeom prst="wedgeRoundRectCallout">
            <a:avLst>
              <a:gd name="adj1" fmla="val -25737"/>
              <a:gd name="adj2" fmla="val 74294"/>
              <a:gd name="adj3" fmla="val 16667"/>
            </a:avLst>
          </a:prstGeom>
          <a:solidFill>
            <a:schemeClr val="bg1">
              <a:alpha val="90000"/>
            </a:schemeClr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>
                <a:solidFill>
                  <a:schemeClr val="tx1"/>
                </a:solidFill>
              </a:rPr>
              <a:t>대책 방안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58627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4FA2DB8-3720-4731-B79B-28634B515071}"/>
              </a:ext>
            </a:extLst>
          </p:cNvPr>
          <p:cNvCxnSpPr/>
          <p:nvPr/>
        </p:nvCxnSpPr>
        <p:spPr>
          <a:xfrm>
            <a:off x="0" y="721453"/>
            <a:ext cx="12192000" cy="0"/>
          </a:xfrm>
          <a:prstGeom prst="line">
            <a:avLst/>
          </a:prstGeom>
          <a:ln w="1905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230DF4E-E2DB-4991-9096-80F51CDFDFF8}"/>
              </a:ext>
            </a:extLst>
          </p:cNvPr>
          <p:cNvSpPr/>
          <p:nvPr/>
        </p:nvSpPr>
        <p:spPr>
          <a:xfrm>
            <a:off x="10466664" y="138789"/>
            <a:ext cx="1725336" cy="384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Page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23/37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FC359E75-9E4C-4E3E-941F-98BDF9EA5636}"/>
              </a:ext>
            </a:extLst>
          </p:cNvPr>
          <p:cNvCxnSpPr/>
          <p:nvPr/>
        </p:nvCxnSpPr>
        <p:spPr>
          <a:xfrm>
            <a:off x="0" y="1377706"/>
            <a:ext cx="12192000" cy="0"/>
          </a:xfrm>
          <a:prstGeom prst="line">
            <a:avLst/>
          </a:prstGeom>
          <a:ln w="1905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6" name="표 26">
            <a:extLst>
              <a:ext uri="{FF2B5EF4-FFF2-40B4-BE49-F238E27FC236}">
                <a16:creationId xmlns:a16="http://schemas.microsoft.com/office/drawing/2014/main" id="{520BACE1-668E-4E4D-BF77-D203AF0CEE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0311458"/>
              </p:ext>
            </p:extLst>
          </p:nvPr>
        </p:nvGraphicFramePr>
        <p:xfrm>
          <a:off x="147288" y="4140460"/>
          <a:ext cx="8385901" cy="1046720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8385901">
                  <a:extLst>
                    <a:ext uri="{9D8B030D-6E8A-4147-A177-3AD203B41FA5}">
                      <a16:colId xmlns:a16="http://schemas.microsoft.com/office/drawing/2014/main" val="1086199908"/>
                    </a:ext>
                  </a:extLst>
                </a:gridCol>
              </a:tblGrid>
              <a:tr h="1483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상세 설명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8967248"/>
                  </a:ext>
                </a:extLst>
              </a:tr>
              <a:tr h="802880">
                <a:tc>
                  <a:txBody>
                    <a:bodyPr/>
                    <a:lstStyle/>
                    <a:p>
                      <a:pPr marL="228600" indent="-228600" algn="just" latinLnBrk="1">
                        <a:lnSpc>
                          <a:spcPct val="200000"/>
                        </a:lnSpc>
                        <a:buAutoNum type="arabicPeriod"/>
                      </a:pPr>
                      <a:r>
                        <a:rPr lang="ko-KR" altLang="en-US" sz="1200" b="0" dirty="0"/>
                        <a:t>매칭 </a:t>
                      </a:r>
                      <a:r>
                        <a:rPr lang="en-US" altLang="ko-KR" sz="1200" b="0" dirty="0"/>
                        <a:t>UI</a:t>
                      </a:r>
                      <a:r>
                        <a:rPr lang="ko-KR" altLang="en-US" sz="1200" b="0" dirty="0"/>
                        <a:t>에 집중 할 수 있게 뒷 배경을 흐리게 표현함</a:t>
                      </a:r>
                      <a:endParaRPr lang="en-US" altLang="ko-KR" sz="1200" b="0" dirty="0"/>
                    </a:p>
                    <a:p>
                      <a:pPr marL="228600" indent="-228600" algn="just" latinLnBrk="1">
                        <a:lnSpc>
                          <a:spcPct val="200000"/>
                        </a:lnSpc>
                        <a:buAutoNum type="arabicPeriod"/>
                      </a:pPr>
                      <a:r>
                        <a:rPr lang="ko-KR" altLang="en-US" sz="1200" b="0" dirty="0"/>
                        <a:t>매칭 연결 시</a:t>
                      </a:r>
                      <a:r>
                        <a:rPr lang="ko-KR" altLang="en-US" sz="1200" b="0" baseline="0" dirty="0"/>
                        <a:t> 선택 </a:t>
                      </a:r>
                      <a:r>
                        <a:rPr lang="ko-KR" altLang="en-US" sz="1200" b="1" baseline="0" dirty="0">
                          <a:solidFill>
                            <a:srgbClr val="FF0000"/>
                          </a:solidFill>
                        </a:rPr>
                        <a:t>각 맵 일러스트</a:t>
                      </a:r>
                      <a:r>
                        <a:rPr lang="ko-KR" altLang="en-US" sz="1200" b="0" baseline="0" dirty="0"/>
                        <a:t>를 배경으로 오른쪽 하단에 로딩 로고를 넣어 연결 중임을 알림</a:t>
                      </a:r>
                      <a:endParaRPr lang="ko-KR" altLang="en-US" sz="1200" b="0" dirty="0"/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7596589"/>
                  </a:ext>
                </a:extLst>
              </a:tr>
            </a:tbl>
          </a:graphicData>
        </a:graphic>
      </p:graphicFrame>
      <p:graphicFrame>
        <p:nvGraphicFramePr>
          <p:cNvPr id="116" name="표 26">
            <a:extLst>
              <a:ext uri="{FF2B5EF4-FFF2-40B4-BE49-F238E27FC236}">
                <a16:creationId xmlns:a16="http://schemas.microsoft.com/office/drawing/2014/main" id="{F6CD105D-D677-4202-81DC-B9D5262D63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3179933"/>
              </p:ext>
            </p:extLst>
          </p:nvPr>
        </p:nvGraphicFramePr>
        <p:xfrm>
          <a:off x="5107237" y="1568343"/>
          <a:ext cx="3427515" cy="2568525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3427515">
                  <a:extLst>
                    <a:ext uri="{9D8B030D-6E8A-4147-A177-3AD203B41FA5}">
                      <a16:colId xmlns:a16="http://schemas.microsoft.com/office/drawing/2014/main" val="1086199908"/>
                    </a:ext>
                  </a:extLst>
                </a:gridCol>
              </a:tblGrid>
              <a:tr h="32464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매칭 시스템 </a:t>
                      </a:r>
                      <a:r>
                        <a:rPr lang="en-US" altLang="ko-KR" sz="1000" dirty="0"/>
                        <a:t>UI,</a:t>
                      </a:r>
                      <a:r>
                        <a:rPr lang="ko-KR" altLang="en-US" sz="1000" dirty="0"/>
                        <a:t> </a:t>
                      </a:r>
                      <a:r>
                        <a:rPr lang="en-US" altLang="ko-KR" sz="1000" dirty="0"/>
                        <a:t>UX</a:t>
                      </a:r>
                      <a:r>
                        <a:rPr lang="ko-KR" altLang="en-US" sz="1000" dirty="0"/>
                        <a:t> 컨셉 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8967248"/>
                  </a:ext>
                </a:extLst>
              </a:tr>
              <a:tr h="2243876">
                <a:tc>
                  <a:txBody>
                    <a:bodyPr/>
                    <a:lstStyle/>
                    <a:p>
                      <a:pPr marL="228600" indent="-228600" algn="just" latinLnBrk="1">
                        <a:lnSpc>
                          <a:spcPct val="150000"/>
                        </a:lnSpc>
                        <a:buAutoNum type="arabicPeriod"/>
                      </a:pPr>
                      <a:endParaRPr lang="en-US" altLang="ko-KR" sz="10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7596589"/>
                  </a:ext>
                </a:extLst>
              </a:tr>
            </a:tbl>
          </a:graphicData>
        </a:graphic>
      </p:graphicFrame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CE3AC2FC-E1FC-4619-8BDD-299A41FCFB0C}"/>
              </a:ext>
            </a:extLst>
          </p:cNvPr>
          <p:cNvCxnSpPr>
            <a:cxnSpLocks/>
          </p:cNvCxnSpPr>
          <p:nvPr/>
        </p:nvCxnSpPr>
        <p:spPr>
          <a:xfrm>
            <a:off x="0" y="5673030"/>
            <a:ext cx="12192000" cy="4889"/>
          </a:xfrm>
          <a:prstGeom prst="line">
            <a:avLst/>
          </a:prstGeom>
          <a:ln w="19050">
            <a:solidFill>
              <a:schemeClr val="accent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E890C2AF-2AFA-4EED-977F-637C34F6912C}"/>
              </a:ext>
            </a:extLst>
          </p:cNvPr>
          <p:cNvSpPr txBox="1"/>
          <p:nvPr/>
        </p:nvSpPr>
        <p:spPr>
          <a:xfrm>
            <a:off x="699906" y="5237853"/>
            <a:ext cx="47628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매칭 시스템을 선택한 이유는 무엇인가</a:t>
            </a:r>
            <a:r>
              <a:rPr lang="en-US" altLang="ko-KR" sz="2000" b="1" dirty="0"/>
              <a:t>?</a:t>
            </a:r>
            <a:endParaRPr lang="ko-KR" altLang="en-US" sz="2000" b="1" dirty="0"/>
          </a:p>
        </p:txBody>
      </p:sp>
      <p:pic>
        <p:nvPicPr>
          <p:cNvPr id="68" name="그림 67" descr="음식이(가) 표시된 사진&#10;&#10;자동 생성된 설명">
            <a:extLst>
              <a:ext uri="{FF2B5EF4-FFF2-40B4-BE49-F238E27FC236}">
                <a16:creationId xmlns:a16="http://schemas.microsoft.com/office/drawing/2014/main" id="{C33D5E2D-5FEB-4C43-9F1C-FD7424B31D73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569" y="5237853"/>
            <a:ext cx="475775" cy="359830"/>
          </a:xfrm>
          <a:prstGeom prst="rect">
            <a:avLst/>
          </a:prstGeom>
        </p:spPr>
      </p:pic>
      <p:grpSp>
        <p:nvGrpSpPr>
          <p:cNvPr id="7" name="그룹 6"/>
          <p:cNvGrpSpPr/>
          <p:nvPr/>
        </p:nvGrpSpPr>
        <p:grpSpPr>
          <a:xfrm>
            <a:off x="570820" y="5873294"/>
            <a:ext cx="3294948" cy="772257"/>
            <a:chOff x="519064" y="2191916"/>
            <a:chExt cx="3161742" cy="772257"/>
          </a:xfrm>
        </p:grpSpPr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A237968B-AF00-405D-9BB1-209825B95A73}"/>
                </a:ext>
              </a:extLst>
            </p:cNvPr>
            <p:cNvSpPr/>
            <p:nvPr/>
          </p:nvSpPr>
          <p:spPr>
            <a:xfrm>
              <a:off x="914593" y="2191916"/>
              <a:ext cx="2766213" cy="772257"/>
            </a:xfrm>
            <a:prstGeom prst="roundRect">
              <a:avLst>
                <a:gd name="adj" fmla="val 40230"/>
              </a:avLst>
            </a:prstGeom>
            <a:solidFill>
              <a:schemeClr val="bg1"/>
            </a:solidFill>
            <a:ln w="28575">
              <a:solidFill>
                <a:schemeClr val="accent2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ko-KR" sz="1300" b="1" dirty="0">
                  <a:solidFill>
                    <a:schemeClr val="tx1"/>
                  </a:solidFill>
                </a:rPr>
                <a:t>AI</a:t>
              </a:r>
              <a:r>
                <a:rPr lang="ko-KR" altLang="en-US" sz="1300" b="1" dirty="0">
                  <a:solidFill>
                    <a:schemeClr val="tx1"/>
                  </a:solidFill>
                </a:rPr>
                <a:t>방식의 경우 똑같은 패턴에</a:t>
              </a:r>
              <a:endParaRPr lang="en-US" altLang="ko-KR" sz="13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300" b="1" dirty="0">
                  <a:solidFill>
                    <a:schemeClr val="tx1"/>
                  </a:solidFill>
                </a:rPr>
                <a:t>금방 </a:t>
              </a:r>
              <a:r>
                <a:rPr lang="ko-KR" altLang="en-US" sz="1300" b="1" dirty="0">
                  <a:solidFill>
                    <a:srgbClr val="FF0000"/>
                  </a:solidFill>
                </a:rPr>
                <a:t>지루함</a:t>
              </a:r>
              <a:r>
                <a:rPr lang="ko-KR" altLang="en-US" sz="1300" b="1" dirty="0">
                  <a:solidFill>
                    <a:schemeClr val="tx1"/>
                  </a:solidFill>
                </a:rPr>
                <a:t>을 느낄 수 있기 때문</a:t>
              </a:r>
            </a:p>
          </p:txBody>
        </p:sp>
        <p:sp>
          <p:nvSpPr>
            <p:cNvPr id="5" name="타원 4"/>
            <p:cNvSpPr/>
            <p:nvPr/>
          </p:nvSpPr>
          <p:spPr>
            <a:xfrm>
              <a:off x="519064" y="2473840"/>
              <a:ext cx="247419" cy="25452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4354240" y="5897002"/>
            <a:ext cx="3161742" cy="772257"/>
            <a:chOff x="4302484" y="2215624"/>
            <a:chExt cx="3161742" cy="772257"/>
          </a:xfrm>
        </p:grpSpPr>
        <p:sp>
          <p:nvSpPr>
            <p:cNvPr id="64" name="사각형: 둥근 모서리 63">
              <a:extLst>
                <a:ext uri="{FF2B5EF4-FFF2-40B4-BE49-F238E27FC236}">
                  <a16:creationId xmlns:a16="http://schemas.microsoft.com/office/drawing/2014/main" id="{62AE0B33-8797-4AD0-AC9B-A0E444B27601}"/>
                </a:ext>
              </a:extLst>
            </p:cNvPr>
            <p:cNvSpPr/>
            <p:nvPr/>
          </p:nvSpPr>
          <p:spPr>
            <a:xfrm>
              <a:off x="4698013" y="2215624"/>
              <a:ext cx="2766213" cy="772257"/>
            </a:xfrm>
            <a:prstGeom prst="roundRect">
              <a:avLst>
                <a:gd name="adj" fmla="val 40230"/>
              </a:avLst>
            </a:prstGeom>
            <a:solidFill>
              <a:schemeClr val="bg1"/>
            </a:solidFill>
            <a:ln w="28575">
              <a:solidFill>
                <a:schemeClr val="accent2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1300" b="1" dirty="0">
                  <a:solidFill>
                    <a:schemeClr val="tx1"/>
                  </a:solidFill>
                </a:rPr>
                <a:t>랜덤으로 매치가 되어</a:t>
              </a:r>
              <a:endParaRPr lang="en-US" altLang="ko-KR" sz="13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300" b="1" dirty="0">
                  <a:solidFill>
                    <a:schemeClr val="tx1"/>
                  </a:solidFill>
                </a:rPr>
                <a:t>상대와 </a:t>
              </a:r>
              <a:r>
                <a:rPr lang="ko-KR" altLang="en-US" sz="1300" b="1" dirty="0">
                  <a:solidFill>
                    <a:srgbClr val="FF0000"/>
                  </a:solidFill>
                </a:rPr>
                <a:t>겨루기</a:t>
              </a:r>
              <a:r>
                <a:rPr lang="ko-KR" altLang="en-US" sz="1300" b="1" dirty="0">
                  <a:solidFill>
                    <a:schemeClr val="tx1"/>
                  </a:solidFill>
                </a:rPr>
                <a:t> 위함</a:t>
              </a:r>
              <a:endParaRPr lang="en-US" altLang="ko-KR" sz="1300" b="1" dirty="0">
                <a:solidFill>
                  <a:schemeClr val="tx1"/>
                </a:solidFill>
              </a:endParaRPr>
            </a:p>
          </p:txBody>
        </p:sp>
        <p:sp>
          <p:nvSpPr>
            <p:cNvPr id="62" name="타원 61"/>
            <p:cNvSpPr/>
            <p:nvPr/>
          </p:nvSpPr>
          <p:spPr>
            <a:xfrm>
              <a:off x="4302484" y="2473840"/>
              <a:ext cx="247419" cy="25452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8137660" y="5896352"/>
            <a:ext cx="3508000" cy="772257"/>
            <a:chOff x="8085904" y="2214974"/>
            <a:chExt cx="3161742" cy="772257"/>
          </a:xfrm>
        </p:grpSpPr>
        <p:sp>
          <p:nvSpPr>
            <p:cNvPr id="69" name="사각형: 둥근 모서리 68">
              <a:extLst>
                <a:ext uri="{FF2B5EF4-FFF2-40B4-BE49-F238E27FC236}">
                  <a16:creationId xmlns:a16="http://schemas.microsoft.com/office/drawing/2014/main" id="{3962A506-12F7-4E2C-A0A7-D902F6334245}"/>
                </a:ext>
              </a:extLst>
            </p:cNvPr>
            <p:cNvSpPr/>
            <p:nvPr/>
          </p:nvSpPr>
          <p:spPr>
            <a:xfrm>
              <a:off x="8481433" y="2214974"/>
              <a:ext cx="2766213" cy="772257"/>
            </a:xfrm>
            <a:prstGeom prst="roundRect">
              <a:avLst>
                <a:gd name="adj" fmla="val 40230"/>
              </a:avLst>
            </a:prstGeom>
            <a:solidFill>
              <a:schemeClr val="bg1"/>
            </a:solidFill>
            <a:ln w="28575">
              <a:solidFill>
                <a:schemeClr val="accent2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1300" b="1" dirty="0">
                  <a:solidFill>
                    <a:schemeClr val="tx1"/>
                  </a:solidFill>
                </a:rPr>
                <a:t>추 후 랭크 시스템 등의 기획을</a:t>
              </a:r>
              <a:endParaRPr lang="en-US" altLang="ko-KR" sz="13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300" b="1" dirty="0">
                  <a:solidFill>
                    <a:schemeClr val="tx1"/>
                  </a:solidFill>
                </a:rPr>
                <a:t>반영</a:t>
              </a:r>
              <a:r>
                <a:rPr lang="en-US" altLang="ko-KR" sz="1300" b="1" dirty="0">
                  <a:solidFill>
                    <a:schemeClr val="tx1"/>
                  </a:solidFill>
                </a:rPr>
                <a:t> </a:t>
              </a:r>
              <a:r>
                <a:rPr lang="ko-KR" altLang="en-US" sz="1300" b="1" dirty="0">
                  <a:solidFill>
                    <a:schemeClr val="tx1"/>
                  </a:solidFill>
                </a:rPr>
                <a:t>할 수 있는 </a:t>
              </a:r>
              <a:r>
                <a:rPr lang="ko-KR" altLang="en-US" sz="1300" b="1" dirty="0">
                  <a:solidFill>
                    <a:srgbClr val="FF0000"/>
                  </a:solidFill>
                </a:rPr>
                <a:t>확장성</a:t>
              </a:r>
              <a:r>
                <a:rPr lang="ko-KR" altLang="en-US" sz="1300" b="1" dirty="0">
                  <a:solidFill>
                    <a:schemeClr val="tx1"/>
                  </a:solidFill>
                </a:rPr>
                <a:t>이 있음</a:t>
              </a:r>
            </a:p>
          </p:txBody>
        </p:sp>
        <p:sp>
          <p:nvSpPr>
            <p:cNvPr id="63" name="타원 62"/>
            <p:cNvSpPr/>
            <p:nvPr/>
          </p:nvSpPr>
          <p:spPr>
            <a:xfrm>
              <a:off x="8085904" y="2473840"/>
              <a:ext cx="247419" cy="25452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06D83C81-05A9-492F-822D-5F8FC71383DA}"/>
              </a:ext>
            </a:extLst>
          </p:cNvPr>
          <p:cNvGrpSpPr/>
          <p:nvPr/>
        </p:nvGrpSpPr>
        <p:grpSpPr>
          <a:xfrm>
            <a:off x="-131262" y="806314"/>
            <a:ext cx="12326336" cy="750158"/>
            <a:chOff x="-131262" y="806314"/>
            <a:chExt cx="12326336" cy="750158"/>
          </a:xfrm>
        </p:grpSpPr>
        <p:grpSp>
          <p:nvGrpSpPr>
            <p:cNvPr id="77" name="그룹 76">
              <a:extLst>
                <a:ext uri="{FF2B5EF4-FFF2-40B4-BE49-F238E27FC236}">
                  <a16:creationId xmlns:a16="http://schemas.microsoft.com/office/drawing/2014/main" id="{86A0F241-5B76-4822-87ED-87BB805544AE}"/>
                </a:ext>
              </a:extLst>
            </p:cNvPr>
            <p:cNvGrpSpPr/>
            <p:nvPr/>
          </p:nvGrpSpPr>
          <p:grpSpPr>
            <a:xfrm>
              <a:off x="-131262" y="806314"/>
              <a:ext cx="12326336" cy="750158"/>
              <a:chOff x="-131262" y="806314"/>
              <a:chExt cx="12326336" cy="750158"/>
            </a:xfrm>
          </p:grpSpPr>
          <p:grpSp>
            <p:nvGrpSpPr>
              <p:cNvPr id="83" name="그룹 82">
                <a:extLst>
                  <a:ext uri="{FF2B5EF4-FFF2-40B4-BE49-F238E27FC236}">
                    <a16:creationId xmlns:a16="http://schemas.microsoft.com/office/drawing/2014/main" id="{763548F4-0610-4280-9027-58E827B11E32}"/>
                  </a:ext>
                </a:extLst>
              </p:cNvPr>
              <p:cNvGrpSpPr/>
              <p:nvPr/>
            </p:nvGrpSpPr>
            <p:grpSpPr>
              <a:xfrm>
                <a:off x="-131262" y="806314"/>
                <a:ext cx="12326336" cy="750158"/>
                <a:chOff x="-131262" y="806314"/>
                <a:chExt cx="12326336" cy="750158"/>
              </a:xfrm>
            </p:grpSpPr>
            <p:grpSp>
              <p:nvGrpSpPr>
                <p:cNvPr id="85" name="그룹 84">
                  <a:extLst>
                    <a:ext uri="{FF2B5EF4-FFF2-40B4-BE49-F238E27FC236}">
                      <a16:creationId xmlns:a16="http://schemas.microsoft.com/office/drawing/2014/main" id="{BC84EFBD-7239-41F9-B171-7CBFC3329F3A}"/>
                    </a:ext>
                  </a:extLst>
                </p:cNvPr>
                <p:cNvGrpSpPr/>
                <p:nvPr/>
              </p:nvGrpSpPr>
              <p:grpSpPr>
                <a:xfrm>
                  <a:off x="2448" y="806314"/>
                  <a:ext cx="12192626" cy="750158"/>
                  <a:chOff x="2448" y="791684"/>
                  <a:chExt cx="12192626" cy="750158"/>
                </a:xfrm>
              </p:grpSpPr>
              <p:sp>
                <p:nvSpPr>
                  <p:cNvPr id="88" name="화살표: 오각형 87">
                    <a:extLst>
                      <a:ext uri="{FF2B5EF4-FFF2-40B4-BE49-F238E27FC236}">
                        <a16:creationId xmlns:a16="http://schemas.microsoft.com/office/drawing/2014/main" id="{22DBC1C4-3C12-4187-98C2-2647FA7E3C52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638942" y="472762"/>
                    <a:ext cx="714488" cy="1423672"/>
                  </a:xfrm>
                  <a:prstGeom prst="homePlate">
                    <a:avLst>
                      <a:gd name="adj" fmla="val 39689"/>
                    </a:avLst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  <a:ln>
                    <a:solidFill>
                      <a:schemeClr val="accent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 dirty="0"/>
                  </a:p>
                </p:txBody>
              </p:sp>
              <p:grpSp>
                <p:nvGrpSpPr>
                  <p:cNvPr id="89" name="그룹 88">
                    <a:extLst>
                      <a:ext uri="{FF2B5EF4-FFF2-40B4-BE49-F238E27FC236}">
                        <a16:creationId xmlns:a16="http://schemas.microsoft.com/office/drawing/2014/main" id="{5263E00F-9D16-4613-8695-68A43E936BDC}"/>
                      </a:ext>
                    </a:extLst>
                  </p:cNvPr>
                  <p:cNvGrpSpPr/>
                  <p:nvPr/>
                </p:nvGrpSpPr>
                <p:grpSpPr>
                  <a:xfrm>
                    <a:off x="2448" y="791684"/>
                    <a:ext cx="12192626" cy="508631"/>
                    <a:chOff x="2448" y="791684"/>
                    <a:chExt cx="12192626" cy="508631"/>
                  </a:xfrm>
                </p:grpSpPr>
                <p:sp>
                  <p:nvSpPr>
                    <p:cNvPr id="90" name="직사각형 89">
                      <a:extLst>
                        <a:ext uri="{FF2B5EF4-FFF2-40B4-BE49-F238E27FC236}">
                          <a16:creationId xmlns:a16="http://schemas.microsoft.com/office/drawing/2014/main" id="{A45D5FF8-96B4-4358-A85B-A801B841A72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754031" y="827498"/>
                      <a:ext cx="1425265" cy="42925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91" name="TextBox 90">
                      <a:extLst>
                        <a:ext uri="{FF2B5EF4-FFF2-40B4-BE49-F238E27FC236}">
                          <a16:creationId xmlns:a16="http://schemas.microsoft.com/office/drawing/2014/main" id="{FE95D590-6B01-4B70-A548-81860DACC9A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633816" y="859857"/>
                      <a:ext cx="1648436" cy="36791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dirty="0"/>
                        <a:t>Ⅲ. </a:t>
                      </a:r>
                      <a:r>
                        <a:rPr lang="ko-KR" altLang="en-US" dirty="0"/>
                        <a:t>결론</a:t>
                      </a:r>
                    </a:p>
                  </p:txBody>
                </p:sp>
                <p:sp>
                  <p:nvSpPr>
                    <p:cNvPr id="92" name="TextBox 91">
                      <a:extLst>
                        <a:ext uri="{FF2B5EF4-FFF2-40B4-BE49-F238E27FC236}">
                          <a16:creationId xmlns:a16="http://schemas.microsoft.com/office/drawing/2014/main" id="{3FC8DEBD-FA1A-4A80-98BC-CC5E532E092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430220" y="905551"/>
                      <a:ext cx="951377" cy="29238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300" b="1" dirty="0"/>
                        <a:t>게임 정보</a:t>
                      </a:r>
                    </a:p>
                  </p:txBody>
                </p:sp>
                <p:sp>
                  <p:nvSpPr>
                    <p:cNvPr id="93" name="직사각형 92">
                      <a:extLst>
                        <a:ext uri="{FF2B5EF4-FFF2-40B4-BE49-F238E27FC236}">
                          <a16:creationId xmlns:a16="http://schemas.microsoft.com/office/drawing/2014/main" id="{774D0264-4DB0-4ECE-B24B-F68EB9E1D5F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20136" y="826840"/>
                      <a:ext cx="1011822" cy="43009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94" name="직사각형 93">
                      <a:extLst>
                        <a:ext uri="{FF2B5EF4-FFF2-40B4-BE49-F238E27FC236}">
                          <a16:creationId xmlns:a16="http://schemas.microsoft.com/office/drawing/2014/main" id="{5CF78918-DFD1-433B-AF09-35B1F38E152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728566" y="826840"/>
                      <a:ext cx="1011822" cy="430091"/>
                    </a:xfrm>
                    <a:prstGeom prst="rect">
                      <a:avLst/>
                    </a:prstGeom>
                    <a:solidFill>
                      <a:schemeClr val="accent2">
                        <a:lumMod val="20000"/>
                        <a:lumOff val="80000"/>
                      </a:schemeClr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95" name="TextBox 94">
                      <a:extLst>
                        <a:ext uri="{FF2B5EF4-FFF2-40B4-BE49-F238E27FC236}">
                          <a16:creationId xmlns:a16="http://schemas.microsoft.com/office/drawing/2014/main" id="{5DF1F00F-CEC8-4681-B7DE-05F7B823B11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813225" y="876705"/>
                      <a:ext cx="842503" cy="29238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300" b="1" dirty="0"/>
                        <a:t>UI &amp; UX</a:t>
                      </a:r>
                      <a:endParaRPr lang="ko-KR" altLang="en-US" sz="1300" b="1" dirty="0"/>
                    </a:p>
                  </p:txBody>
                </p:sp>
                <p:grpSp>
                  <p:nvGrpSpPr>
                    <p:cNvPr id="96" name="그룹 95">
                      <a:extLst>
                        <a:ext uri="{FF2B5EF4-FFF2-40B4-BE49-F238E27FC236}">
                          <a16:creationId xmlns:a16="http://schemas.microsoft.com/office/drawing/2014/main" id="{9CF0B222-6F3B-42B7-BA09-03F76F05AD5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429138" y="807872"/>
                      <a:ext cx="2858792" cy="492443"/>
                      <a:chOff x="1429138" y="807872"/>
                      <a:chExt cx="2858792" cy="492443"/>
                    </a:xfrm>
                  </p:grpSpPr>
                  <p:sp>
                    <p:nvSpPr>
                      <p:cNvPr id="107" name="직사각형 106">
                        <a:extLst>
                          <a:ext uri="{FF2B5EF4-FFF2-40B4-BE49-F238E27FC236}">
                            <a16:creationId xmlns:a16="http://schemas.microsoft.com/office/drawing/2014/main" id="{A4404B7F-1F6E-4C9D-A0C3-4D613AF4E8F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333731" y="826477"/>
                        <a:ext cx="951377" cy="43179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accent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b="1"/>
                      </a:p>
                    </p:txBody>
                  </p:sp>
                  <p:sp>
                    <p:nvSpPr>
                      <p:cNvPr id="108" name="TextBox 107">
                        <a:extLst>
                          <a:ext uri="{FF2B5EF4-FFF2-40B4-BE49-F238E27FC236}">
                            <a16:creationId xmlns:a16="http://schemas.microsoft.com/office/drawing/2014/main" id="{B5FEA8F1-0872-40FC-8FF9-BCE525E0F31D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336553" y="807872"/>
                        <a:ext cx="951377" cy="492443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ko-KR" altLang="en-US" sz="1300" dirty="0"/>
                          <a:t>유사 게임</a:t>
                        </a:r>
                        <a:endParaRPr lang="en-US" altLang="ko-KR" sz="1300" dirty="0"/>
                      </a:p>
                      <a:p>
                        <a:pPr algn="ctr"/>
                        <a:r>
                          <a:rPr lang="ko-KR" altLang="en-US" sz="1300" dirty="0"/>
                          <a:t>비교</a:t>
                        </a:r>
                      </a:p>
                    </p:txBody>
                  </p:sp>
                  <p:sp>
                    <p:nvSpPr>
                      <p:cNvPr id="109" name="직사각형 108">
                        <a:extLst>
                          <a:ext uri="{FF2B5EF4-FFF2-40B4-BE49-F238E27FC236}">
                            <a16:creationId xmlns:a16="http://schemas.microsoft.com/office/drawing/2014/main" id="{427D81B7-C517-4B2D-823E-809636FF916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379110" y="826477"/>
                        <a:ext cx="951377" cy="43179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accent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b="1"/>
                      </a:p>
                    </p:txBody>
                  </p:sp>
                  <p:sp>
                    <p:nvSpPr>
                      <p:cNvPr id="110" name="직사각형 109">
                        <a:extLst>
                          <a:ext uri="{FF2B5EF4-FFF2-40B4-BE49-F238E27FC236}">
                            <a16:creationId xmlns:a16="http://schemas.microsoft.com/office/drawing/2014/main" id="{A5D11192-A464-48EB-B125-1FDFE5DFD88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429138" y="826477"/>
                        <a:ext cx="951377" cy="43179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accent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b="1"/>
                      </a:p>
                    </p:txBody>
                  </p:sp>
                </p:grpSp>
                <p:grpSp>
                  <p:nvGrpSpPr>
                    <p:cNvPr id="97" name="그룹 96">
                      <a:extLst>
                        <a:ext uri="{FF2B5EF4-FFF2-40B4-BE49-F238E27FC236}">
                          <a16:creationId xmlns:a16="http://schemas.microsoft.com/office/drawing/2014/main" id="{24CFCED7-04C6-4F3F-BD78-9D07C014631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708430" y="826840"/>
                      <a:ext cx="1011822" cy="430091"/>
                      <a:chOff x="5870306" y="387644"/>
                      <a:chExt cx="1011822" cy="430091"/>
                    </a:xfrm>
                  </p:grpSpPr>
                  <p:sp>
                    <p:nvSpPr>
                      <p:cNvPr id="104" name="직사각형 103">
                        <a:extLst>
                          <a:ext uri="{FF2B5EF4-FFF2-40B4-BE49-F238E27FC236}">
                            <a16:creationId xmlns:a16="http://schemas.microsoft.com/office/drawing/2014/main" id="{6F88B8BA-CDD5-4B11-B052-93CA695BC4B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70306" y="387644"/>
                        <a:ext cx="1011822" cy="430091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accent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05" name="TextBox 104">
                        <a:extLst>
                          <a:ext uri="{FF2B5EF4-FFF2-40B4-BE49-F238E27FC236}">
                            <a16:creationId xmlns:a16="http://schemas.microsoft.com/office/drawing/2014/main" id="{A3EAE2D3-5144-415A-A7C5-A4731D8B7C69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026541" y="449839"/>
                        <a:ext cx="699352" cy="292388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ko-KR" altLang="en-US" sz="1300" dirty="0"/>
                          <a:t>캐릭터</a:t>
                        </a:r>
                      </a:p>
                    </p:txBody>
                  </p:sp>
                </p:grpSp>
                <p:sp>
                  <p:nvSpPr>
                    <p:cNvPr id="98" name="직사각형 97">
                      <a:extLst>
                        <a:ext uri="{FF2B5EF4-FFF2-40B4-BE49-F238E27FC236}">
                          <a16:creationId xmlns:a16="http://schemas.microsoft.com/office/drawing/2014/main" id="{A3ED4350-15FE-49D3-98D7-D0F240BAA2E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745648" y="826840"/>
                      <a:ext cx="1011822" cy="43009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99" name="TextBox 98">
                      <a:extLst>
                        <a:ext uri="{FF2B5EF4-FFF2-40B4-BE49-F238E27FC236}">
                          <a16:creationId xmlns:a16="http://schemas.microsoft.com/office/drawing/2014/main" id="{D0D78C0A-AA95-4E2D-BEFD-767B0865F77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830307" y="791684"/>
                      <a:ext cx="842503" cy="49244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300" dirty="0"/>
                        <a:t>Flow Chart</a:t>
                      </a:r>
                      <a:endParaRPr lang="ko-KR" altLang="en-US" sz="1300" dirty="0"/>
                    </a:p>
                  </p:txBody>
                </p:sp>
                <p:sp>
                  <p:nvSpPr>
                    <p:cNvPr id="100" name="직사각형 99">
                      <a:extLst>
                        <a:ext uri="{FF2B5EF4-FFF2-40B4-BE49-F238E27FC236}">
                          <a16:creationId xmlns:a16="http://schemas.microsoft.com/office/drawing/2014/main" id="{1F7C4E97-4854-4399-910F-787E9A1D6AB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183252" y="826840"/>
                      <a:ext cx="1011822" cy="43009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01" name="TextBox 100">
                      <a:extLst>
                        <a:ext uri="{FF2B5EF4-FFF2-40B4-BE49-F238E27FC236}">
                          <a16:creationId xmlns:a16="http://schemas.microsoft.com/office/drawing/2014/main" id="{47400938-01EE-491F-BAFE-860C440991D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1282252" y="901330"/>
                      <a:ext cx="865979" cy="2964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300" dirty="0"/>
                        <a:t>기대효과</a:t>
                      </a:r>
                    </a:p>
                  </p:txBody>
                </p:sp>
                <p:sp>
                  <p:nvSpPr>
                    <p:cNvPr id="102" name="TextBox 101">
                      <a:extLst>
                        <a:ext uri="{FF2B5EF4-FFF2-40B4-BE49-F238E27FC236}">
                          <a16:creationId xmlns:a16="http://schemas.microsoft.com/office/drawing/2014/main" id="{F2ADDA4B-8874-436D-A2D6-14A547345CD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438408" y="884373"/>
                      <a:ext cx="951377" cy="29238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300" dirty="0"/>
                        <a:t>게임 정보</a:t>
                      </a:r>
                    </a:p>
                  </p:txBody>
                </p:sp>
                <p:sp>
                  <p:nvSpPr>
                    <p:cNvPr id="103" name="직사각형 102">
                      <a:extLst>
                        <a:ext uri="{FF2B5EF4-FFF2-40B4-BE49-F238E27FC236}">
                          <a16:creationId xmlns:a16="http://schemas.microsoft.com/office/drawing/2014/main" id="{D61593F3-E22A-4248-971A-C7E8D644A3B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48" y="825994"/>
                      <a:ext cx="1425265" cy="430755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C248D2BF-5144-403C-A29C-A66E1E169D08}"/>
                    </a:ext>
                  </a:extLst>
                </p:cNvPr>
                <p:cNvSpPr txBox="1"/>
                <p:nvPr/>
              </p:nvSpPr>
              <p:spPr>
                <a:xfrm>
                  <a:off x="4232262" y="879993"/>
                  <a:ext cx="1478623" cy="3539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700" b="1" dirty="0"/>
                    <a:t>Ⅱ. </a:t>
                  </a:r>
                  <a:r>
                    <a:rPr lang="ko-KR" altLang="en-US" sz="1700" b="1" dirty="0"/>
                    <a:t>게임 컨셉</a:t>
                  </a:r>
                </a:p>
              </p:txBody>
            </p:sp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FA73408A-15D5-4E61-80C9-46A7002086BD}"/>
                    </a:ext>
                  </a:extLst>
                </p:cNvPr>
                <p:cNvSpPr txBox="1"/>
                <p:nvPr/>
              </p:nvSpPr>
              <p:spPr>
                <a:xfrm>
                  <a:off x="-131262" y="888524"/>
                  <a:ext cx="1648436" cy="3539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700" dirty="0"/>
                    <a:t>Ⅰ. </a:t>
                  </a:r>
                  <a:r>
                    <a:rPr lang="ko-KR" altLang="en-US" sz="1700" dirty="0"/>
                    <a:t>게임 개괄</a:t>
                  </a:r>
                </a:p>
              </p:txBody>
            </p:sp>
          </p:grp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D18AC1E4-9FDD-4A25-BC3D-99DA0BAE2DD0}"/>
                  </a:ext>
                </a:extLst>
              </p:cNvPr>
              <p:cNvSpPr txBox="1"/>
              <p:nvPr/>
            </p:nvSpPr>
            <p:spPr>
              <a:xfrm>
                <a:off x="2380398" y="813475"/>
                <a:ext cx="1011823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300" dirty="0"/>
                  <a:t>목적 </a:t>
                </a:r>
                <a:r>
                  <a:rPr lang="en-US" altLang="ko-KR" sz="1300" dirty="0"/>
                  <a:t>&amp;</a:t>
                </a:r>
              </a:p>
              <a:p>
                <a:pPr algn="ctr"/>
                <a:r>
                  <a:rPr lang="ko-KR" altLang="en-US" sz="1300" dirty="0"/>
                  <a:t>재미요소</a:t>
                </a:r>
              </a:p>
            </p:txBody>
          </p:sp>
        </p:grp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5E3D610B-4533-4446-8F29-FDE35869A723}"/>
                </a:ext>
              </a:extLst>
            </p:cNvPr>
            <p:cNvSpPr txBox="1"/>
            <p:nvPr/>
          </p:nvSpPr>
          <p:spPr>
            <a:xfrm>
              <a:off x="6758649" y="829663"/>
              <a:ext cx="951377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300" dirty="0"/>
                <a:t>패시브 </a:t>
              </a:r>
              <a:r>
                <a:rPr lang="en-US" altLang="ko-KR" sz="1300" dirty="0"/>
                <a:t>&amp;</a:t>
              </a:r>
            </a:p>
            <a:p>
              <a:pPr algn="ctr"/>
              <a:r>
                <a:rPr lang="ko-KR" altLang="en-US" sz="1300" dirty="0"/>
                <a:t>아이템</a:t>
              </a:r>
            </a:p>
          </p:txBody>
        </p:sp>
      </p:grpSp>
      <p:pic>
        <p:nvPicPr>
          <p:cNvPr id="6" name="그림 5" descr="건물, 사람, 남자, 자동차이(가) 표시된 사진&#10;&#10;자동 생성된 설명">
            <a:extLst>
              <a:ext uri="{FF2B5EF4-FFF2-40B4-BE49-F238E27FC236}">
                <a16:creationId xmlns:a16="http://schemas.microsoft.com/office/drawing/2014/main" id="{CD840D82-D1F1-4E8C-A126-A9EF57B29D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0504" y="1533794"/>
            <a:ext cx="2457844" cy="185204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3" name="그림 12" descr="테이블, 건물, 앉아있는, 개이(가) 표시된 사진&#10;&#10;자동 생성된 설명">
            <a:extLst>
              <a:ext uri="{FF2B5EF4-FFF2-40B4-BE49-F238E27FC236}">
                <a16:creationId xmlns:a16="http://schemas.microsoft.com/office/drawing/2014/main" id="{16383D35-5726-4DFC-B13D-A3B426EC5F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0504" y="3515659"/>
            <a:ext cx="2457844" cy="186068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aphicFrame>
        <p:nvGraphicFramePr>
          <p:cNvPr id="70" name="표 26">
            <a:extLst>
              <a:ext uri="{FF2B5EF4-FFF2-40B4-BE49-F238E27FC236}">
                <a16:creationId xmlns:a16="http://schemas.microsoft.com/office/drawing/2014/main" id="{B7140E32-CB54-4927-BCE4-ADF07954D9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5859232"/>
              </p:ext>
            </p:extLst>
          </p:nvPr>
        </p:nvGraphicFramePr>
        <p:xfrm>
          <a:off x="141127" y="1612071"/>
          <a:ext cx="3433377" cy="2523500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3433377">
                  <a:extLst>
                    <a:ext uri="{9D8B030D-6E8A-4147-A177-3AD203B41FA5}">
                      <a16:colId xmlns:a16="http://schemas.microsoft.com/office/drawing/2014/main" val="1086199908"/>
                    </a:ext>
                  </a:extLst>
                </a:gridCol>
              </a:tblGrid>
              <a:tr h="3189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맵 선택 컨셉 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8967248"/>
                  </a:ext>
                </a:extLst>
              </a:tr>
              <a:tr h="2204543">
                <a:tc>
                  <a:txBody>
                    <a:bodyPr/>
                    <a:lstStyle/>
                    <a:p>
                      <a:pPr marL="228600" indent="-228600" algn="just" latinLnBrk="1">
                        <a:lnSpc>
                          <a:spcPct val="150000"/>
                        </a:lnSpc>
                        <a:buAutoNum type="arabicPeriod"/>
                      </a:pPr>
                      <a:endParaRPr lang="en-US" altLang="ko-KR" sz="10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7596589"/>
                  </a:ext>
                </a:extLst>
              </a:tr>
            </a:tbl>
          </a:graphicData>
        </a:graphic>
      </p:graphicFrame>
      <p:sp>
        <p:nvSpPr>
          <p:cNvPr id="72" name="오른쪽 화살표 11">
            <a:extLst>
              <a:ext uri="{FF2B5EF4-FFF2-40B4-BE49-F238E27FC236}">
                <a16:creationId xmlns:a16="http://schemas.microsoft.com/office/drawing/2014/main" id="{DAA450B1-C957-4A1C-B2F2-0357B34AB9FC}"/>
              </a:ext>
            </a:extLst>
          </p:cNvPr>
          <p:cNvSpPr/>
          <p:nvPr/>
        </p:nvSpPr>
        <p:spPr>
          <a:xfrm>
            <a:off x="3997828" y="2492613"/>
            <a:ext cx="821811" cy="188039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ECFD9ADB-4E2C-4FA6-AF69-E330BB8CA8E4}"/>
              </a:ext>
            </a:extLst>
          </p:cNvPr>
          <p:cNvSpPr txBox="1"/>
          <p:nvPr/>
        </p:nvSpPr>
        <p:spPr>
          <a:xfrm>
            <a:off x="3765415" y="1933772"/>
            <a:ext cx="133180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/>
              <a:t>맵 </a:t>
            </a:r>
            <a:endParaRPr lang="en-US" altLang="ko-KR" sz="1500" dirty="0"/>
          </a:p>
          <a:p>
            <a:pPr algn="ctr"/>
            <a:r>
              <a:rPr lang="ko-KR" altLang="en-US" sz="1500" dirty="0"/>
              <a:t>선택 후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D995FD87-1CC3-4494-86AC-2F05D4D833E8}"/>
              </a:ext>
            </a:extLst>
          </p:cNvPr>
          <p:cNvSpPr txBox="1"/>
          <p:nvPr/>
        </p:nvSpPr>
        <p:spPr>
          <a:xfrm>
            <a:off x="3821356" y="2848420"/>
            <a:ext cx="10245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맵 썸네일 </a:t>
            </a:r>
            <a:endParaRPr lang="en-US" altLang="ko-KR" sz="1200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85C9AA9C-73FD-4A0D-B7BE-2DC3E291B0D0}"/>
              </a:ext>
            </a:extLst>
          </p:cNvPr>
          <p:cNvSpPr txBox="1"/>
          <p:nvPr/>
        </p:nvSpPr>
        <p:spPr>
          <a:xfrm>
            <a:off x="3742621" y="3282067"/>
            <a:ext cx="12755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이름 </a:t>
            </a:r>
            <a:endParaRPr lang="en-US" altLang="ko-KR" sz="1200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DDDD6656-D241-4B7D-88C6-2F2A89CE22F6}"/>
              </a:ext>
            </a:extLst>
          </p:cNvPr>
          <p:cNvSpPr txBox="1"/>
          <p:nvPr/>
        </p:nvSpPr>
        <p:spPr>
          <a:xfrm>
            <a:off x="3729661" y="3669763"/>
            <a:ext cx="12326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클릭 시</a:t>
            </a:r>
            <a:r>
              <a:rPr lang="en-US" altLang="ko-KR" sz="1200" dirty="0"/>
              <a:t> </a:t>
            </a:r>
            <a:r>
              <a:rPr lang="ko-KR" altLang="en-US" sz="1200" dirty="0"/>
              <a:t>매칭</a:t>
            </a:r>
            <a:endParaRPr lang="en-US" altLang="ko-KR" sz="1200" dirty="0"/>
          </a:p>
          <a:p>
            <a:pPr algn="ctr"/>
            <a:r>
              <a:rPr lang="ko-KR" altLang="en-US" sz="1200" dirty="0"/>
              <a:t>팝업 출력</a:t>
            </a:r>
            <a:endParaRPr lang="en-US" altLang="ko-KR" sz="1200" dirty="0"/>
          </a:p>
        </p:txBody>
      </p:sp>
      <p:sp>
        <p:nvSpPr>
          <p:cNvPr id="113" name="오른쪽 화살표 11">
            <a:extLst>
              <a:ext uri="{FF2B5EF4-FFF2-40B4-BE49-F238E27FC236}">
                <a16:creationId xmlns:a16="http://schemas.microsoft.com/office/drawing/2014/main" id="{371020E4-30DD-41F2-936A-C081A9ED8548}"/>
              </a:ext>
            </a:extLst>
          </p:cNvPr>
          <p:cNvSpPr/>
          <p:nvPr/>
        </p:nvSpPr>
        <p:spPr>
          <a:xfrm>
            <a:off x="8619561" y="2487982"/>
            <a:ext cx="821811" cy="188039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3AC0E2D9-9C25-459E-9E9C-3DDA0B4B5613}"/>
              </a:ext>
            </a:extLst>
          </p:cNvPr>
          <p:cNvSpPr txBox="1"/>
          <p:nvPr/>
        </p:nvSpPr>
        <p:spPr>
          <a:xfrm>
            <a:off x="8387148" y="1929141"/>
            <a:ext cx="133180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/>
              <a:t>매칭이</a:t>
            </a:r>
            <a:endParaRPr lang="en-US" altLang="ko-KR" sz="1500" dirty="0"/>
          </a:p>
          <a:p>
            <a:pPr algn="ctr"/>
            <a:r>
              <a:rPr lang="ko-KR" altLang="en-US" sz="1500" dirty="0"/>
              <a:t>잡힌 후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24924" y="1897470"/>
            <a:ext cx="3388461" cy="2233957"/>
          </a:xfrm>
          <a:prstGeom prst="rect">
            <a:avLst/>
          </a:prstGeom>
        </p:spPr>
      </p:pic>
      <p:sp>
        <p:nvSpPr>
          <p:cNvPr id="79" name="말풍선: 모서리가 둥근 사각형 2">
            <a:extLst>
              <a:ext uri="{FF2B5EF4-FFF2-40B4-BE49-F238E27FC236}">
                <a16:creationId xmlns:a16="http://schemas.microsoft.com/office/drawing/2014/main" id="{780EB475-454C-4E2F-99EA-89493555D1F3}"/>
              </a:ext>
            </a:extLst>
          </p:cNvPr>
          <p:cNvSpPr/>
          <p:nvPr/>
        </p:nvSpPr>
        <p:spPr>
          <a:xfrm>
            <a:off x="7423798" y="2186682"/>
            <a:ext cx="798988" cy="261701"/>
          </a:xfrm>
          <a:prstGeom prst="wedgeRoundRectCallout">
            <a:avLst>
              <a:gd name="adj1" fmla="val -36415"/>
              <a:gd name="adj2" fmla="val 108647"/>
              <a:gd name="adj3" fmla="val 16667"/>
            </a:avLst>
          </a:prstGeom>
          <a:solidFill>
            <a:schemeClr val="bg1">
              <a:alpha val="90000"/>
            </a:schemeClr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>
                <a:solidFill>
                  <a:schemeClr val="tx1"/>
                </a:solidFill>
              </a:rPr>
              <a:t>팝업 해제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82" name="말풍선: 모서리가 둥근 사각형 2">
            <a:extLst>
              <a:ext uri="{FF2B5EF4-FFF2-40B4-BE49-F238E27FC236}">
                <a16:creationId xmlns:a16="http://schemas.microsoft.com/office/drawing/2014/main" id="{780EB475-454C-4E2F-99EA-89493555D1F3}"/>
              </a:ext>
            </a:extLst>
          </p:cNvPr>
          <p:cNvSpPr/>
          <p:nvPr/>
        </p:nvSpPr>
        <p:spPr>
          <a:xfrm>
            <a:off x="8630972" y="2841781"/>
            <a:ext cx="798988" cy="382280"/>
          </a:xfrm>
          <a:prstGeom prst="wedgeRoundRectCallout">
            <a:avLst>
              <a:gd name="adj1" fmla="val 63994"/>
              <a:gd name="adj2" fmla="val -130"/>
              <a:gd name="adj3" fmla="val 16667"/>
            </a:avLst>
          </a:prstGeom>
          <a:solidFill>
            <a:schemeClr val="bg1">
              <a:alpha val="90000"/>
            </a:schemeClr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연결 중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썸네일</a:t>
            </a:r>
            <a:r>
              <a:rPr lang="en-US" altLang="ko-KR" sz="1000" dirty="0">
                <a:solidFill>
                  <a:schemeClr val="tx1"/>
                </a:solidFill>
              </a:rPr>
              <a:t>_1</a:t>
            </a:r>
            <a:r>
              <a:rPr lang="ko-KR" altLang="en-US" sz="1000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115" name="말풍선: 모서리가 둥근 사각형 2">
            <a:extLst>
              <a:ext uri="{FF2B5EF4-FFF2-40B4-BE49-F238E27FC236}">
                <a16:creationId xmlns:a16="http://schemas.microsoft.com/office/drawing/2014/main" id="{780EB475-454C-4E2F-99EA-89493555D1F3}"/>
              </a:ext>
            </a:extLst>
          </p:cNvPr>
          <p:cNvSpPr/>
          <p:nvPr/>
        </p:nvSpPr>
        <p:spPr>
          <a:xfrm>
            <a:off x="8630972" y="4066265"/>
            <a:ext cx="798988" cy="382280"/>
          </a:xfrm>
          <a:prstGeom prst="wedgeRoundRectCallout">
            <a:avLst>
              <a:gd name="adj1" fmla="val 63994"/>
              <a:gd name="adj2" fmla="val -130"/>
              <a:gd name="adj3" fmla="val 16667"/>
            </a:avLst>
          </a:prstGeom>
          <a:solidFill>
            <a:schemeClr val="bg1">
              <a:alpha val="90000"/>
            </a:schemeClr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연결 중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썸네일</a:t>
            </a:r>
            <a:r>
              <a:rPr lang="en-US" altLang="ko-KR" sz="1000" dirty="0">
                <a:solidFill>
                  <a:schemeClr val="tx1"/>
                </a:solidFill>
              </a:rPr>
              <a:t>_2</a:t>
            </a:r>
            <a:r>
              <a:rPr lang="ko-KR" altLang="en-US" sz="1000" dirty="0">
                <a:solidFill>
                  <a:schemeClr val="tx1"/>
                </a:solidFill>
              </a:rPr>
              <a:t> </a:t>
            </a:r>
          </a:p>
        </p:txBody>
      </p:sp>
      <p:pic>
        <p:nvPicPr>
          <p:cNvPr id="117" name="그림 1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3995" y="1936363"/>
            <a:ext cx="3408235" cy="2195064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D7F1B8BD-CBC1-4A02-A3CE-5148DA8EB64F}"/>
              </a:ext>
            </a:extLst>
          </p:cNvPr>
          <p:cNvSpPr/>
          <p:nvPr/>
        </p:nvSpPr>
        <p:spPr>
          <a:xfrm>
            <a:off x="2570931" y="3638124"/>
            <a:ext cx="916684" cy="39753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6BB18600-545E-4873-A824-A76CF11E145A}"/>
              </a:ext>
            </a:extLst>
          </p:cNvPr>
          <p:cNvSpPr/>
          <p:nvPr/>
        </p:nvSpPr>
        <p:spPr>
          <a:xfrm>
            <a:off x="2570931" y="3361330"/>
            <a:ext cx="916684" cy="19876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601BBA74-1111-48DE-9616-FA8D45C513EF}"/>
              </a:ext>
            </a:extLst>
          </p:cNvPr>
          <p:cNvSpPr/>
          <p:nvPr/>
        </p:nvSpPr>
        <p:spPr>
          <a:xfrm>
            <a:off x="2570931" y="2660551"/>
            <a:ext cx="937465" cy="62275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C53B45E6-56AE-44BF-81FA-063EC9669DE3}"/>
              </a:ext>
            </a:extLst>
          </p:cNvPr>
          <p:cNvCxnSpPr>
            <a:stCxn id="75" idx="3"/>
          </p:cNvCxnSpPr>
          <p:nvPr/>
        </p:nvCxnSpPr>
        <p:spPr>
          <a:xfrm>
            <a:off x="3508396" y="2971927"/>
            <a:ext cx="321804" cy="14993"/>
          </a:xfrm>
          <a:prstGeom prst="straightConnector1">
            <a:avLst/>
          </a:prstGeom>
          <a:ln w="31750">
            <a:solidFill>
              <a:srgbClr val="FF0000"/>
            </a:solidFill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F1ECA81D-0F1E-4CEE-BAF6-CDA1F69F71E7}"/>
              </a:ext>
            </a:extLst>
          </p:cNvPr>
          <p:cNvCxnSpPr>
            <a:cxnSpLocks/>
            <a:stCxn id="74" idx="3"/>
          </p:cNvCxnSpPr>
          <p:nvPr/>
        </p:nvCxnSpPr>
        <p:spPr>
          <a:xfrm>
            <a:off x="3487615" y="3460714"/>
            <a:ext cx="321804" cy="13036"/>
          </a:xfrm>
          <a:prstGeom prst="straightConnector1">
            <a:avLst/>
          </a:prstGeom>
          <a:ln w="31750">
            <a:solidFill>
              <a:srgbClr val="FF0000"/>
            </a:solidFill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64058B6E-1E22-4A15-83B3-6403EFF01CA3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3487615" y="3836891"/>
            <a:ext cx="321804" cy="0"/>
          </a:xfrm>
          <a:prstGeom prst="straightConnector1">
            <a:avLst/>
          </a:prstGeom>
          <a:ln w="31750">
            <a:solidFill>
              <a:srgbClr val="FF0000"/>
            </a:solidFill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E0883897-0D8A-436E-AA79-06D5046C9DE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83552" y="3379676"/>
            <a:ext cx="904064" cy="180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2304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0" name="표 26">
            <a:extLst>
              <a:ext uri="{FF2B5EF4-FFF2-40B4-BE49-F238E27FC236}">
                <a16:creationId xmlns:a16="http://schemas.microsoft.com/office/drawing/2014/main" id="{849DB1BD-3DFD-4E9C-999D-31D80176B1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2269229"/>
              </p:ext>
            </p:extLst>
          </p:nvPr>
        </p:nvGraphicFramePr>
        <p:xfrm>
          <a:off x="248740" y="1733626"/>
          <a:ext cx="11770880" cy="4706853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1770880">
                  <a:extLst>
                    <a:ext uri="{9D8B030D-6E8A-4147-A177-3AD203B41FA5}">
                      <a16:colId xmlns:a16="http://schemas.microsoft.com/office/drawing/2014/main" val="1281812352"/>
                    </a:ext>
                  </a:extLst>
                </a:gridCol>
              </a:tblGrid>
              <a:tr h="2473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게임</a:t>
                      </a:r>
                      <a:r>
                        <a:rPr lang="ko-KR" altLang="en-US" sz="1100" baseline="0" dirty="0"/>
                        <a:t> 패시브</a:t>
                      </a:r>
                      <a:r>
                        <a:rPr lang="ko-KR" altLang="en-US" sz="1100" dirty="0"/>
                        <a:t> </a:t>
                      </a:r>
                      <a:r>
                        <a:rPr lang="en-US" altLang="ko-KR" sz="1100" dirty="0"/>
                        <a:t>Flow</a:t>
                      </a:r>
                      <a:r>
                        <a:rPr lang="en-US" altLang="ko-KR" sz="1100" baseline="0" dirty="0"/>
                        <a:t> Chart</a:t>
                      </a:r>
                      <a:endParaRPr lang="ko-KR" altLang="en-US" sz="1100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8967248"/>
                  </a:ext>
                </a:extLst>
              </a:tr>
              <a:tr h="4447773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endParaRPr lang="en-US" altLang="ko-KR" sz="1300" b="1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7596589"/>
                  </a:ext>
                </a:extLst>
              </a:tr>
            </a:tbl>
          </a:graphicData>
        </a:graphic>
      </p:graphicFrame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4FA2DB8-3720-4731-B79B-28634B515071}"/>
              </a:ext>
            </a:extLst>
          </p:cNvPr>
          <p:cNvCxnSpPr/>
          <p:nvPr/>
        </p:nvCxnSpPr>
        <p:spPr>
          <a:xfrm>
            <a:off x="0" y="721453"/>
            <a:ext cx="12192000" cy="0"/>
          </a:xfrm>
          <a:prstGeom prst="line">
            <a:avLst/>
          </a:prstGeom>
          <a:ln w="1905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FC359E75-9E4C-4E3E-941F-98BDF9EA5636}"/>
              </a:ext>
            </a:extLst>
          </p:cNvPr>
          <p:cNvCxnSpPr/>
          <p:nvPr/>
        </p:nvCxnSpPr>
        <p:spPr>
          <a:xfrm>
            <a:off x="0" y="1377706"/>
            <a:ext cx="12192000" cy="0"/>
          </a:xfrm>
          <a:prstGeom prst="line">
            <a:avLst/>
          </a:prstGeom>
          <a:ln w="1905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CD2BCA4E-221E-4D19-B2C6-3C1BEC63420E}"/>
              </a:ext>
            </a:extLst>
          </p:cNvPr>
          <p:cNvSpPr/>
          <p:nvPr/>
        </p:nvSpPr>
        <p:spPr>
          <a:xfrm>
            <a:off x="10466664" y="138789"/>
            <a:ext cx="1725336" cy="384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Page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24/37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07FB9D8F-E10A-470B-8E45-5573FBA39536}"/>
              </a:ext>
            </a:extLst>
          </p:cNvPr>
          <p:cNvGrpSpPr/>
          <p:nvPr/>
        </p:nvGrpSpPr>
        <p:grpSpPr>
          <a:xfrm>
            <a:off x="-131262" y="806314"/>
            <a:ext cx="12326336" cy="750158"/>
            <a:chOff x="-131262" y="806314"/>
            <a:chExt cx="12326336" cy="750158"/>
          </a:xfrm>
        </p:grpSpPr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3AB4FEC4-567E-4906-8F14-25F19892B91F}"/>
                </a:ext>
              </a:extLst>
            </p:cNvPr>
            <p:cNvGrpSpPr/>
            <p:nvPr/>
          </p:nvGrpSpPr>
          <p:grpSpPr>
            <a:xfrm>
              <a:off x="-131262" y="806314"/>
              <a:ext cx="12326336" cy="750158"/>
              <a:chOff x="-131262" y="806314"/>
              <a:chExt cx="12326336" cy="750158"/>
            </a:xfrm>
          </p:grpSpPr>
          <p:grpSp>
            <p:nvGrpSpPr>
              <p:cNvPr id="97" name="그룹 96">
                <a:extLst>
                  <a:ext uri="{FF2B5EF4-FFF2-40B4-BE49-F238E27FC236}">
                    <a16:creationId xmlns:a16="http://schemas.microsoft.com/office/drawing/2014/main" id="{BDB4FA12-42AB-4B4F-A001-9F2662FEFB59}"/>
                  </a:ext>
                </a:extLst>
              </p:cNvPr>
              <p:cNvGrpSpPr/>
              <p:nvPr/>
            </p:nvGrpSpPr>
            <p:grpSpPr>
              <a:xfrm>
                <a:off x="-131262" y="806314"/>
                <a:ext cx="12326336" cy="750158"/>
                <a:chOff x="-131262" y="806314"/>
                <a:chExt cx="12326336" cy="750158"/>
              </a:xfrm>
            </p:grpSpPr>
            <p:grpSp>
              <p:nvGrpSpPr>
                <p:cNvPr id="99" name="그룹 98">
                  <a:extLst>
                    <a:ext uri="{FF2B5EF4-FFF2-40B4-BE49-F238E27FC236}">
                      <a16:creationId xmlns:a16="http://schemas.microsoft.com/office/drawing/2014/main" id="{49B678E5-6A8F-4207-98F0-C5DD90B4BE49}"/>
                    </a:ext>
                  </a:extLst>
                </p:cNvPr>
                <p:cNvGrpSpPr/>
                <p:nvPr/>
              </p:nvGrpSpPr>
              <p:grpSpPr>
                <a:xfrm>
                  <a:off x="2448" y="806314"/>
                  <a:ext cx="12192626" cy="750158"/>
                  <a:chOff x="2448" y="791684"/>
                  <a:chExt cx="12192626" cy="750158"/>
                </a:xfrm>
              </p:grpSpPr>
              <p:sp>
                <p:nvSpPr>
                  <p:cNvPr id="102" name="화살표: 오각형 101">
                    <a:extLst>
                      <a:ext uri="{FF2B5EF4-FFF2-40B4-BE49-F238E27FC236}">
                        <a16:creationId xmlns:a16="http://schemas.microsoft.com/office/drawing/2014/main" id="{62503C02-E0AB-41C8-A1D0-B34BF14EDAD8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638942" y="472762"/>
                    <a:ext cx="714488" cy="1423672"/>
                  </a:xfrm>
                  <a:prstGeom prst="homePlate">
                    <a:avLst>
                      <a:gd name="adj" fmla="val 39689"/>
                    </a:avLst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  <a:ln>
                    <a:solidFill>
                      <a:schemeClr val="accent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 dirty="0"/>
                  </a:p>
                </p:txBody>
              </p:sp>
              <p:grpSp>
                <p:nvGrpSpPr>
                  <p:cNvPr id="103" name="그룹 102">
                    <a:extLst>
                      <a:ext uri="{FF2B5EF4-FFF2-40B4-BE49-F238E27FC236}">
                        <a16:creationId xmlns:a16="http://schemas.microsoft.com/office/drawing/2014/main" id="{F0361561-C01C-478C-AB4D-35DF201EF807}"/>
                      </a:ext>
                    </a:extLst>
                  </p:cNvPr>
                  <p:cNvGrpSpPr/>
                  <p:nvPr/>
                </p:nvGrpSpPr>
                <p:grpSpPr>
                  <a:xfrm>
                    <a:off x="2448" y="791684"/>
                    <a:ext cx="12192626" cy="508631"/>
                    <a:chOff x="2448" y="791684"/>
                    <a:chExt cx="12192626" cy="508631"/>
                  </a:xfrm>
                </p:grpSpPr>
                <p:sp>
                  <p:nvSpPr>
                    <p:cNvPr id="108" name="직사각형 107">
                      <a:extLst>
                        <a:ext uri="{FF2B5EF4-FFF2-40B4-BE49-F238E27FC236}">
                          <a16:creationId xmlns:a16="http://schemas.microsoft.com/office/drawing/2014/main" id="{0556990B-119E-40A3-AF32-F218610D190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754031" y="827498"/>
                      <a:ext cx="1425265" cy="42925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10" name="TextBox 109">
                      <a:extLst>
                        <a:ext uri="{FF2B5EF4-FFF2-40B4-BE49-F238E27FC236}">
                          <a16:creationId xmlns:a16="http://schemas.microsoft.com/office/drawing/2014/main" id="{EB8EF627-20E8-4956-B6CF-25626B38010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633816" y="859857"/>
                      <a:ext cx="1648436" cy="36791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dirty="0"/>
                        <a:t>Ⅲ. </a:t>
                      </a:r>
                      <a:r>
                        <a:rPr lang="ko-KR" altLang="en-US" dirty="0"/>
                        <a:t>결론</a:t>
                      </a:r>
                    </a:p>
                  </p:txBody>
                </p:sp>
                <p:sp>
                  <p:nvSpPr>
                    <p:cNvPr id="111" name="TextBox 110">
                      <a:extLst>
                        <a:ext uri="{FF2B5EF4-FFF2-40B4-BE49-F238E27FC236}">
                          <a16:creationId xmlns:a16="http://schemas.microsoft.com/office/drawing/2014/main" id="{688DEA51-180A-4177-8423-F916DD5EB1C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430220" y="905551"/>
                      <a:ext cx="951377" cy="29238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300" b="1" dirty="0"/>
                        <a:t>게임 정보</a:t>
                      </a:r>
                    </a:p>
                  </p:txBody>
                </p:sp>
                <p:sp>
                  <p:nvSpPr>
                    <p:cNvPr id="116" name="직사각형 115">
                      <a:extLst>
                        <a:ext uri="{FF2B5EF4-FFF2-40B4-BE49-F238E27FC236}">
                          <a16:creationId xmlns:a16="http://schemas.microsoft.com/office/drawing/2014/main" id="{99CD32F6-E8D8-41FC-B54D-1FF1DB95F71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20136" y="826840"/>
                      <a:ext cx="1011822" cy="43009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17" name="직사각형 116">
                      <a:extLst>
                        <a:ext uri="{FF2B5EF4-FFF2-40B4-BE49-F238E27FC236}">
                          <a16:creationId xmlns:a16="http://schemas.microsoft.com/office/drawing/2014/main" id="{54AE2CE7-1660-4FC8-A473-07020E5F6B2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728566" y="826840"/>
                      <a:ext cx="1011822" cy="43009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19" name="TextBox 118">
                      <a:extLst>
                        <a:ext uri="{FF2B5EF4-FFF2-40B4-BE49-F238E27FC236}">
                          <a16:creationId xmlns:a16="http://schemas.microsoft.com/office/drawing/2014/main" id="{15364EA4-0994-40FE-BC2D-9948FA17421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813225" y="876705"/>
                      <a:ext cx="842503" cy="29238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300" dirty="0"/>
                        <a:t>UI &amp; UX</a:t>
                      </a:r>
                      <a:endParaRPr lang="ko-KR" altLang="en-US" sz="1300" dirty="0"/>
                    </a:p>
                  </p:txBody>
                </p:sp>
                <p:grpSp>
                  <p:nvGrpSpPr>
                    <p:cNvPr id="120" name="그룹 119">
                      <a:extLst>
                        <a:ext uri="{FF2B5EF4-FFF2-40B4-BE49-F238E27FC236}">
                          <a16:creationId xmlns:a16="http://schemas.microsoft.com/office/drawing/2014/main" id="{F37C7361-EB16-4D41-869B-FAA550F5C5F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429138" y="807872"/>
                      <a:ext cx="2858792" cy="492443"/>
                      <a:chOff x="1429138" y="807872"/>
                      <a:chExt cx="2858792" cy="492443"/>
                    </a:xfrm>
                  </p:grpSpPr>
                  <p:sp>
                    <p:nvSpPr>
                      <p:cNvPr id="132" name="직사각형 131">
                        <a:extLst>
                          <a:ext uri="{FF2B5EF4-FFF2-40B4-BE49-F238E27FC236}">
                            <a16:creationId xmlns:a16="http://schemas.microsoft.com/office/drawing/2014/main" id="{E405E032-EA17-4999-8097-CA8DF7AF732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333731" y="826477"/>
                        <a:ext cx="951377" cy="43179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accent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b="1"/>
                      </a:p>
                    </p:txBody>
                  </p:sp>
                  <p:sp>
                    <p:nvSpPr>
                      <p:cNvPr id="133" name="TextBox 132">
                        <a:extLst>
                          <a:ext uri="{FF2B5EF4-FFF2-40B4-BE49-F238E27FC236}">
                            <a16:creationId xmlns:a16="http://schemas.microsoft.com/office/drawing/2014/main" id="{DB3CF43E-AF37-45C7-9DE2-1E4E33B59B0B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336553" y="807872"/>
                        <a:ext cx="951377" cy="492443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ko-KR" altLang="en-US" sz="1300" dirty="0"/>
                          <a:t>유사 게임</a:t>
                        </a:r>
                        <a:endParaRPr lang="en-US" altLang="ko-KR" sz="1300" dirty="0"/>
                      </a:p>
                      <a:p>
                        <a:pPr algn="ctr"/>
                        <a:r>
                          <a:rPr lang="ko-KR" altLang="en-US" sz="1300" dirty="0"/>
                          <a:t>비교</a:t>
                        </a:r>
                      </a:p>
                    </p:txBody>
                  </p:sp>
                  <p:sp>
                    <p:nvSpPr>
                      <p:cNvPr id="134" name="직사각형 133">
                        <a:extLst>
                          <a:ext uri="{FF2B5EF4-FFF2-40B4-BE49-F238E27FC236}">
                            <a16:creationId xmlns:a16="http://schemas.microsoft.com/office/drawing/2014/main" id="{7C8412A0-5C5D-467E-8C29-3AF3D06F045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379110" y="826477"/>
                        <a:ext cx="951377" cy="43179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accent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b="1"/>
                      </a:p>
                    </p:txBody>
                  </p:sp>
                  <p:sp>
                    <p:nvSpPr>
                      <p:cNvPr id="135" name="직사각형 134">
                        <a:extLst>
                          <a:ext uri="{FF2B5EF4-FFF2-40B4-BE49-F238E27FC236}">
                            <a16:creationId xmlns:a16="http://schemas.microsoft.com/office/drawing/2014/main" id="{CDE524D2-E883-46BF-9A92-441AFC00371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429138" y="826477"/>
                        <a:ext cx="951377" cy="43179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accent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b="1"/>
                      </a:p>
                    </p:txBody>
                  </p:sp>
                </p:grpSp>
                <p:grpSp>
                  <p:nvGrpSpPr>
                    <p:cNvPr id="122" name="그룹 121">
                      <a:extLst>
                        <a:ext uri="{FF2B5EF4-FFF2-40B4-BE49-F238E27FC236}">
                          <a16:creationId xmlns:a16="http://schemas.microsoft.com/office/drawing/2014/main" id="{B35E4B4D-3EF6-4AAF-B4EF-69A554FE55B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708430" y="826840"/>
                      <a:ext cx="1011822" cy="430091"/>
                      <a:chOff x="5870306" y="387644"/>
                      <a:chExt cx="1011822" cy="430091"/>
                    </a:xfrm>
                  </p:grpSpPr>
                  <p:sp>
                    <p:nvSpPr>
                      <p:cNvPr id="129" name="직사각형 128">
                        <a:extLst>
                          <a:ext uri="{FF2B5EF4-FFF2-40B4-BE49-F238E27FC236}">
                            <a16:creationId xmlns:a16="http://schemas.microsoft.com/office/drawing/2014/main" id="{37F3FE53-2477-40AF-8E37-18C57A84749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70306" y="387644"/>
                        <a:ext cx="1011822" cy="430091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accent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30" name="TextBox 129">
                        <a:extLst>
                          <a:ext uri="{FF2B5EF4-FFF2-40B4-BE49-F238E27FC236}">
                            <a16:creationId xmlns:a16="http://schemas.microsoft.com/office/drawing/2014/main" id="{644CB1C8-0FCC-4DCD-A622-8AA7FA6C3968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026541" y="449839"/>
                        <a:ext cx="699352" cy="292388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ko-KR" altLang="en-US" sz="1300" dirty="0"/>
                          <a:t>캐릭터</a:t>
                        </a:r>
                      </a:p>
                    </p:txBody>
                  </p:sp>
                </p:grpSp>
                <p:sp>
                  <p:nvSpPr>
                    <p:cNvPr id="123" name="직사각형 122">
                      <a:extLst>
                        <a:ext uri="{FF2B5EF4-FFF2-40B4-BE49-F238E27FC236}">
                          <a16:creationId xmlns:a16="http://schemas.microsoft.com/office/drawing/2014/main" id="{4994BEE7-BCDE-4859-A4D2-82BBB512874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745648" y="826840"/>
                      <a:ext cx="1011822" cy="430091"/>
                    </a:xfrm>
                    <a:prstGeom prst="rect">
                      <a:avLst/>
                    </a:prstGeom>
                    <a:solidFill>
                      <a:schemeClr val="accent2">
                        <a:lumMod val="20000"/>
                        <a:lumOff val="80000"/>
                      </a:schemeClr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24" name="TextBox 123">
                      <a:extLst>
                        <a:ext uri="{FF2B5EF4-FFF2-40B4-BE49-F238E27FC236}">
                          <a16:creationId xmlns:a16="http://schemas.microsoft.com/office/drawing/2014/main" id="{904A54EA-CE25-44F5-8C25-56DDCBDC6ED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830307" y="791684"/>
                      <a:ext cx="842503" cy="49244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300" b="1" dirty="0"/>
                        <a:t>Flow</a:t>
                      </a:r>
                      <a:r>
                        <a:rPr lang="en-US" altLang="ko-KR" sz="1300" dirty="0"/>
                        <a:t> </a:t>
                      </a:r>
                      <a:r>
                        <a:rPr lang="en-US" altLang="ko-KR" sz="1300" b="1" dirty="0"/>
                        <a:t>Chart</a:t>
                      </a:r>
                      <a:endParaRPr lang="ko-KR" altLang="en-US" sz="1300" b="1" dirty="0"/>
                    </a:p>
                  </p:txBody>
                </p:sp>
                <p:sp>
                  <p:nvSpPr>
                    <p:cNvPr id="125" name="직사각형 124">
                      <a:extLst>
                        <a:ext uri="{FF2B5EF4-FFF2-40B4-BE49-F238E27FC236}">
                          <a16:creationId xmlns:a16="http://schemas.microsoft.com/office/drawing/2014/main" id="{29C68ABB-ECB7-4E91-92B4-AB04BA6C564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183252" y="826840"/>
                      <a:ext cx="1011822" cy="43009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26" name="TextBox 125">
                      <a:extLst>
                        <a:ext uri="{FF2B5EF4-FFF2-40B4-BE49-F238E27FC236}">
                          <a16:creationId xmlns:a16="http://schemas.microsoft.com/office/drawing/2014/main" id="{1F29C625-CC7C-4FFA-8AA7-6575FBEE902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1282252" y="901330"/>
                      <a:ext cx="865979" cy="2964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300" dirty="0"/>
                        <a:t>기대효과</a:t>
                      </a:r>
                    </a:p>
                  </p:txBody>
                </p:sp>
                <p:sp>
                  <p:nvSpPr>
                    <p:cNvPr id="127" name="TextBox 126">
                      <a:extLst>
                        <a:ext uri="{FF2B5EF4-FFF2-40B4-BE49-F238E27FC236}">
                          <a16:creationId xmlns:a16="http://schemas.microsoft.com/office/drawing/2014/main" id="{D89F7AB9-D97A-43BC-BC81-28AF771E42E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438408" y="884373"/>
                      <a:ext cx="951377" cy="29238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300" dirty="0"/>
                        <a:t>게임 정보</a:t>
                      </a:r>
                    </a:p>
                  </p:txBody>
                </p:sp>
                <p:sp>
                  <p:nvSpPr>
                    <p:cNvPr id="128" name="직사각형 127">
                      <a:extLst>
                        <a:ext uri="{FF2B5EF4-FFF2-40B4-BE49-F238E27FC236}">
                          <a16:creationId xmlns:a16="http://schemas.microsoft.com/office/drawing/2014/main" id="{A7E10CE7-D4FE-4F12-A4D4-13734C89F84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48" y="825994"/>
                      <a:ext cx="1425265" cy="430755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C0782FD7-53AD-434C-91D8-811F5834B5AF}"/>
                    </a:ext>
                  </a:extLst>
                </p:cNvPr>
                <p:cNvSpPr txBox="1"/>
                <p:nvPr/>
              </p:nvSpPr>
              <p:spPr>
                <a:xfrm>
                  <a:off x="4232262" y="879993"/>
                  <a:ext cx="1478623" cy="3539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700" b="1" dirty="0"/>
                    <a:t>Ⅱ. </a:t>
                  </a:r>
                  <a:r>
                    <a:rPr lang="ko-KR" altLang="en-US" sz="1700" b="1" dirty="0"/>
                    <a:t>게임 컨셉</a:t>
                  </a:r>
                </a:p>
              </p:txBody>
            </p:sp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8CDA0251-3545-444D-8F52-A12E4CDB8B9F}"/>
                    </a:ext>
                  </a:extLst>
                </p:cNvPr>
                <p:cNvSpPr txBox="1"/>
                <p:nvPr/>
              </p:nvSpPr>
              <p:spPr>
                <a:xfrm>
                  <a:off x="-131262" y="888524"/>
                  <a:ext cx="1648436" cy="3539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700" dirty="0"/>
                    <a:t>Ⅰ. </a:t>
                  </a:r>
                  <a:r>
                    <a:rPr lang="ko-KR" altLang="en-US" sz="1700" dirty="0"/>
                    <a:t>게임 개괄</a:t>
                  </a:r>
                </a:p>
              </p:txBody>
            </p:sp>
          </p:grpSp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6C80543B-0F37-4B10-BEA5-B0D66E20EC64}"/>
                  </a:ext>
                </a:extLst>
              </p:cNvPr>
              <p:cNvSpPr txBox="1"/>
              <p:nvPr/>
            </p:nvSpPr>
            <p:spPr>
              <a:xfrm>
                <a:off x="2380398" y="813475"/>
                <a:ext cx="1011823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300" dirty="0"/>
                  <a:t>목적 </a:t>
                </a:r>
                <a:r>
                  <a:rPr lang="en-US" altLang="ko-KR" sz="1300" dirty="0"/>
                  <a:t>&amp;</a:t>
                </a:r>
              </a:p>
              <a:p>
                <a:pPr algn="ctr"/>
                <a:r>
                  <a:rPr lang="ko-KR" altLang="en-US" sz="1300" dirty="0"/>
                  <a:t>재미요소</a:t>
                </a:r>
              </a:p>
            </p:txBody>
          </p:sp>
        </p:grp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645E3DC9-9A05-45AF-8C8B-ACADC361BC75}"/>
                </a:ext>
              </a:extLst>
            </p:cNvPr>
            <p:cNvSpPr txBox="1"/>
            <p:nvPr/>
          </p:nvSpPr>
          <p:spPr>
            <a:xfrm>
              <a:off x="6758649" y="829663"/>
              <a:ext cx="951377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300" dirty="0"/>
                <a:t>패시브 </a:t>
              </a:r>
              <a:r>
                <a:rPr lang="en-US" altLang="ko-KR" sz="1300" dirty="0"/>
                <a:t>&amp;</a:t>
              </a:r>
            </a:p>
            <a:p>
              <a:pPr algn="ctr"/>
              <a:r>
                <a:rPr lang="ko-KR" altLang="en-US" sz="1300" dirty="0"/>
                <a:t>아이템</a:t>
              </a:r>
            </a:p>
          </p:txBody>
        </p:sp>
      </p:grpSp>
      <p:sp>
        <p:nvSpPr>
          <p:cNvPr id="63" name="모서리가 둥근 직사각형 62"/>
          <p:cNvSpPr/>
          <p:nvPr/>
        </p:nvSpPr>
        <p:spPr>
          <a:xfrm>
            <a:off x="731138" y="4171714"/>
            <a:ext cx="1172722" cy="47129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게임 시작</a:t>
            </a:r>
          </a:p>
        </p:txBody>
      </p:sp>
      <p:sp>
        <p:nvSpPr>
          <p:cNvPr id="64" name="직사각형 63"/>
          <p:cNvSpPr/>
          <p:nvPr/>
        </p:nvSpPr>
        <p:spPr>
          <a:xfrm>
            <a:off x="5349074" y="3049256"/>
            <a:ext cx="914401" cy="45155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패시브</a:t>
            </a:r>
            <a:endParaRPr lang="en-US" altLang="ko-KR" sz="1100" dirty="0">
              <a:solidFill>
                <a:schemeClr val="tx1"/>
              </a:solidFill>
            </a:endParaRPr>
          </a:p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비 활성화</a:t>
            </a:r>
          </a:p>
        </p:txBody>
      </p:sp>
      <p:sp>
        <p:nvSpPr>
          <p:cNvPr id="65" name="직사각형 64"/>
          <p:cNvSpPr/>
          <p:nvPr/>
        </p:nvSpPr>
        <p:spPr>
          <a:xfrm>
            <a:off x="857836" y="2864361"/>
            <a:ext cx="924175" cy="43243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패시브</a:t>
            </a:r>
            <a:endParaRPr lang="en-US" altLang="ko-KR" sz="1100" dirty="0">
              <a:solidFill>
                <a:schemeClr val="tx1"/>
              </a:solidFill>
            </a:endParaRPr>
          </a:p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개입</a:t>
            </a:r>
          </a:p>
        </p:txBody>
      </p:sp>
      <p:cxnSp>
        <p:nvCxnSpPr>
          <p:cNvPr id="66" name="직선 화살표 연결선 65"/>
          <p:cNvCxnSpPr>
            <a:cxnSpLocks/>
            <a:stCxn id="65" idx="2"/>
            <a:endCxn id="63" idx="0"/>
          </p:cNvCxnSpPr>
          <p:nvPr/>
        </p:nvCxnSpPr>
        <p:spPr>
          <a:xfrm flipH="1">
            <a:off x="1317499" y="3296797"/>
            <a:ext cx="2425" cy="874917"/>
          </a:xfrm>
          <a:prstGeom prst="straightConnector1">
            <a:avLst/>
          </a:prstGeom>
          <a:ln w="28575">
            <a:solidFill>
              <a:schemeClr val="accent6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순서도: 판단 66"/>
          <p:cNvSpPr/>
          <p:nvPr/>
        </p:nvSpPr>
        <p:spPr>
          <a:xfrm>
            <a:off x="10262824" y="3861797"/>
            <a:ext cx="1512233" cy="1096871"/>
          </a:xfrm>
          <a:prstGeom prst="flowChartDecisio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쿨 타임이 모두 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지났는가</a:t>
            </a:r>
            <a:r>
              <a:rPr lang="en-US" altLang="ko-KR" sz="1000" dirty="0">
                <a:solidFill>
                  <a:schemeClr val="tx1"/>
                </a:solidFill>
              </a:rPr>
              <a:t>?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8605587" y="4171714"/>
            <a:ext cx="903585" cy="4763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쿨 타임</a:t>
            </a:r>
            <a:endParaRPr lang="en-US" altLang="ko-KR" sz="1100" dirty="0">
              <a:solidFill>
                <a:schemeClr val="tx1"/>
              </a:solidFill>
            </a:endParaRPr>
          </a:p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생성 </a:t>
            </a:r>
            <a:endParaRPr lang="en-US" altLang="ko-KR" sz="1100" dirty="0">
              <a:solidFill>
                <a:schemeClr val="tx1"/>
              </a:solidFill>
            </a:endParaRPr>
          </a:p>
        </p:txBody>
      </p:sp>
      <p:cxnSp>
        <p:nvCxnSpPr>
          <p:cNvPr id="69" name="꺾인 연결선 68"/>
          <p:cNvCxnSpPr>
            <a:cxnSpLocks/>
            <a:stCxn id="67" idx="0"/>
            <a:endCxn id="64" idx="3"/>
          </p:cNvCxnSpPr>
          <p:nvPr/>
        </p:nvCxnSpPr>
        <p:spPr>
          <a:xfrm rot="16200000" flipV="1">
            <a:off x="8347827" y="1190683"/>
            <a:ext cx="586763" cy="4755466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11040041" y="3601021"/>
            <a:ext cx="549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No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AA2E39E0-9E0D-4AB4-B8C9-F6C525D7FC3D}"/>
              </a:ext>
            </a:extLst>
          </p:cNvPr>
          <p:cNvCxnSpPr>
            <a:cxnSpLocks/>
            <a:stCxn id="63" idx="3"/>
            <a:endCxn id="86" idx="1"/>
          </p:cNvCxnSpPr>
          <p:nvPr/>
        </p:nvCxnSpPr>
        <p:spPr>
          <a:xfrm>
            <a:off x="1903860" y="4407359"/>
            <a:ext cx="951603" cy="253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꺾인 연결선 264">
            <a:extLst>
              <a:ext uri="{FF2B5EF4-FFF2-40B4-BE49-F238E27FC236}">
                <a16:creationId xmlns:a16="http://schemas.microsoft.com/office/drawing/2014/main" id="{EE0E30DC-88B0-47AA-B00D-A1216A442F69}"/>
              </a:ext>
            </a:extLst>
          </p:cNvPr>
          <p:cNvCxnSpPr>
            <a:cxnSpLocks/>
            <a:stCxn id="67" idx="2"/>
            <a:endCxn id="86" idx="2"/>
          </p:cNvCxnSpPr>
          <p:nvPr/>
        </p:nvCxnSpPr>
        <p:spPr>
          <a:xfrm rot="5400000" flipH="1">
            <a:off x="7352202" y="1291930"/>
            <a:ext cx="37895" cy="7295582"/>
          </a:xfrm>
          <a:prstGeom prst="bentConnector3">
            <a:avLst>
              <a:gd name="adj1" fmla="val -603246"/>
            </a:avLst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9031FAD1-05D7-4BBC-95E4-20D6C1D2F964}"/>
              </a:ext>
            </a:extLst>
          </p:cNvPr>
          <p:cNvSpPr txBox="1"/>
          <p:nvPr/>
        </p:nvSpPr>
        <p:spPr>
          <a:xfrm>
            <a:off x="11012587" y="4915863"/>
            <a:ext cx="568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1"/>
                </a:solidFill>
              </a:rPr>
              <a:t>Yes</a:t>
            </a:r>
            <a:endParaRPr lang="ko-KR" altLang="en-US" dirty="0">
              <a:solidFill>
                <a:schemeClr val="accent1"/>
              </a:solidFill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7942D729-1D51-4931-B083-08F40FBAB404}"/>
              </a:ext>
            </a:extLst>
          </p:cNvPr>
          <p:cNvSpPr/>
          <p:nvPr/>
        </p:nvSpPr>
        <p:spPr>
          <a:xfrm>
            <a:off x="5380559" y="4171714"/>
            <a:ext cx="903585" cy="4763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패시브</a:t>
            </a:r>
            <a:endParaRPr lang="en-US" altLang="ko-KR" sz="1100" dirty="0">
              <a:solidFill>
                <a:schemeClr val="tx1"/>
              </a:solidFill>
            </a:endParaRPr>
          </a:p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활성화</a:t>
            </a:r>
            <a:endParaRPr lang="en-US" altLang="ko-KR" sz="1100" dirty="0">
              <a:solidFill>
                <a:schemeClr val="tx1"/>
              </a:solidFill>
            </a:endParaRPr>
          </a:p>
        </p:txBody>
      </p: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D70AA368-03EA-4D0F-87FC-6390D391D5A6}"/>
              </a:ext>
            </a:extLst>
          </p:cNvPr>
          <p:cNvCxnSpPr>
            <a:cxnSpLocks/>
            <a:stCxn id="76" idx="3"/>
            <a:endCxn id="68" idx="1"/>
          </p:cNvCxnSpPr>
          <p:nvPr/>
        </p:nvCxnSpPr>
        <p:spPr>
          <a:xfrm>
            <a:off x="7895079" y="4409897"/>
            <a:ext cx="710508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순서도: 판단 85">
            <a:extLst>
              <a:ext uri="{FF2B5EF4-FFF2-40B4-BE49-F238E27FC236}">
                <a16:creationId xmlns:a16="http://schemas.microsoft.com/office/drawing/2014/main" id="{4A03DC4B-C0BD-46ED-A857-CFC63C7072D8}"/>
              </a:ext>
            </a:extLst>
          </p:cNvPr>
          <p:cNvSpPr/>
          <p:nvPr/>
        </p:nvSpPr>
        <p:spPr>
          <a:xfrm>
            <a:off x="2855463" y="3899020"/>
            <a:ext cx="1735791" cy="1021753"/>
          </a:xfrm>
          <a:prstGeom prst="flowChartDecisio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패시브를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획득했는가</a:t>
            </a:r>
            <a:r>
              <a:rPr lang="en-US" altLang="ko-KR" sz="1000" dirty="0">
                <a:solidFill>
                  <a:schemeClr val="tx1"/>
                </a:solidFill>
              </a:rPr>
              <a:t>?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cxnSp>
        <p:nvCxnSpPr>
          <p:cNvPr id="87" name="꺾인 연결선 264">
            <a:extLst>
              <a:ext uri="{FF2B5EF4-FFF2-40B4-BE49-F238E27FC236}">
                <a16:creationId xmlns:a16="http://schemas.microsoft.com/office/drawing/2014/main" id="{14134F3C-A3E2-4B33-B188-C85A00F56A71}"/>
              </a:ext>
            </a:extLst>
          </p:cNvPr>
          <p:cNvCxnSpPr>
            <a:cxnSpLocks/>
            <a:stCxn id="86" idx="3"/>
            <a:endCxn id="83" idx="1"/>
          </p:cNvCxnSpPr>
          <p:nvPr/>
        </p:nvCxnSpPr>
        <p:spPr>
          <a:xfrm>
            <a:off x="4591254" y="4409897"/>
            <a:ext cx="789305" cy="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E2E17915-5FF9-425F-BCDC-C63C197659C5}"/>
              </a:ext>
            </a:extLst>
          </p:cNvPr>
          <p:cNvSpPr txBox="1"/>
          <p:nvPr/>
        </p:nvSpPr>
        <p:spPr>
          <a:xfrm>
            <a:off x="4510583" y="4037312"/>
            <a:ext cx="568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1"/>
                </a:solidFill>
              </a:rPr>
              <a:t>Yes</a:t>
            </a:r>
            <a:endParaRPr lang="ko-KR" altLang="en-US" dirty="0">
              <a:solidFill>
                <a:schemeClr val="accent1"/>
              </a:solidFill>
            </a:endParaRPr>
          </a:p>
        </p:txBody>
      </p:sp>
      <p:cxnSp>
        <p:nvCxnSpPr>
          <p:cNvPr id="91" name="꺾인 연결선 90"/>
          <p:cNvCxnSpPr>
            <a:cxnSpLocks/>
            <a:stCxn id="86" idx="0"/>
            <a:endCxn id="64" idx="1"/>
          </p:cNvCxnSpPr>
          <p:nvPr/>
        </p:nvCxnSpPr>
        <p:spPr>
          <a:xfrm rot="5400000" flipH="1" flipV="1">
            <a:off x="4224223" y="2774170"/>
            <a:ext cx="623986" cy="1625715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/>
          <p:cNvSpPr txBox="1"/>
          <p:nvPr/>
        </p:nvSpPr>
        <p:spPr>
          <a:xfrm>
            <a:off x="3232310" y="3625777"/>
            <a:ext cx="549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No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107" name="꺾인 연결선 264">
            <a:extLst>
              <a:ext uri="{FF2B5EF4-FFF2-40B4-BE49-F238E27FC236}">
                <a16:creationId xmlns:a16="http://schemas.microsoft.com/office/drawing/2014/main" id="{14134F3C-A3E2-4B33-B188-C85A00F56A71}"/>
              </a:ext>
            </a:extLst>
          </p:cNvPr>
          <p:cNvCxnSpPr>
            <a:cxnSpLocks/>
            <a:stCxn id="68" idx="3"/>
            <a:endCxn id="67" idx="1"/>
          </p:cNvCxnSpPr>
          <p:nvPr/>
        </p:nvCxnSpPr>
        <p:spPr>
          <a:xfrm>
            <a:off x="9509172" y="4409897"/>
            <a:ext cx="753652" cy="33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7942D729-1D51-4931-B083-08F40FBAB404}"/>
              </a:ext>
            </a:extLst>
          </p:cNvPr>
          <p:cNvSpPr/>
          <p:nvPr/>
        </p:nvSpPr>
        <p:spPr>
          <a:xfrm>
            <a:off x="6991494" y="4171714"/>
            <a:ext cx="903585" cy="4763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패시브</a:t>
            </a:r>
            <a:endParaRPr lang="en-US" altLang="ko-KR" sz="1100" dirty="0">
              <a:solidFill>
                <a:schemeClr val="tx1"/>
              </a:solidFill>
            </a:endParaRPr>
          </a:p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시전</a:t>
            </a:r>
            <a:endParaRPr lang="en-US" altLang="ko-KR" sz="1100" dirty="0">
              <a:solidFill>
                <a:schemeClr val="tx1"/>
              </a:solidFill>
            </a:endParaRPr>
          </a:p>
        </p:txBody>
      </p: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D70AA368-03EA-4D0F-87FC-6390D391D5A6}"/>
              </a:ext>
            </a:extLst>
          </p:cNvPr>
          <p:cNvCxnSpPr>
            <a:cxnSpLocks/>
            <a:stCxn id="83" idx="3"/>
            <a:endCxn id="76" idx="1"/>
          </p:cNvCxnSpPr>
          <p:nvPr/>
        </p:nvCxnSpPr>
        <p:spPr>
          <a:xfrm>
            <a:off x="6284144" y="4409897"/>
            <a:ext cx="70735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71933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그림 201">
            <a:extLst>
              <a:ext uri="{FF2B5EF4-FFF2-40B4-BE49-F238E27FC236}">
                <a16:creationId xmlns:a16="http://schemas.microsoft.com/office/drawing/2014/main" id="{1B6AEE69-404D-47EF-BD44-3B28A532B451}"/>
              </a:ext>
            </a:extLst>
          </p:cNvPr>
          <p:cNvPicPr/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902" b="95098" l="2804" r="96262">
                        <a14:foregroundMark x1="18692" y1="14706" x2="12150" y2="9804"/>
                        <a14:foregroundMark x1="13084" y1="5882" x2="82243" y2="4902"/>
                        <a14:foregroundMark x1="96262" y1="18627" x2="96262" y2="82353"/>
                        <a14:foregroundMark x1="83178" y1="96078" x2="15888" y2="95098"/>
                        <a14:foregroundMark x1="2804" y1="81373" x2="3738" y2="1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4761" y="5462003"/>
            <a:ext cx="1192737" cy="1108026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4FA2DB8-3720-4731-B79B-28634B515071}"/>
              </a:ext>
            </a:extLst>
          </p:cNvPr>
          <p:cNvCxnSpPr/>
          <p:nvPr/>
        </p:nvCxnSpPr>
        <p:spPr>
          <a:xfrm>
            <a:off x="0" y="721453"/>
            <a:ext cx="12192000" cy="0"/>
          </a:xfrm>
          <a:prstGeom prst="line">
            <a:avLst/>
          </a:prstGeom>
          <a:ln w="1905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230DF4E-E2DB-4991-9096-80F51CDFDFF8}"/>
              </a:ext>
            </a:extLst>
          </p:cNvPr>
          <p:cNvSpPr/>
          <p:nvPr/>
        </p:nvSpPr>
        <p:spPr>
          <a:xfrm>
            <a:off x="10466664" y="138789"/>
            <a:ext cx="1725336" cy="384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Page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25/37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FC359E75-9E4C-4E3E-941F-98BDF9EA5636}"/>
              </a:ext>
            </a:extLst>
          </p:cNvPr>
          <p:cNvCxnSpPr/>
          <p:nvPr/>
        </p:nvCxnSpPr>
        <p:spPr>
          <a:xfrm>
            <a:off x="0" y="1377706"/>
            <a:ext cx="12192000" cy="0"/>
          </a:xfrm>
          <a:prstGeom prst="line">
            <a:avLst/>
          </a:prstGeom>
          <a:ln w="1905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0" name="표 26">
            <a:extLst>
              <a:ext uri="{FF2B5EF4-FFF2-40B4-BE49-F238E27FC236}">
                <a16:creationId xmlns:a16="http://schemas.microsoft.com/office/drawing/2014/main" id="{AC54799A-9D3C-406E-BA63-B3BCB60AF1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3109176"/>
              </p:ext>
            </p:extLst>
          </p:nvPr>
        </p:nvGraphicFramePr>
        <p:xfrm>
          <a:off x="30515" y="2026456"/>
          <a:ext cx="12105347" cy="4856022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2697298">
                  <a:extLst>
                    <a:ext uri="{9D8B030D-6E8A-4147-A177-3AD203B41FA5}">
                      <a16:colId xmlns:a16="http://schemas.microsoft.com/office/drawing/2014/main" val="1098890385"/>
                    </a:ext>
                  </a:extLst>
                </a:gridCol>
                <a:gridCol w="2031024">
                  <a:extLst>
                    <a:ext uri="{9D8B030D-6E8A-4147-A177-3AD203B41FA5}">
                      <a16:colId xmlns:a16="http://schemas.microsoft.com/office/drawing/2014/main" val="1086199908"/>
                    </a:ext>
                  </a:extLst>
                </a:gridCol>
                <a:gridCol w="1916723">
                  <a:extLst>
                    <a:ext uri="{9D8B030D-6E8A-4147-A177-3AD203B41FA5}">
                      <a16:colId xmlns:a16="http://schemas.microsoft.com/office/drawing/2014/main" val="428353571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183365540"/>
                    </a:ext>
                  </a:extLst>
                </a:gridCol>
                <a:gridCol w="3402902">
                  <a:extLst>
                    <a:ext uri="{9D8B030D-6E8A-4147-A177-3AD203B41FA5}">
                      <a16:colId xmlns:a16="http://schemas.microsoft.com/office/drawing/2014/main" val="1468790058"/>
                    </a:ext>
                  </a:extLst>
                </a:gridCol>
              </a:tblGrid>
              <a:tr h="29799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패시브 컨셉 이미지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패시브 효과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지하철 스폰 예시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 패시브 이펙트</a:t>
                      </a:r>
                      <a:r>
                        <a:rPr lang="en-US" altLang="ko-KR" sz="1000" dirty="0"/>
                        <a:t>_</a:t>
                      </a:r>
                      <a:r>
                        <a:rPr lang="ko-KR" altLang="en-US" sz="1000" dirty="0"/>
                        <a:t>나의 시점</a:t>
                      </a:r>
                      <a:endParaRPr lang="en-US" altLang="ko-KR" sz="10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0463977"/>
                  </a:ext>
                </a:extLst>
              </a:tr>
              <a:tr h="634481">
                <a:tc rowSpan="5"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endParaRPr lang="en-US" altLang="ko-KR" sz="1000" b="1" dirty="0"/>
                    </a:p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endParaRPr lang="en-US" altLang="ko-KR" sz="1000" b="1" dirty="0"/>
                    </a:p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endParaRPr lang="en-US" altLang="ko-KR" sz="1000" b="1" dirty="0"/>
                    </a:p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endParaRPr lang="en-US" altLang="ko-KR" sz="1000" b="1" dirty="0"/>
                    </a:p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endParaRPr lang="en-US" altLang="ko-KR" sz="1000" b="1" dirty="0"/>
                    </a:p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endParaRPr lang="en-US" altLang="ko-KR" sz="1000" b="1" dirty="0"/>
                    </a:p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endParaRPr lang="en-US" altLang="ko-KR" sz="1000" b="1" dirty="0"/>
                    </a:p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r>
                        <a:rPr lang="en-US" altLang="ko-KR" sz="1300" b="1" dirty="0"/>
                        <a:t>&lt; </a:t>
                      </a:r>
                      <a:r>
                        <a:rPr lang="ko-KR" altLang="en-US" sz="1300" b="1" dirty="0"/>
                        <a:t>자가 회복 </a:t>
                      </a:r>
                      <a:r>
                        <a:rPr lang="en-US" altLang="ko-KR" sz="1300" b="1" dirty="0"/>
                        <a:t>&gt;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r>
                        <a:rPr lang="en-US" altLang="ko-KR" sz="1000" b="1" dirty="0"/>
                        <a:t>HP</a:t>
                      </a:r>
                      <a:r>
                        <a:rPr lang="ko-KR" altLang="en-US" sz="1000" b="1" dirty="0"/>
                        <a:t> </a:t>
                      </a:r>
                      <a:r>
                        <a:rPr lang="en-US" altLang="ko-KR" sz="1000" b="1" dirty="0"/>
                        <a:t>60 </a:t>
                      </a:r>
                      <a:r>
                        <a:rPr lang="ko-KR" altLang="en-US" sz="1000" b="1" dirty="0"/>
                        <a:t>회복 가능</a:t>
                      </a:r>
                      <a:endParaRPr lang="en-US" altLang="ko-KR" sz="1000" b="1" dirty="0"/>
                    </a:p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r>
                        <a:rPr lang="en-US" altLang="ko-KR" sz="1000" b="1" dirty="0"/>
                        <a:t>(AP </a:t>
                      </a:r>
                      <a:r>
                        <a:rPr lang="ko-KR" altLang="en-US" sz="1000" b="1" dirty="0"/>
                        <a:t>회복 불가</a:t>
                      </a:r>
                      <a:r>
                        <a:rPr lang="en-US" altLang="ko-KR" sz="1000" b="1" dirty="0"/>
                        <a:t>)</a:t>
                      </a:r>
                    </a:p>
                  </a:txBody>
                  <a:tcPr anchor="ctr"/>
                </a:tc>
                <a:tc rowSpan="5" gridSpan="2"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endParaRPr lang="en-US" altLang="ko-KR" sz="1000" b="1" dirty="0"/>
                    </a:p>
                  </a:txBody>
                  <a:tcPr anchor="ctr"/>
                </a:tc>
                <a:tc rowSpan="5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5"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endParaRPr lang="en-US" altLang="ko-KR" sz="10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7596589"/>
                  </a:ext>
                </a:extLst>
              </a:tr>
              <a:tr h="355111">
                <a:tc vMerge="1"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endParaRPr lang="en-US" altLang="ko-KR" sz="1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000" b="1" dirty="0"/>
                        <a:t>패시브 출력 불가 조건</a:t>
                      </a:r>
                      <a:endParaRPr lang="en-US" altLang="ko-KR" sz="1000" b="1" dirty="0"/>
                    </a:p>
                  </a:txBody>
                  <a:tcPr anchor="ctr"/>
                </a:tc>
                <a:tc gridSpan="2" vMerge="1"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endParaRPr lang="en-US" altLang="ko-KR" sz="1000" b="1" dirty="0"/>
                    </a:p>
                  </a:txBody>
                  <a:tcPr anchor="ctr"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9490474"/>
                  </a:ext>
                </a:extLst>
              </a:tr>
              <a:tr h="634481">
                <a:tc vMerge="1"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endParaRPr lang="en-US" altLang="ko-KR" sz="1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000" b="1" dirty="0"/>
                        <a:t>자신의 </a:t>
                      </a:r>
                      <a:r>
                        <a:rPr lang="en-US" altLang="ko-KR" sz="1000" b="1" dirty="0"/>
                        <a:t>HP</a:t>
                      </a:r>
                      <a:r>
                        <a:rPr lang="ko-KR" altLang="en-US" sz="1000" b="1" dirty="0"/>
                        <a:t>가 </a:t>
                      </a:r>
                      <a:r>
                        <a:rPr lang="en-US" altLang="ko-KR" sz="1000" b="1" dirty="0"/>
                        <a:t>100 </a:t>
                      </a:r>
                      <a:r>
                        <a:rPr lang="ko-KR" altLang="en-US" sz="1000" b="1" dirty="0"/>
                        <a:t>일</a:t>
                      </a:r>
                      <a:endParaRPr lang="en-US" altLang="ko-KR" sz="1000" b="1" dirty="0"/>
                    </a:p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000" b="1" dirty="0"/>
                        <a:t>경우 패시브 출력 불가</a:t>
                      </a:r>
                      <a:endParaRPr lang="en-US" altLang="ko-KR" sz="1000" b="1" dirty="0"/>
                    </a:p>
                  </a:txBody>
                  <a:tcPr anchor="ctr"/>
                </a:tc>
                <a:tc gridSpan="2" vMerge="1"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endParaRPr lang="en-US" altLang="ko-KR" sz="1000" b="1" dirty="0"/>
                    </a:p>
                  </a:txBody>
                  <a:tcPr anchor="ctr"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0568318"/>
                  </a:ext>
                </a:extLst>
              </a:tr>
              <a:tr h="391118">
                <a:tc vMerge="1"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endParaRPr lang="en-US" altLang="ko-KR" sz="1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000" b="1" dirty="0"/>
                        <a:t>패시브 쿨타임</a:t>
                      </a:r>
                      <a:endParaRPr lang="en-US" altLang="ko-KR" sz="1000" b="1" dirty="0"/>
                    </a:p>
                  </a:txBody>
                  <a:tcPr anchor="ctr"/>
                </a:tc>
                <a:tc gridSpan="2" vMerge="1"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endParaRPr lang="en-US" altLang="ko-KR" sz="1000" b="1" dirty="0"/>
                    </a:p>
                  </a:txBody>
                  <a:tcPr anchor="ctr"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8743278"/>
                  </a:ext>
                </a:extLst>
              </a:tr>
              <a:tr h="413002">
                <a:tc vMerge="1"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endParaRPr lang="en-US" altLang="ko-KR" sz="1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r>
                        <a:rPr lang="en-US" altLang="ko-KR" sz="1000" b="1" dirty="0"/>
                        <a:t>5</a:t>
                      </a:r>
                      <a:r>
                        <a:rPr lang="ko-KR" altLang="en-US" sz="1000" b="1" dirty="0"/>
                        <a:t>초</a:t>
                      </a:r>
                      <a:r>
                        <a:rPr lang="en-US" altLang="ko-KR" sz="1000" b="1" dirty="0"/>
                        <a:t> (</a:t>
                      </a:r>
                      <a:r>
                        <a:rPr lang="ko-KR" altLang="en-US" sz="1000" b="1" dirty="0"/>
                        <a:t>연속 사용 방지</a:t>
                      </a:r>
                      <a:r>
                        <a:rPr lang="en-US" altLang="ko-KR" sz="1000" b="1" dirty="0"/>
                        <a:t>)</a:t>
                      </a:r>
                    </a:p>
                  </a:txBody>
                  <a:tcPr anchor="ctr"/>
                </a:tc>
                <a:tc gridSpan="2" vMerge="1"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endParaRPr lang="en-US" altLang="ko-KR" sz="1000" b="1" dirty="0"/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8766192"/>
                  </a:ext>
                </a:extLst>
              </a:tr>
              <a:tr h="305662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/>
                        <a:t>패시브 획득 조건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000" b="1" dirty="0"/>
                        <a:t>아이템 획득 전</a:t>
                      </a:r>
                      <a:endParaRPr lang="en-US" altLang="ko-KR" sz="1000" b="1" dirty="0"/>
                    </a:p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000" b="1" dirty="0"/>
                        <a:t>패시브 비활성화</a:t>
                      </a:r>
                      <a:endParaRPr lang="en-US" altLang="ko-KR" sz="1000" b="1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000" b="1" dirty="0"/>
                        <a:t>아이템 획득 후</a:t>
                      </a:r>
                      <a:endParaRPr lang="en-US" altLang="ko-KR" sz="1000" b="1" dirty="0"/>
                    </a:p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000" b="1" dirty="0"/>
                        <a:t>패시브 활성화</a:t>
                      </a:r>
                      <a:endParaRPr lang="en-US" altLang="ko-KR" sz="1000" b="1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000" b="1" dirty="0"/>
                        <a:t>패시브 사용 후</a:t>
                      </a:r>
                      <a:endParaRPr lang="en-US" altLang="ko-KR" sz="1000" b="1" dirty="0"/>
                    </a:p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000" b="1" dirty="0"/>
                        <a:t>쿨타임 예시</a:t>
                      </a:r>
                      <a:endParaRPr lang="en-US" altLang="ko-KR" sz="1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/>
                        <a:t>패시브 이펙트</a:t>
                      </a:r>
                      <a:r>
                        <a:rPr lang="en-US" altLang="ko-KR" sz="1000" b="1" dirty="0"/>
                        <a:t>_</a:t>
                      </a:r>
                      <a:r>
                        <a:rPr lang="ko-KR" altLang="en-US" sz="1000" b="1" dirty="0"/>
                        <a:t>상대가 본 시점</a:t>
                      </a:r>
                      <a:endParaRPr lang="en-US" altLang="ko-KR" sz="10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32040227"/>
                  </a:ext>
                </a:extLst>
              </a:tr>
              <a:tr h="27306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79469902"/>
                  </a:ext>
                </a:extLst>
              </a:tr>
              <a:tr h="305662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000" b="1" dirty="0"/>
                        <a:t>지하철</a:t>
                      </a:r>
                      <a:endParaRPr lang="en-US" altLang="ko-KR" sz="1000" b="1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endParaRPr lang="en-US" altLang="ko-KR" sz="1000" b="1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endParaRPr lang="en-US" altLang="ko-KR" sz="1000" b="1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endParaRPr lang="en-US" altLang="ko-KR" sz="1000" b="1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endParaRPr lang="en-US" altLang="ko-KR" sz="10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58464742"/>
                  </a:ext>
                </a:extLst>
              </a:tr>
              <a:tr h="1245444"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200000"/>
                        </a:lnSpc>
                        <a:buNone/>
                      </a:pPr>
                      <a:r>
                        <a:rPr lang="en-US" altLang="ko-KR" sz="1000" b="1" dirty="0"/>
                        <a:t>1. </a:t>
                      </a:r>
                      <a:r>
                        <a:rPr lang="ko-KR" altLang="en-US" sz="1000" b="1" dirty="0"/>
                        <a:t>각 진영 엄폐물 사이에 일정</a:t>
                      </a:r>
                      <a:endParaRPr lang="en-US" altLang="ko-KR" sz="1000" b="1" dirty="0"/>
                    </a:p>
                    <a:p>
                      <a:pPr marL="0" indent="0" algn="l" latinLnBrk="1">
                        <a:lnSpc>
                          <a:spcPct val="200000"/>
                        </a:lnSpc>
                        <a:buNone/>
                      </a:pPr>
                      <a:r>
                        <a:rPr lang="ko-KR" altLang="en-US" sz="1000" b="1" dirty="0"/>
                        <a:t>   패턴으로 스폰이 됨</a:t>
                      </a:r>
                      <a:endParaRPr lang="en-US" altLang="ko-KR" sz="1000" b="1" dirty="0"/>
                    </a:p>
                    <a:p>
                      <a:pPr marL="0" indent="0" algn="l" latinLnBrk="1">
                        <a:lnSpc>
                          <a:spcPct val="200000"/>
                        </a:lnSpc>
                        <a:buNone/>
                      </a:pPr>
                      <a:r>
                        <a:rPr lang="en-US" altLang="ko-KR" sz="1000" b="1" dirty="0"/>
                        <a:t>2. </a:t>
                      </a:r>
                      <a:r>
                        <a:rPr lang="ko-KR" altLang="en-US" sz="1000" b="1" dirty="0"/>
                        <a:t>자신의 캐릭터와 충돌할 시 획득</a:t>
                      </a:r>
                      <a:endParaRPr lang="en-US" altLang="ko-KR" sz="1000" b="1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indent="0" algn="l" latinLnBrk="1">
                        <a:lnSpc>
                          <a:spcPct val="150000"/>
                        </a:lnSpc>
                        <a:buNone/>
                      </a:pPr>
                      <a:endParaRPr lang="en-US" altLang="ko-KR" sz="950" b="1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endParaRPr lang="en-US" altLang="ko-KR" sz="1000" b="1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indent="0" algn="l" latinLnBrk="1">
                        <a:lnSpc>
                          <a:spcPct val="150000"/>
                        </a:lnSpc>
                        <a:buNone/>
                      </a:pPr>
                      <a:endParaRPr lang="en-US" altLang="ko-KR" sz="1000" b="1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indent="0" algn="l" latinLnBrk="1">
                        <a:lnSpc>
                          <a:spcPct val="150000"/>
                        </a:lnSpc>
                        <a:buNone/>
                      </a:pPr>
                      <a:endParaRPr lang="en-US" altLang="ko-KR" sz="10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04453475"/>
                  </a:ext>
                </a:extLst>
              </a:tr>
            </a:tbl>
          </a:graphicData>
        </a:graphic>
      </p:graphicFrame>
      <p:sp>
        <p:nvSpPr>
          <p:cNvPr id="85" name="직사각형 84">
            <a:extLst>
              <a:ext uri="{FF2B5EF4-FFF2-40B4-BE49-F238E27FC236}">
                <a16:creationId xmlns:a16="http://schemas.microsoft.com/office/drawing/2014/main" id="{84E66648-F5E6-4EB9-9671-7DB57D969443}"/>
              </a:ext>
            </a:extLst>
          </p:cNvPr>
          <p:cNvSpPr/>
          <p:nvPr/>
        </p:nvSpPr>
        <p:spPr>
          <a:xfrm>
            <a:off x="0" y="1716509"/>
            <a:ext cx="12191999" cy="28744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tx1"/>
                </a:solidFill>
              </a:rPr>
              <a:t>캐릭터 공통</a:t>
            </a:r>
            <a:r>
              <a:rPr lang="en-US" altLang="ko-KR" sz="2000" b="1" dirty="0">
                <a:solidFill>
                  <a:schemeClr val="tx1"/>
                </a:solidFill>
              </a:rPr>
              <a:t>_</a:t>
            </a:r>
            <a:r>
              <a:rPr lang="ko-KR" altLang="en-US" sz="2000" b="1" dirty="0">
                <a:solidFill>
                  <a:schemeClr val="tx1"/>
                </a:solidFill>
              </a:rPr>
              <a:t>패시브 컨셉</a:t>
            </a: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108ECC58-E332-4990-AC0D-4AB9575E5DE4}"/>
              </a:ext>
            </a:extLst>
          </p:cNvPr>
          <p:cNvGrpSpPr/>
          <p:nvPr/>
        </p:nvGrpSpPr>
        <p:grpSpPr>
          <a:xfrm>
            <a:off x="457867" y="2456272"/>
            <a:ext cx="1757431" cy="1580316"/>
            <a:chOff x="1313673" y="4726972"/>
            <a:chExt cx="1840861" cy="1593384"/>
          </a:xfrm>
        </p:grpSpPr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2D5CB490-B71D-4E4D-8026-5885B5B632A1}"/>
                </a:ext>
              </a:extLst>
            </p:cNvPr>
            <p:cNvSpPr/>
            <p:nvPr/>
          </p:nvSpPr>
          <p:spPr>
            <a:xfrm>
              <a:off x="1313673" y="4726972"/>
              <a:ext cx="1840861" cy="1593384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1CC6F74C-7886-4B44-976F-89A8F42C623D}"/>
                </a:ext>
              </a:extLst>
            </p:cNvPr>
            <p:cNvGrpSpPr/>
            <p:nvPr/>
          </p:nvGrpSpPr>
          <p:grpSpPr>
            <a:xfrm>
              <a:off x="1501698" y="4861931"/>
              <a:ext cx="1455902" cy="1326654"/>
              <a:chOff x="1509132" y="4809893"/>
              <a:chExt cx="1455902" cy="1326654"/>
            </a:xfrm>
          </p:grpSpPr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id="{1BCDEB7F-636F-4881-8AA2-16C6D57558CE}"/>
                  </a:ext>
                </a:extLst>
              </p:cNvPr>
              <p:cNvSpPr/>
              <p:nvPr/>
            </p:nvSpPr>
            <p:spPr>
              <a:xfrm>
                <a:off x="1650902" y="4906182"/>
                <a:ext cx="1169106" cy="1148223"/>
              </a:xfrm>
              <a:prstGeom prst="ellipse">
                <a:avLst/>
              </a:prstGeom>
              <a:solidFill>
                <a:schemeClr val="bg1"/>
              </a:solidFill>
              <a:ln w="762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id="{A6E55B1D-589C-4945-889D-821D129B8081}"/>
                  </a:ext>
                </a:extLst>
              </p:cNvPr>
              <p:cNvCxnSpPr/>
              <p:nvPr/>
            </p:nvCxnSpPr>
            <p:spPr>
              <a:xfrm>
                <a:off x="2234103" y="5201683"/>
                <a:ext cx="0" cy="553055"/>
              </a:xfrm>
              <a:prstGeom prst="line">
                <a:avLst/>
              </a:prstGeom>
              <a:ln w="7620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직선 연결선 74">
                <a:extLst>
                  <a:ext uri="{FF2B5EF4-FFF2-40B4-BE49-F238E27FC236}">
                    <a16:creationId xmlns:a16="http://schemas.microsoft.com/office/drawing/2014/main" id="{3E3927EA-44AB-4329-98E7-F84593156EF3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2234103" y="5184736"/>
                <a:ext cx="0" cy="553055"/>
              </a:xfrm>
              <a:prstGeom prst="line">
                <a:avLst/>
              </a:prstGeom>
              <a:ln w="7620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6" name="타원 75">
                <a:extLst>
                  <a:ext uri="{FF2B5EF4-FFF2-40B4-BE49-F238E27FC236}">
                    <a16:creationId xmlns:a16="http://schemas.microsoft.com/office/drawing/2014/main" id="{67B92058-6600-45B3-A572-250196528C0C}"/>
                  </a:ext>
                </a:extLst>
              </p:cNvPr>
              <p:cNvSpPr/>
              <p:nvPr/>
            </p:nvSpPr>
            <p:spPr>
              <a:xfrm>
                <a:off x="1836243" y="5067245"/>
                <a:ext cx="802404" cy="813163"/>
              </a:xfrm>
              <a:prstGeom prst="ellipse">
                <a:avLst/>
              </a:prstGeom>
              <a:noFill/>
              <a:ln w="762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사각형: 둥근 모서리 22">
                <a:extLst>
                  <a:ext uri="{FF2B5EF4-FFF2-40B4-BE49-F238E27FC236}">
                    <a16:creationId xmlns:a16="http://schemas.microsoft.com/office/drawing/2014/main" id="{D52B5ABC-45D5-40DC-9C37-DC48FF7E7D63}"/>
                  </a:ext>
                </a:extLst>
              </p:cNvPr>
              <p:cNvSpPr/>
              <p:nvPr/>
            </p:nvSpPr>
            <p:spPr>
              <a:xfrm>
                <a:off x="1509132" y="4809893"/>
                <a:ext cx="1455902" cy="1326654"/>
              </a:xfrm>
              <a:prstGeom prst="roundRect">
                <a:avLst/>
              </a:prstGeom>
              <a:noFill/>
              <a:ln w="381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90" name="그룹 189">
            <a:extLst>
              <a:ext uri="{FF2B5EF4-FFF2-40B4-BE49-F238E27FC236}">
                <a16:creationId xmlns:a16="http://schemas.microsoft.com/office/drawing/2014/main" id="{B3CDF730-4FD1-461B-B065-B5A48B0FA129}"/>
              </a:ext>
            </a:extLst>
          </p:cNvPr>
          <p:cNvGrpSpPr/>
          <p:nvPr/>
        </p:nvGrpSpPr>
        <p:grpSpPr>
          <a:xfrm>
            <a:off x="-131262" y="806314"/>
            <a:ext cx="12326336" cy="750158"/>
            <a:chOff x="-131262" y="806314"/>
            <a:chExt cx="12326336" cy="750158"/>
          </a:xfrm>
        </p:grpSpPr>
        <p:grpSp>
          <p:nvGrpSpPr>
            <p:cNvPr id="160" name="그룹 159">
              <a:extLst>
                <a:ext uri="{FF2B5EF4-FFF2-40B4-BE49-F238E27FC236}">
                  <a16:creationId xmlns:a16="http://schemas.microsoft.com/office/drawing/2014/main" id="{9E7C8F26-7550-4D26-990D-9AED993A5991}"/>
                </a:ext>
              </a:extLst>
            </p:cNvPr>
            <p:cNvGrpSpPr/>
            <p:nvPr/>
          </p:nvGrpSpPr>
          <p:grpSpPr>
            <a:xfrm>
              <a:off x="-131262" y="806314"/>
              <a:ext cx="12326336" cy="750158"/>
              <a:chOff x="-131262" y="806314"/>
              <a:chExt cx="12326336" cy="750158"/>
            </a:xfrm>
          </p:grpSpPr>
          <p:grpSp>
            <p:nvGrpSpPr>
              <p:cNvPr id="161" name="그룹 160">
                <a:extLst>
                  <a:ext uri="{FF2B5EF4-FFF2-40B4-BE49-F238E27FC236}">
                    <a16:creationId xmlns:a16="http://schemas.microsoft.com/office/drawing/2014/main" id="{C0D69F1B-8653-4817-B367-44B69530D5ED}"/>
                  </a:ext>
                </a:extLst>
              </p:cNvPr>
              <p:cNvGrpSpPr/>
              <p:nvPr/>
            </p:nvGrpSpPr>
            <p:grpSpPr>
              <a:xfrm>
                <a:off x="-131262" y="806314"/>
                <a:ext cx="12326336" cy="750158"/>
                <a:chOff x="-131262" y="806314"/>
                <a:chExt cx="12326336" cy="750158"/>
              </a:xfrm>
            </p:grpSpPr>
            <p:grpSp>
              <p:nvGrpSpPr>
                <p:cNvPr id="163" name="그룹 162">
                  <a:extLst>
                    <a:ext uri="{FF2B5EF4-FFF2-40B4-BE49-F238E27FC236}">
                      <a16:creationId xmlns:a16="http://schemas.microsoft.com/office/drawing/2014/main" id="{7FFAA185-E943-4309-AFCB-0A616718D186}"/>
                    </a:ext>
                  </a:extLst>
                </p:cNvPr>
                <p:cNvGrpSpPr/>
                <p:nvPr/>
              </p:nvGrpSpPr>
              <p:grpSpPr>
                <a:xfrm>
                  <a:off x="2448" y="806314"/>
                  <a:ext cx="12192626" cy="750158"/>
                  <a:chOff x="2448" y="791684"/>
                  <a:chExt cx="12192626" cy="750158"/>
                </a:xfrm>
              </p:grpSpPr>
              <p:sp>
                <p:nvSpPr>
                  <p:cNvPr id="166" name="화살표: 오각형 165">
                    <a:extLst>
                      <a:ext uri="{FF2B5EF4-FFF2-40B4-BE49-F238E27FC236}">
                        <a16:creationId xmlns:a16="http://schemas.microsoft.com/office/drawing/2014/main" id="{FCB64A26-21A9-4BD1-9398-7F9A0050AD09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638942" y="472762"/>
                    <a:ext cx="714488" cy="1423672"/>
                  </a:xfrm>
                  <a:prstGeom prst="homePlate">
                    <a:avLst>
                      <a:gd name="adj" fmla="val 39689"/>
                    </a:avLst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  <a:ln>
                    <a:solidFill>
                      <a:schemeClr val="accent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 dirty="0"/>
                  </a:p>
                </p:txBody>
              </p:sp>
              <p:grpSp>
                <p:nvGrpSpPr>
                  <p:cNvPr id="167" name="그룹 166">
                    <a:extLst>
                      <a:ext uri="{FF2B5EF4-FFF2-40B4-BE49-F238E27FC236}">
                        <a16:creationId xmlns:a16="http://schemas.microsoft.com/office/drawing/2014/main" id="{F37EB25E-4698-4ED6-B075-C4CE88615130}"/>
                      </a:ext>
                    </a:extLst>
                  </p:cNvPr>
                  <p:cNvGrpSpPr/>
                  <p:nvPr/>
                </p:nvGrpSpPr>
                <p:grpSpPr>
                  <a:xfrm>
                    <a:off x="2448" y="791684"/>
                    <a:ext cx="12192626" cy="508631"/>
                    <a:chOff x="2448" y="791684"/>
                    <a:chExt cx="12192626" cy="508631"/>
                  </a:xfrm>
                </p:grpSpPr>
                <p:sp>
                  <p:nvSpPr>
                    <p:cNvPr id="168" name="직사각형 167">
                      <a:extLst>
                        <a:ext uri="{FF2B5EF4-FFF2-40B4-BE49-F238E27FC236}">
                          <a16:creationId xmlns:a16="http://schemas.microsoft.com/office/drawing/2014/main" id="{F3115080-EF4F-4D94-B349-16CAA61CFAD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754031" y="827498"/>
                      <a:ext cx="1425265" cy="42925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69" name="TextBox 168">
                      <a:extLst>
                        <a:ext uri="{FF2B5EF4-FFF2-40B4-BE49-F238E27FC236}">
                          <a16:creationId xmlns:a16="http://schemas.microsoft.com/office/drawing/2014/main" id="{009B4EA4-2D35-4C39-B7BB-B1E7618BBEE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633816" y="859857"/>
                      <a:ext cx="1648436" cy="36791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dirty="0"/>
                        <a:t>Ⅲ. </a:t>
                      </a:r>
                      <a:r>
                        <a:rPr lang="ko-KR" altLang="en-US" dirty="0"/>
                        <a:t>결론</a:t>
                      </a:r>
                    </a:p>
                  </p:txBody>
                </p:sp>
                <p:sp>
                  <p:nvSpPr>
                    <p:cNvPr id="170" name="TextBox 169">
                      <a:extLst>
                        <a:ext uri="{FF2B5EF4-FFF2-40B4-BE49-F238E27FC236}">
                          <a16:creationId xmlns:a16="http://schemas.microsoft.com/office/drawing/2014/main" id="{DA914467-81D9-4148-AD19-C76BC8B07AD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430220" y="905551"/>
                      <a:ext cx="951377" cy="29238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300" b="1" dirty="0"/>
                        <a:t>게임 정보</a:t>
                      </a:r>
                    </a:p>
                  </p:txBody>
                </p:sp>
                <p:sp>
                  <p:nvSpPr>
                    <p:cNvPr id="171" name="직사각형 170">
                      <a:extLst>
                        <a:ext uri="{FF2B5EF4-FFF2-40B4-BE49-F238E27FC236}">
                          <a16:creationId xmlns:a16="http://schemas.microsoft.com/office/drawing/2014/main" id="{345462D9-11CF-477B-922D-8E98AC5687E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20136" y="826840"/>
                      <a:ext cx="1011822" cy="430091"/>
                    </a:xfrm>
                    <a:prstGeom prst="rect">
                      <a:avLst/>
                    </a:prstGeom>
                    <a:solidFill>
                      <a:schemeClr val="accent2">
                        <a:lumMod val="20000"/>
                        <a:lumOff val="80000"/>
                      </a:schemeClr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73" name="직사각형 172">
                      <a:extLst>
                        <a:ext uri="{FF2B5EF4-FFF2-40B4-BE49-F238E27FC236}">
                          <a16:creationId xmlns:a16="http://schemas.microsoft.com/office/drawing/2014/main" id="{5396722E-5922-485D-9999-320E681BC93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728566" y="826840"/>
                      <a:ext cx="1011822" cy="43009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74" name="TextBox 173">
                      <a:extLst>
                        <a:ext uri="{FF2B5EF4-FFF2-40B4-BE49-F238E27FC236}">
                          <a16:creationId xmlns:a16="http://schemas.microsoft.com/office/drawing/2014/main" id="{E85CBB33-E5ED-4829-AC21-EE74A7E2AF5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813225" y="876705"/>
                      <a:ext cx="842503" cy="29238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300" dirty="0"/>
                        <a:t>UI &amp; UX</a:t>
                      </a:r>
                      <a:endParaRPr lang="ko-KR" altLang="en-US" sz="1300" dirty="0"/>
                    </a:p>
                  </p:txBody>
                </p:sp>
                <p:grpSp>
                  <p:nvGrpSpPr>
                    <p:cNvPr id="175" name="그룹 174">
                      <a:extLst>
                        <a:ext uri="{FF2B5EF4-FFF2-40B4-BE49-F238E27FC236}">
                          <a16:creationId xmlns:a16="http://schemas.microsoft.com/office/drawing/2014/main" id="{0DB97B96-EEDC-4641-A70A-88B9C72C573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429138" y="807872"/>
                      <a:ext cx="2858792" cy="492443"/>
                      <a:chOff x="1429138" y="807872"/>
                      <a:chExt cx="2858792" cy="492443"/>
                    </a:xfrm>
                  </p:grpSpPr>
                  <p:sp>
                    <p:nvSpPr>
                      <p:cNvPr id="185" name="직사각형 184">
                        <a:extLst>
                          <a:ext uri="{FF2B5EF4-FFF2-40B4-BE49-F238E27FC236}">
                            <a16:creationId xmlns:a16="http://schemas.microsoft.com/office/drawing/2014/main" id="{3768AF8A-4DE5-464F-A039-42325DAD47D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333731" y="826477"/>
                        <a:ext cx="951377" cy="43179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accent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b="1"/>
                      </a:p>
                    </p:txBody>
                  </p:sp>
                  <p:sp>
                    <p:nvSpPr>
                      <p:cNvPr id="186" name="TextBox 185">
                        <a:extLst>
                          <a:ext uri="{FF2B5EF4-FFF2-40B4-BE49-F238E27FC236}">
                            <a16:creationId xmlns:a16="http://schemas.microsoft.com/office/drawing/2014/main" id="{ECB8C701-812C-4147-8EEE-0E6F802432F5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336553" y="807872"/>
                        <a:ext cx="951377" cy="492443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ko-KR" altLang="en-US" sz="1300" dirty="0"/>
                          <a:t>유사 게임</a:t>
                        </a:r>
                        <a:endParaRPr lang="en-US" altLang="ko-KR" sz="1300" dirty="0"/>
                      </a:p>
                      <a:p>
                        <a:pPr algn="ctr"/>
                        <a:r>
                          <a:rPr lang="ko-KR" altLang="en-US" sz="1300" dirty="0"/>
                          <a:t>비교</a:t>
                        </a:r>
                      </a:p>
                    </p:txBody>
                  </p:sp>
                  <p:sp>
                    <p:nvSpPr>
                      <p:cNvPr id="187" name="직사각형 186">
                        <a:extLst>
                          <a:ext uri="{FF2B5EF4-FFF2-40B4-BE49-F238E27FC236}">
                            <a16:creationId xmlns:a16="http://schemas.microsoft.com/office/drawing/2014/main" id="{6C80792B-CE42-4207-9E73-3FD5FCF685F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379110" y="826477"/>
                        <a:ext cx="951377" cy="43179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accent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b="1"/>
                      </a:p>
                    </p:txBody>
                  </p:sp>
                  <p:sp>
                    <p:nvSpPr>
                      <p:cNvPr id="188" name="직사각형 187">
                        <a:extLst>
                          <a:ext uri="{FF2B5EF4-FFF2-40B4-BE49-F238E27FC236}">
                            <a16:creationId xmlns:a16="http://schemas.microsoft.com/office/drawing/2014/main" id="{0A9CB40F-6478-4C34-8387-CE637020BF9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429138" y="826477"/>
                        <a:ext cx="951377" cy="43179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accent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b="1"/>
                      </a:p>
                    </p:txBody>
                  </p:sp>
                </p:grpSp>
                <p:grpSp>
                  <p:nvGrpSpPr>
                    <p:cNvPr id="176" name="그룹 175">
                      <a:extLst>
                        <a:ext uri="{FF2B5EF4-FFF2-40B4-BE49-F238E27FC236}">
                          <a16:creationId xmlns:a16="http://schemas.microsoft.com/office/drawing/2014/main" id="{8768BA92-76ED-486F-B445-717B1FB6051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708430" y="826840"/>
                      <a:ext cx="1011822" cy="430091"/>
                      <a:chOff x="5870306" y="387644"/>
                      <a:chExt cx="1011822" cy="430091"/>
                    </a:xfrm>
                  </p:grpSpPr>
                  <p:sp>
                    <p:nvSpPr>
                      <p:cNvPr id="183" name="직사각형 182">
                        <a:extLst>
                          <a:ext uri="{FF2B5EF4-FFF2-40B4-BE49-F238E27FC236}">
                            <a16:creationId xmlns:a16="http://schemas.microsoft.com/office/drawing/2014/main" id="{806AA9F0-BC91-46A0-90A2-10A26022368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70306" y="387644"/>
                        <a:ext cx="1011822" cy="430091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accent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84" name="TextBox 183">
                        <a:extLst>
                          <a:ext uri="{FF2B5EF4-FFF2-40B4-BE49-F238E27FC236}">
                            <a16:creationId xmlns:a16="http://schemas.microsoft.com/office/drawing/2014/main" id="{415E0F5E-4023-4744-AD34-863BC2BE5610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026541" y="449839"/>
                        <a:ext cx="699352" cy="292388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ko-KR" altLang="en-US" sz="1300" dirty="0"/>
                          <a:t>캐릭터</a:t>
                        </a:r>
                      </a:p>
                    </p:txBody>
                  </p:sp>
                </p:grpSp>
                <p:sp>
                  <p:nvSpPr>
                    <p:cNvPr id="177" name="직사각형 176">
                      <a:extLst>
                        <a:ext uri="{FF2B5EF4-FFF2-40B4-BE49-F238E27FC236}">
                          <a16:creationId xmlns:a16="http://schemas.microsoft.com/office/drawing/2014/main" id="{4E6475AC-97A1-4FB7-A1E6-BFA7C530EA0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745648" y="826840"/>
                      <a:ext cx="1011822" cy="43009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78" name="TextBox 177">
                      <a:extLst>
                        <a:ext uri="{FF2B5EF4-FFF2-40B4-BE49-F238E27FC236}">
                          <a16:creationId xmlns:a16="http://schemas.microsoft.com/office/drawing/2014/main" id="{0502F3EC-397B-4A0A-8474-0FEEB355DC7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830307" y="791684"/>
                      <a:ext cx="842503" cy="49244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300" dirty="0"/>
                        <a:t>Flow Chart</a:t>
                      </a:r>
                      <a:endParaRPr lang="ko-KR" altLang="en-US" sz="1300" dirty="0"/>
                    </a:p>
                  </p:txBody>
                </p:sp>
                <p:sp>
                  <p:nvSpPr>
                    <p:cNvPr id="179" name="직사각형 178">
                      <a:extLst>
                        <a:ext uri="{FF2B5EF4-FFF2-40B4-BE49-F238E27FC236}">
                          <a16:creationId xmlns:a16="http://schemas.microsoft.com/office/drawing/2014/main" id="{E2C08888-B86C-4698-B1EE-CFEE2102F14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183252" y="826840"/>
                      <a:ext cx="1011822" cy="43009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80" name="TextBox 179">
                      <a:extLst>
                        <a:ext uri="{FF2B5EF4-FFF2-40B4-BE49-F238E27FC236}">
                          <a16:creationId xmlns:a16="http://schemas.microsoft.com/office/drawing/2014/main" id="{6041B1BC-550E-4747-97F5-2467CE5D56C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1282252" y="901330"/>
                      <a:ext cx="865979" cy="2964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300" dirty="0"/>
                        <a:t>기대효과</a:t>
                      </a:r>
                    </a:p>
                  </p:txBody>
                </p:sp>
                <p:sp>
                  <p:nvSpPr>
                    <p:cNvPr id="181" name="TextBox 180">
                      <a:extLst>
                        <a:ext uri="{FF2B5EF4-FFF2-40B4-BE49-F238E27FC236}">
                          <a16:creationId xmlns:a16="http://schemas.microsoft.com/office/drawing/2014/main" id="{AEBDFC9E-CBE9-4A1D-9B8C-815ACCAFFE2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438408" y="884373"/>
                      <a:ext cx="951377" cy="29238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300" dirty="0"/>
                        <a:t>게임 정보</a:t>
                      </a:r>
                    </a:p>
                  </p:txBody>
                </p:sp>
                <p:sp>
                  <p:nvSpPr>
                    <p:cNvPr id="182" name="직사각형 181">
                      <a:extLst>
                        <a:ext uri="{FF2B5EF4-FFF2-40B4-BE49-F238E27FC236}">
                          <a16:creationId xmlns:a16="http://schemas.microsoft.com/office/drawing/2014/main" id="{715F3F57-54CA-49B2-B889-97A4FC28572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48" y="825994"/>
                      <a:ext cx="1425265" cy="430755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  <p:sp>
              <p:nvSpPr>
                <p:cNvPr id="164" name="TextBox 163">
                  <a:extLst>
                    <a:ext uri="{FF2B5EF4-FFF2-40B4-BE49-F238E27FC236}">
                      <a16:creationId xmlns:a16="http://schemas.microsoft.com/office/drawing/2014/main" id="{B506102B-AE43-4E97-8185-7FAD8091A1EB}"/>
                    </a:ext>
                  </a:extLst>
                </p:cNvPr>
                <p:cNvSpPr txBox="1"/>
                <p:nvPr/>
              </p:nvSpPr>
              <p:spPr>
                <a:xfrm>
                  <a:off x="4232262" y="879993"/>
                  <a:ext cx="1478623" cy="3539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700" b="1" dirty="0"/>
                    <a:t>Ⅱ. </a:t>
                  </a:r>
                  <a:r>
                    <a:rPr lang="ko-KR" altLang="en-US" sz="1700" b="1" dirty="0"/>
                    <a:t>게임 컨셉</a:t>
                  </a:r>
                </a:p>
              </p:txBody>
            </p:sp>
            <p:sp>
              <p:nvSpPr>
                <p:cNvPr id="165" name="TextBox 164">
                  <a:extLst>
                    <a:ext uri="{FF2B5EF4-FFF2-40B4-BE49-F238E27FC236}">
                      <a16:creationId xmlns:a16="http://schemas.microsoft.com/office/drawing/2014/main" id="{765D02A8-0785-4476-BD77-5A351BC9F6E1}"/>
                    </a:ext>
                  </a:extLst>
                </p:cNvPr>
                <p:cNvSpPr txBox="1"/>
                <p:nvPr/>
              </p:nvSpPr>
              <p:spPr>
                <a:xfrm>
                  <a:off x="-131262" y="888524"/>
                  <a:ext cx="1648436" cy="3539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700" dirty="0"/>
                    <a:t>Ⅰ. </a:t>
                  </a:r>
                  <a:r>
                    <a:rPr lang="ko-KR" altLang="en-US" sz="1700" dirty="0"/>
                    <a:t>게임 개괄</a:t>
                  </a:r>
                </a:p>
              </p:txBody>
            </p:sp>
          </p:grpSp>
          <p:sp>
            <p:nvSpPr>
              <p:cNvPr id="162" name="TextBox 161">
                <a:extLst>
                  <a:ext uri="{FF2B5EF4-FFF2-40B4-BE49-F238E27FC236}">
                    <a16:creationId xmlns:a16="http://schemas.microsoft.com/office/drawing/2014/main" id="{611E0040-A73D-4961-BA55-98AB202794BD}"/>
                  </a:ext>
                </a:extLst>
              </p:cNvPr>
              <p:cNvSpPr txBox="1"/>
              <p:nvPr/>
            </p:nvSpPr>
            <p:spPr>
              <a:xfrm>
                <a:off x="2380398" y="813475"/>
                <a:ext cx="1011823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300" dirty="0"/>
                  <a:t>목적 </a:t>
                </a:r>
                <a:r>
                  <a:rPr lang="en-US" altLang="ko-KR" sz="1300" dirty="0"/>
                  <a:t>&amp;</a:t>
                </a:r>
              </a:p>
              <a:p>
                <a:pPr algn="ctr"/>
                <a:r>
                  <a:rPr lang="ko-KR" altLang="en-US" sz="1300" dirty="0"/>
                  <a:t>재미요소</a:t>
                </a:r>
              </a:p>
            </p:txBody>
          </p:sp>
        </p:grpSp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F1E5E4BB-9422-4C18-AD50-458539D8FA42}"/>
                </a:ext>
              </a:extLst>
            </p:cNvPr>
            <p:cNvSpPr txBox="1"/>
            <p:nvPr/>
          </p:nvSpPr>
          <p:spPr>
            <a:xfrm>
              <a:off x="6758649" y="829663"/>
              <a:ext cx="951377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300" b="1" dirty="0"/>
                <a:t>패시브 </a:t>
              </a:r>
              <a:r>
                <a:rPr lang="en-US" altLang="ko-KR" sz="1300" b="1" dirty="0"/>
                <a:t>&amp;</a:t>
              </a:r>
            </a:p>
            <a:p>
              <a:pPr algn="ctr"/>
              <a:r>
                <a:rPr lang="ko-KR" altLang="en-US" sz="1300" b="1" dirty="0"/>
                <a:t>아이템</a:t>
              </a:r>
            </a:p>
          </p:txBody>
        </p:sp>
      </p:grpSp>
      <p:pic>
        <p:nvPicPr>
          <p:cNvPr id="108" name="그림 107"/>
          <p:cNvPicPr/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902" b="95098" l="2804" r="96262">
                        <a14:foregroundMark x1="18692" y1="14706" x2="12150" y2="9804"/>
                        <a14:foregroundMark x1="13084" y1="5882" x2="82243" y2="4902"/>
                        <a14:foregroundMark x1="96262" y1="18627" x2="96262" y2="82353"/>
                        <a14:foregroundMark x1="83178" y1="96078" x2="15888" y2="95098"/>
                        <a14:foregroundMark x1="2804" y1="81373" x2="3738" y2="1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8305" y="5473085"/>
            <a:ext cx="1304086" cy="1221092"/>
          </a:xfrm>
          <a:prstGeom prst="rect">
            <a:avLst/>
          </a:prstGeom>
        </p:spPr>
      </p:pic>
      <p:sp>
        <p:nvSpPr>
          <p:cNvPr id="106" name="모서리가 둥근 직사각형 105"/>
          <p:cNvSpPr/>
          <p:nvPr/>
        </p:nvSpPr>
        <p:spPr>
          <a:xfrm>
            <a:off x="7072820" y="5544364"/>
            <a:ext cx="1214152" cy="1121640"/>
          </a:xfrm>
          <a:prstGeom prst="roundRect">
            <a:avLst/>
          </a:prstGeom>
          <a:solidFill>
            <a:schemeClr val="tx1">
              <a:alpha val="44000"/>
            </a:schemeClr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/>
          </a:p>
        </p:txBody>
      </p:sp>
      <p:sp>
        <p:nvSpPr>
          <p:cNvPr id="107" name="이등변 삼각형 106"/>
          <p:cNvSpPr/>
          <p:nvPr/>
        </p:nvSpPr>
        <p:spPr>
          <a:xfrm flipV="1">
            <a:off x="7548607" y="5554825"/>
            <a:ext cx="553504" cy="610860"/>
          </a:xfrm>
          <a:prstGeom prst="triangle">
            <a:avLst>
              <a:gd name="adj" fmla="val 0"/>
            </a:avLst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/>
          </a:p>
        </p:txBody>
      </p:sp>
      <p:grpSp>
        <p:nvGrpSpPr>
          <p:cNvPr id="18" name="그룹 17"/>
          <p:cNvGrpSpPr/>
          <p:nvPr/>
        </p:nvGrpSpPr>
        <p:grpSpPr>
          <a:xfrm>
            <a:off x="4773086" y="2336082"/>
            <a:ext cx="3944518" cy="2398594"/>
            <a:chOff x="4591257" y="2463580"/>
            <a:chExt cx="3163677" cy="1880195"/>
          </a:xfrm>
        </p:grpSpPr>
        <p:pic>
          <p:nvPicPr>
            <p:cNvPr id="10" name="그림 9" descr="건물, 남자, 전면, 대형이(가) 표시된 사진&#10;&#10;자동 생성된 설명">
              <a:extLst>
                <a:ext uri="{FF2B5EF4-FFF2-40B4-BE49-F238E27FC236}">
                  <a16:creationId xmlns:a16="http://schemas.microsoft.com/office/drawing/2014/main" id="{A96A19DC-3A4D-498F-8015-DC80EBAFF78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91257" y="2463580"/>
              <a:ext cx="3163677" cy="1880195"/>
            </a:xfrm>
            <a:prstGeom prst="rect">
              <a:avLst/>
            </a:prstGeom>
          </p:spPr>
        </p:pic>
        <p:grpSp>
          <p:nvGrpSpPr>
            <p:cNvPr id="124" name="그룹 123">
              <a:extLst>
                <a:ext uri="{FF2B5EF4-FFF2-40B4-BE49-F238E27FC236}">
                  <a16:creationId xmlns:a16="http://schemas.microsoft.com/office/drawing/2014/main" id="{180C8F19-42D0-4B0E-B90D-4F283275F166}"/>
                </a:ext>
              </a:extLst>
            </p:cNvPr>
            <p:cNvGrpSpPr/>
            <p:nvPr/>
          </p:nvGrpSpPr>
          <p:grpSpPr>
            <a:xfrm flipH="1">
              <a:off x="6167729" y="3334887"/>
              <a:ext cx="404471" cy="374645"/>
              <a:chOff x="1313673" y="4726972"/>
              <a:chExt cx="1840861" cy="1593384"/>
            </a:xfrm>
            <a:scene3d>
              <a:camera prst="isometricRightUp">
                <a:rot lat="21192796" lon="2105749" rev="33764"/>
              </a:camera>
              <a:lightRig rig="threePt" dir="t"/>
            </a:scene3d>
          </p:grpSpPr>
          <p:sp>
            <p:nvSpPr>
              <p:cNvPr id="125" name="사각형: 둥근 모서리 124">
                <a:extLst>
                  <a:ext uri="{FF2B5EF4-FFF2-40B4-BE49-F238E27FC236}">
                    <a16:creationId xmlns:a16="http://schemas.microsoft.com/office/drawing/2014/main" id="{95E6D25F-9770-48C5-91AE-184F93600C18}"/>
                  </a:ext>
                </a:extLst>
              </p:cNvPr>
              <p:cNvSpPr/>
              <p:nvPr/>
            </p:nvSpPr>
            <p:spPr>
              <a:xfrm>
                <a:off x="1313673" y="4726972"/>
                <a:ext cx="1840861" cy="1593384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chemeClr val="accent2"/>
                </a:solidFill>
              </a:ln>
              <a:effectLst>
                <a:glow rad="101600">
                  <a:schemeClr val="accent6">
                    <a:satMod val="175000"/>
                    <a:alpha val="40000"/>
                  </a:schemeClr>
                </a:glow>
              </a:effectLst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44" name="그룹 143">
                <a:extLst>
                  <a:ext uri="{FF2B5EF4-FFF2-40B4-BE49-F238E27FC236}">
                    <a16:creationId xmlns:a16="http://schemas.microsoft.com/office/drawing/2014/main" id="{A3A40939-049D-4782-9B1B-6C2BD5F4CEAE}"/>
                  </a:ext>
                </a:extLst>
              </p:cNvPr>
              <p:cNvGrpSpPr/>
              <p:nvPr/>
            </p:nvGrpSpPr>
            <p:grpSpPr>
              <a:xfrm>
                <a:off x="1501698" y="4861931"/>
                <a:ext cx="1455902" cy="1326654"/>
                <a:chOff x="1509132" y="4809893"/>
                <a:chExt cx="1455902" cy="1326654"/>
              </a:xfrm>
            </p:grpSpPr>
            <p:sp>
              <p:nvSpPr>
                <p:cNvPr id="145" name="타원 144">
                  <a:extLst>
                    <a:ext uri="{FF2B5EF4-FFF2-40B4-BE49-F238E27FC236}">
                      <a16:creationId xmlns:a16="http://schemas.microsoft.com/office/drawing/2014/main" id="{431F34BA-296A-46ED-8D32-6E89350EFAD8}"/>
                    </a:ext>
                  </a:extLst>
                </p:cNvPr>
                <p:cNvSpPr/>
                <p:nvPr/>
              </p:nvSpPr>
              <p:spPr>
                <a:xfrm>
                  <a:off x="1650902" y="4906182"/>
                  <a:ext cx="1169106" cy="1148223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accent6"/>
                  </a:solidFill>
                </a:ln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</a:effectLst>
                <a:sp3d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146" name="직선 연결선 145">
                  <a:extLst>
                    <a:ext uri="{FF2B5EF4-FFF2-40B4-BE49-F238E27FC236}">
                      <a16:creationId xmlns:a16="http://schemas.microsoft.com/office/drawing/2014/main" id="{048A321E-0D57-43E7-B5CC-DEFAAF283F80}"/>
                    </a:ext>
                  </a:extLst>
                </p:cNvPr>
                <p:cNvCxnSpPr/>
                <p:nvPr/>
              </p:nvCxnSpPr>
              <p:spPr>
                <a:xfrm>
                  <a:off x="2234103" y="5201683"/>
                  <a:ext cx="0" cy="553055"/>
                </a:xfrm>
                <a:prstGeom prst="line">
                  <a:avLst/>
                </a:prstGeom>
                <a:ln w="19050">
                  <a:solidFill>
                    <a:schemeClr val="accent6"/>
                  </a:solidFill>
                </a:ln>
                <a:sp3d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7" name="직선 연결선 146">
                  <a:extLst>
                    <a:ext uri="{FF2B5EF4-FFF2-40B4-BE49-F238E27FC236}">
                      <a16:creationId xmlns:a16="http://schemas.microsoft.com/office/drawing/2014/main" id="{6C18B29D-A807-4E1E-86A8-C0A728C0887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2234103" y="5184736"/>
                  <a:ext cx="0" cy="553055"/>
                </a:xfrm>
                <a:prstGeom prst="line">
                  <a:avLst/>
                </a:prstGeom>
                <a:ln w="19050">
                  <a:solidFill>
                    <a:schemeClr val="accent6"/>
                  </a:solidFill>
                </a:ln>
                <a:sp3d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8" name="타원 147">
                  <a:extLst>
                    <a:ext uri="{FF2B5EF4-FFF2-40B4-BE49-F238E27FC236}">
                      <a16:creationId xmlns:a16="http://schemas.microsoft.com/office/drawing/2014/main" id="{91A4BC6C-E842-4BCC-BD98-3736EDBE7635}"/>
                    </a:ext>
                  </a:extLst>
                </p:cNvPr>
                <p:cNvSpPr/>
                <p:nvPr/>
              </p:nvSpPr>
              <p:spPr>
                <a:xfrm>
                  <a:off x="1836243" y="5067245"/>
                  <a:ext cx="802404" cy="813163"/>
                </a:xfrm>
                <a:prstGeom prst="ellipse">
                  <a:avLst/>
                </a:prstGeom>
                <a:noFill/>
                <a:ln w="19050">
                  <a:solidFill>
                    <a:schemeClr val="accent6"/>
                  </a:solidFill>
                </a:ln>
                <a:sp3d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0" name="사각형: 둥근 모서리 149">
                  <a:extLst>
                    <a:ext uri="{FF2B5EF4-FFF2-40B4-BE49-F238E27FC236}">
                      <a16:creationId xmlns:a16="http://schemas.microsoft.com/office/drawing/2014/main" id="{E56AA7ED-3C67-4D6F-B58E-2205FA8E4161}"/>
                    </a:ext>
                  </a:extLst>
                </p:cNvPr>
                <p:cNvSpPr/>
                <p:nvPr/>
              </p:nvSpPr>
              <p:spPr>
                <a:xfrm>
                  <a:off x="1509132" y="4809893"/>
                  <a:ext cx="1455902" cy="1326654"/>
                </a:xfrm>
                <a:prstGeom prst="roundRect">
                  <a:avLst/>
                </a:prstGeom>
                <a:noFill/>
                <a:ln w="19050">
                  <a:solidFill>
                    <a:schemeClr val="accent6">
                      <a:lumMod val="75000"/>
                    </a:schemeClr>
                  </a:solidFill>
                </a:ln>
                <a:sp3d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123" name="직사각형 122"/>
            <p:cNvSpPr/>
            <p:nvPr/>
          </p:nvSpPr>
          <p:spPr>
            <a:xfrm>
              <a:off x="6059920" y="3258900"/>
              <a:ext cx="603041" cy="511083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115" name="말풍선: 모서리가 둥근 사각형 2">
              <a:extLst>
                <a:ext uri="{FF2B5EF4-FFF2-40B4-BE49-F238E27FC236}">
                  <a16:creationId xmlns:a16="http://schemas.microsoft.com/office/drawing/2014/main" id="{780EB475-454C-4E2F-99EA-89493555D1F3}"/>
                </a:ext>
              </a:extLst>
            </p:cNvPr>
            <p:cNvSpPr/>
            <p:nvPr/>
          </p:nvSpPr>
          <p:spPr>
            <a:xfrm>
              <a:off x="6001096" y="2840253"/>
              <a:ext cx="1518940" cy="245074"/>
            </a:xfrm>
            <a:prstGeom prst="wedgeRoundRectCallout">
              <a:avLst>
                <a:gd name="adj1" fmla="val -23648"/>
                <a:gd name="adj2" fmla="val 110103"/>
                <a:gd name="adj3" fmla="val 16667"/>
              </a:avLst>
            </a:prstGeom>
            <a:solidFill>
              <a:schemeClr val="bg1">
                <a:alpha val="90000"/>
              </a:schemeClr>
            </a:solidFill>
            <a:ln w="254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chemeClr val="tx1"/>
                  </a:solidFill>
                </a:rPr>
                <a:t>엄폐물 사이에 스폰</a:t>
              </a:r>
              <a:endParaRPr lang="en-US" altLang="ko-KR" sz="10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74C6B0C6-F7BF-400D-AEFB-E9F9298E2CB2}"/>
              </a:ext>
            </a:extLst>
          </p:cNvPr>
          <p:cNvGrpSpPr/>
          <p:nvPr/>
        </p:nvGrpSpPr>
        <p:grpSpPr>
          <a:xfrm>
            <a:off x="3086313" y="5473085"/>
            <a:ext cx="1411705" cy="1185784"/>
            <a:chOff x="8796017" y="2319300"/>
            <a:chExt cx="873125" cy="834390"/>
          </a:xfrm>
        </p:grpSpPr>
        <p:pic>
          <p:nvPicPr>
            <p:cNvPr id="197" name="그림 196">
              <a:extLst>
                <a:ext uri="{FF2B5EF4-FFF2-40B4-BE49-F238E27FC236}">
                  <a16:creationId xmlns:a16="http://schemas.microsoft.com/office/drawing/2014/main" id="{6BE7DD03-BDD7-4419-9E0B-46650080A943}"/>
                </a:ext>
              </a:extLst>
            </p:cNvPr>
            <p:cNvPicPr/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4902" b="95098" l="2804" r="96262">
                          <a14:foregroundMark x1="18692" y1="14706" x2="12150" y2="9804"/>
                          <a14:foregroundMark x1="13084" y1="5882" x2="82243" y2="4902"/>
                          <a14:foregroundMark x1="96262" y1="18627" x2="96262" y2="82353"/>
                          <a14:foregroundMark x1="83178" y1="96078" x2="15888" y2="95098"/>
                          <a14:foregroundMark x1="2804" y1="81373" x2="3738" y2="166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96017" y="2319300"/>
              <a:ext cx="873125" cy="834390"/>
            </a:xfrm>
            <a:prstGeom prst="rect">
              <a:avLst/>
            </a:prstGeom>
          </p:spPr>
        </p:pic>
        <p:sp>
          <p:nvSpPr>
            <p:cNvPr id="199" name="모서리가 둥근 직사각형 105">
              <a:extLst>
                <a:ext uri="{FF2B5EF4-FFF2-40B4-BE49-F238E27FC236}">
                  <a16:creationId xmlns:a16="http://schemas.microsoft.com/office/drawing/2014/main" id="{3B46A74F-927D-4110-8477-BB75840A3C63}"/>
                </a:ext>
              </a:extLst>
            </p:cNvPr>
            <p:cNvSpPr/>
            <p:nvPr/>
          </p:nvSpPr>
          <p:spPr>
            <a:xfrm>
              <a:off x="8826355" y="2348953"/>
              <a:ext cx="803509" cy="752135"/>
            </a:xfrm>
            <a:prstGeom prst="roundRect">
              <a:avLst/>
            </a:prstGeom>
            <a:solidFill>
              <a:schemeClr val="tx1">
                <a:alpha val="44000"/>
              </a:schemeClr>
            </a:solidFill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</p:grpSp>
      <p:pic>
        <p:nvPicPr>
          <p:cNvPr id="29" name="그림 2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48058" y="2330210"/>
            <a:ext cx="3389027" cy="2184640"/>
          </a:xfrm>
          <a:prstGeom prst="rect">
            <a:avLst/>
          </a:prstGeom>
          <a:ln w="28575">
            <a:noFill/>
          </a:ln>
        </p:spPr>
      </p:pic>
      <p:grpSp>
        <p:nvGrpSpPr>
          <p:cNvPr id="211" name="그룹 210">
            <a:extLst>
              <a:ext uri="{FF2B5EF4-FFF2-40B4-BE49-F238E27FC236}">
                <a16:creationId xmlns:a16="http://schemas.microsoft.com/office/drawing/2014/main" id="{108ECC58-E332-4990-AC0D-4AB9575E5DE4}"/>
              </a:ext>
            </a:extLst>
          </p:cNvPr>
          <p:cNvGrpSpPr/>
          <p:nvPr/>
        </p:nvGrpSpPr>
        <p:grpSpPr>
          <a:xfrm>
            <a:off x="10521012" y="4155844"/>
            <a:ext cx="284672" cy="244881"/>
            <a:chOff x="1313673" y="4726972"/>
            <a:chExt cx="1840861" cy="1593384"/>
          </a:xfrm>
        </p:grpSpPr>
        <p:sp>
          <p:nvSpPr>
            <p:cNvPr id="212" name="사각형: 둥근 모서리 15">
              <a:extLst>
                <a:ext uri="{FF2B5EF4-FFF2-40B4-BE49-F238E27FC236}">
                  <a16:creationId xmlns:a16="http://schemas.microsoft.com/office/drawing/2014/main" id="{2D5CB490-B71D-4E4D-8026-5885B5B632A1}"/>
                </a:ext>
              </a:extLst>
            </p:cNvPr>
            <p:cNvSpPr/>
            <p:nvPr/>
          </p:nvSpPr>
          <p:spPr>
            <a:xfrm>
              <a:off x="1313673" y="4726972"/>
              <a:ext cx="1840861" cy="1593384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13" name="그룹 212">
              <a:extLst>
                <a:ext uri="{FF2B5EF4-FFF2-40B4-BE49-F238E27FC236}">
                  <a16:creationId xmlns:a16="http://schemas.microsoft.com/office/drawing/2014/main" id="{1CC6F74C-7886-4B44-976F-89A8F42C623D}"/>
                </a:ext>
              </a:extLst>
            </p:cNvPr>
            <p:cNvGrpSpPr/>
            <p:nvPr/>
          </p:nvGrpSpPr>
          <p:grpSpPr>
            <a:xfrm>
              <a:off x="1501698" y="4861931"/>
              <a:ext cx="1455902" cy="1326654"/>
              <a:chOff x="1509132" y="4809893"/>
              <a:chExt cx="1455902" cy="1326654"/>
            </a:xfrm>
          </p:grpSpPr>
          <p:sp>
            <p:nvSpPr>
              <p:cNvPr id="214" name="타원 213">
                <a:extLst>
                  <a:ext uri="{FF2B5EF4-FFF2-40B4-BE49-F238E27FC236}">
                    <a16:creationId xmlns:a16="http://schemas.microsoft.com/office/drawing/2014/main" id="{1BCDEB7F-636F-4881-8AA2-16C6D57558CE}"/>
                  </a:ext>
                </a:extLst>
              </p:cNvPr>
              <p:cNvSpPr/>
              <p:nvPr/>
            </p:nvSpPr>
            <p:spPr>
              <a:xfrm>
                <a:off x="1650899" y="4906173"/>
                <a:ext cx="1169109" cy="1148228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215" name="직선 연결선 214">
                <a:extLst>
                  <a:ext uri="{FF2B5EF4-FFF2-40B4-BE49-F238E27FC236}">
                    <a16:creationId xmlns:a16="http://schemas.microsoft.com/office/drawing/2014/main" id="{A6E55B1D-589C-4945-889D-821D129B8081}"/>
                  </a:ext>
                </a:extLst>
              </p:cNvPr>
              <p:cNvCxnSpPr/>
              <p:nvPr/>
            </p:nvCxnSpPr>
            <p:spPr>
              <a:xfrm>
                <a:off x="2234103" y="5201683"/>
                <a:ext cx="0" cy="553055"/>
              </a:xfrm>
              <a:prstGeom prst="line">
                <a:avLst/>
              </a:prstGeom>
              <a:ln w="1270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직선 연결선 215">
                <a:extLst>
                  <a:ext uri="{FF2B5EF4-FFF2-40B4-BE49-F238E27FC236}">
                    <a16:creationId xmlns:a16="http://schemas.microsoft.com/office/drawing/2014/main" id="{3E3927EA-44AB-4329-98E7-F84593156EF3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2234103" y="5184736"/>
                <a:ext cx="0" cy="553055"/>
              </a:xfrm>
              <a:prstGeom prst="line">
                <a:avLst/>
              </a:prstGeom>
              <a:ln w="1270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7" name="타원 216">
                <a:extLst>
                  <a:ext uri="{FF2B5EF4-FFF2-40B4-BE49-F238E27FC236}">
                    <a16:creationId xmlns:a16="http://schemas.microsoft.com/office/drawing/2014/main" id="{67B92058-6600-45B3-A572-250196528C0C}"/>
                  </a:ext>
                </a:extLst>
              </p:cNvPr>
              <p:cNvSpPr/>
              <p:nvPr/>
            </p:nvSpPr>
            <p:spPr>
              <a:xfrm>
                <a:off x="1836243" y="5067245"/>
                <a:ext cx="802404" cy="813163"/>
              </a:xfrm>
              <a:prstGeom prst="ellipse">
                <a:avLst/>
              </a:prstGeom>
              <a:noFill/>
              <a:ln w="127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8" name="사각형: 둥근 모서리 22">
                <a:extLst>
                  <a:ext uri="{FF2B5EF4-FFF2-40B4-BE49-F238E27FC236}">
                    <a16:creationId xmlns:a16="http://schemas.microsoft.com/office/drawing/2014/main" id="{D52B5ABC-45D5-40DC-9C37-DC48FF7E7D63}"/>
                  </a:ext>
                </a:extLst>
              </p:cNvPr>
              <p:cNvSpPr/>
              <p:nvPr/>
            </p:nvSpPr>
            <p:spPr>
              <a:xfrm>
                <a:off x="1509132" y="4809893"/>
                <a:ext cx="1455902" cy="1326654"/>
              </a:xfrm>
              <a:prstGeom prst="roundRect">
                <a:avLst/>
              </a:prstGeom>
              <a:noFill/>
              <a:ln w="127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pic>
        <p:nvPicPr>
          <p:cNvPr id="227" name="그림 226" descr="모니터, 사진, 앉아있는, 여자이(가) 표시된 사진&#10;&#10;자동 생성된 설명">
            <a:extLst>
              <a:ext uri="{FF2B5EF4-FFF2-40B4-BE49-F238E27FC236}">
                <a16:creationId xmlns:a16="http://schemas.microsoft.com/office/drawing/2014/main" id="{C641D451-C743-40AF-BA95-B3E5ED378F70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hq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8600" l="10000" r="97000">
                        <a14:foregroundMark x1="69600" y1="87800" x2="79000" y2="93600"/>
                        <a14:foregroundMark x1="79000" y1="93600" x2="83400" y2="93600"/>
                        <a14:foregroundMark x1="54800" y1="83400" x2="51200" y2="93800"/>
                        <a14:foregroundMark x1="55600" y1="86000" x2="55600" y2="90200"/>
                        <a14:foregroundMark x1="41400" y1="59200" x2="40143" y2="56560"/>
                        <a14:foregroundMark x1="91400" y1="87200" x2="97000" y2="97400"/>
                        <a14:foregroundMark x1="97000" y1="97400" x2="55600" y2="98600"/>
                        <a14:backgroundMark x1="69600" y1="41400" x2="3000" y2="36800"/>
                        <a14:backgroundMark x1="28600" y1="23400" x2="88800" y2="27200"/>
                        <a14:backgroundMark x1="69800" y1="58400" x2="32600" y2="43400"/>
                        <a14:backgroundMark x1="33400" y1="51600" x2="49400" y2="52800"/>
                        <a14:backgroundMark x1="49400" y1="52800" x2="58800" y2="56600"/>
                        <a14:backgroundMark x1="58800" y1="56600" x2="63600" y2="62200"/>
                        <a14:backgroundMark x1="36600" y1="74200" x2="32000" y2="62600"/>
                        <a14:backgroundMark x1="32000" y1="62600" x2="31800" y2="506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869" t="51689"/>
          <a:stretch/>
        </p:blipFill>
        <p:spPr>
          <a:xfrm>
            <a:off x="10680961" y="4273233"/>
            <a:ext cx="398203" cy="424766"/>
          </a:xfrm>
          <a:prstGeom prst="rect">
            <a:avLst/>
          </a:prstGeom>
        </p:spPr>
      </p:pic>
      <p:sp>
        <p:nvSpPr>
          <p:cNvPr id="228" name="TextBox 227">
            <a:extLst>
              <a:ext uri="{FF2B5EF4-FFF2-40B4-BE49-F238E27FC236}">
                <a16:creationId xmlns:a16="http://schemas.microsoft.com/office/drawing/2014/main" id="{0CB43595-08B3-4E8F-B163-4D88A179DF47}"/>
              </a:ext>
            </a:extLst>
          </p:cNvPr>
          <p:cNvSpPr txBox="1"/>
          <p:nvPr/>
        </p:nvSpPr>
        <p:spPr>
          <a:xfrm>
            <a:off x="11007353" y="4412530"/>
            <a:ext cx="642220" cy="28795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300" dirty="0"/>
              <a:t>Click!!</a:t>
            </a:r>
            <a:endParaRPr lang="ko-KR" altLang="en-US" sz="1300" dirty="0"/>
          </a:p>
        </p:txBody>
      </p:sp>
      <p:pic>
        <p:nvPicPr>
          <p:cNvPr id="122" name="그림 121">
            <a:extLst>
              <a:ext uri="{FF2B5EF4-FFF2-40B4-BE49-F238E27FC236}">
                <a16:creationId xmlns:a16="http://schemas.microsoft.com/office/drawing/2014/main" id="{2F3BE83B-869E-4569-870A-1691B8AD0FB7}"/>
              </a:ext>
            </a:extLst>
          </p:cNvPr>
          <p:cNvPicPr/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902" b="95098" l="2804" r="96262">
                        <a14:foregroundMark x1="18692" y1="14706" x2="12150" y2="9804"/>
                        <a14:foregroundMark x1="13084" y1="5882" x2="82243" y2="4902"/>
                        <a14:foregroundMark x1="96262" y1="18627" x2="96262" y2="82353"/>
                        <a14:foregroundMark x1="83178" y1="96078" x2="15888" y2="95098"/>
                        <a14:foregroundMark x1="2804" y1="81373" x2="3738" y2="1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9891" y="5473085"/>
            <a:ext cx="1304086" cy="1163781"/>
          </a:xfrm>
          <a:prstGeom prst="rect">
            <a:avLst/>
          </a:prstGeom>
        </p:spPr>
      </p:pic>
      <p:sp>
        <p:nvSpPr>
          <p:cNvPr id="207" name="모서리가 둥근 직사각형 105">
            <a:extLst>
              <a:ext uri="{FF2B5EF4-FFF2-40B4-BE49-F238E27FC236}">
                <a16:creationId xmlns:a16="http://schemas.microsoft.com/office/drawing/2014/main" id="{457FB896-72F7-4814-843A-2FF187299A98}"/>
              </a:ext>
            </a:extLst>
          </p:cNvPr>
          <p:cNvSpPr/>
          <p:nvPr/>
        </p:nvSpPr>
        <p:spPr>
          <a:xfrm>
            <a:off x="5040701" y="5519633"/>
            <a:ext cx="1237754" cy="1050395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/>
          </a:p>
        </p:txBody>
      </p:sp>
      <p:sp>
        <p:nvSpPr>
          <p:cNvPr id="126" name="오른쪽 화살표 11">
            <a:extLst>
              <a:ext uri="{FF2B5EF4-FFF2-40B4-BE49-F238E27FC236}">
                <a16:creationId xmlns:a16="http://schemas.microsoft.com/office/drawing/2014/main" id="{4A2F4826-901E-4517-A525-3413FBCF0DAC}"/>
              </a:ext>
            </a:extLst>
          </p:cNvPr>
          <p:cNvSpPr/>
          <p:nvPr/>
        </p:nvSpPr>
        <p:spPr>
          <a:xfrm>
            <a:off x="4598680" y="5921996"/>
            <a:ext cx="338000" cy="214551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7" name="오른쪽 화살표 11">
            <a:extLst>
              <a:ext uri="{FF2B5EF4-FFF2-40B4-BE49-F238E27FC236}">
                <a16:creationId xmlns:a16="http://schemas.microsoft.com/office/drawing/2014/main" id="{CD6AA1F5-3068-49AE-ADEC-9414202CA157}"/>
              </a:ext>
            </a:extLst>
          </p:cNvPr>
          <p:cNvSpPr/>
          <p:nvPr/>
        </p:nvSpPr>
        <p:spPr>
          <a:xfrm>
            <a:off x="6483083" y="5921996"/>
            <a:ext cx="338000" cy="214551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 descr="검은색, 앉아있는, 창문, 기차이(가) 표시된 사진&#10;&#10;자동 생성된 설명">
            <a:extLst>
              <a:ext uri="{FF2B5EF4-FFF2-40B4-BE49-F238E27FC236}">
                <a16:creationId xmlns:a16="http://schemas.microsoft.com/office/drawing/2014/main" id="{0EFC7539-A8DE-4B4E-A793-609FE67BD7B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8547" y="5074591"/>
            <a:ext cx="3389027" cy="1793143"/>
          </a:xfrm>
          <a:prstGeom prst="rect">
            <a:avLst/>
          </a:prstGeom>
        </p:spPr>
      </p:pic>
      <p:grpSp>
        <p:nvGrpSpPr>
          <p:cNvPr id="203" name="그룹 202">
            <a:extLst>
              <a:ext uri="{FF2B5EF4-FFF2-40B4-BE49-F238E27FC236}">
                <a16:creationId xmlns:a16="http://schemas.microsoft.com/office/drawing/2014/main" id="{D3A22204-D710-4D0E-9BDF-230905D0FDE1}"/>
              </a:ext>
            </a:extLst>
          </p:cNvPr>
          <p:cNvGrpSpPr/>
          <p:nvPr/>
        </p:nvGrpSpPr>
        <p:grpSpPr>
          <a:xfrm>
            <a:off x="10363317" y="6087643"/>
            <a:ext cx="126939" cy="152807"/>
            <a:chOff x="9048750" y="5334000"/>
            <a:chExt cx="380008" cy="419100"/>
          </a:xfrm>
          <a:effectLst>
            <a:glow rad="63500">
              <a:schemeClr val="accent6">
                <a:satMod val="175000"/>
                <a:alpha val="40000"/>
              </a:schemeClr>
            </a:glow>
          </a:effectLst>
        </p:grpSpPr>
        <p:sp>
          <p:nvSpPr>
            <p:cNvPr id="205" name="타원 204">
              <a:extLst>
                <a:ext uri="{FF2B5EF4-FFF2-40B4-BE49-F238E27FC236}">
                  <a16:creationId xmlns:a16="http://schemas.microsoft.com/office/drawing/2014/main" id="{3BAAEC0E-8252-4CAC-A31A-5B5350C1BBD3}"/>
                </a:ext>
              </a:extLst>
            </p:cNvPr>
            <p:cNvSpPr/>
            <p:nvPr/>
          </p:nvSpPr>
          <p:spPr>
            <a:xfrm>
              <a:off x="9048750" y="5334000"/>
              <a:ext cx="380008" cy="419100"/>
            </a:xfrm>
            <a:prstGeom prst="ellipse">
              <a:avLst/>
            </a:prstGeom>
            <a:noFill/>
            <a:ln w="127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206" name="직선 연결선 205">
              <a:extLst>
                <a:ext uri="{FF2B5EF4-FFF2-40B4-BE49-F238E27FC236}">
                  <a16:creationId xmlns:a16="http://schemas.microsoft.com/office/drawing/2014/main" id="{8FB42AC5-5990-43CD-971A-914C8E2E3E51}"/>
                </a:ext>
              </a:extLst>
            </p:cNvPr>
            <p:cNvCxnSpPr/>
            <p:nvPr/>
          </p:nvCxnSpPr>
          <p:spPr>
            <a:xfrm>
              <a:off x="9129589" y="5543550"/>
              <a:ext cx="214436" cy="0"/>
            </a:xfrm>
            <a:prstGeom prst="line">
              <a:avLst/>
            </a:prstGeom>
            <a:ln w="12700">
              <a:solidFill>
                <a:schemeClr val="accent6"/>
              </a:solidFill>
              <a:headEnd type="none" w="med" len="med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8" name="직선 연결선 207">
              <a:extLst>
                <a:ext uri="{FF2B5EF4-FFF2-40B4-BE49-F238E27FC236}">
                  <a16:creationId xmlns:a16="http://schemas.microsoft.com/office/drawing/2014/main" id="{188ABDE4-DD86-4442-B0D8-0AFC6133C2DB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9129589" y="5544364"/>
              <a:ext cx="214436" cy="0"/>
            </a:xfrm>
            <a:prstGeom prst="line">
              <a:avLst/>
            </a:prstGeom>
            <a:ln w="12700">
              <a:solidFill>
                <a:schemeClr val="accent6"/>
              </a:solidFill>
              <a:headEnd type="none" w="med" len="med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09" name="그룹 208">
            <a:extLst>
              <a:ext uri="{FF2B5EF4-FFF2-40B4-BE49-F238E27FC236}">
                <a16:creationId xmlns:a16="http://schemas.microsoft.com/office/drawing/2014/main" id="{7D540D49-13B3-4A0C-8909-885CDCFD7DDA}"/>
              </a:ext>
            </a:extLst>
          </p:cNvPr>
          <p:cNvGrpSpPr/>
          <p:nvPr/>
        </p:nvGrpSpPr>
        <p:grpSpPr>
          <a:xfrm>
            <a:off x="10670666" y="5578297"/>
            <a:ext cx="126939" cy="152807"/>
            <a:chOff x="9048750" y="5334000"/>
            <a:chExt cx="380008" cy="419100"/>
          </a:xfrm>
          <a:effectLst>
            <a:glow rad="63500">
              <a:schemeClr val="accent6">
                <a:satMod val="175000"/>
                <a:alpha val="40000"/>
              </a:schemeClr>
            </a:glow>
          </a:effectLst>
        </p:grpSpPr>
        <p:sp>
          <p:nvSpPr>
            <p:cNvPr id="241" name="타원 240">
              <a:extLst>
                <a:ext uri="{FF2B5EF4-FFF2-40B4-BE49-F238E27FC236}">
                  <a16:creationId xmlns:a16="http://schemas.microsoft.com/office/drawing/2014/main" id="{9D0F6577-1E91-445D-B144-190E79EA14FE}"/>
                </a:ext>
              </a:extLst>
            </p:cNvPr>
            <p:cNvSpPr/>
            <p:nvPr/>
          </p:nvSpPr>
          <p:spPr>
            <a:xfrm>
              <a:off x="9048750" y="5334000"/>
              <a:ext cx="380008" cy="419100"/>
            </a:xfrm>
            <a:prstGeom prst="ellipse">
              <a:avLst/>
            </a:prstGeom>
            <a:noFill/>
            <a:ln w="127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242" name="직선 연결선 241">
              <a:extLst>
                <a:ext uri="{FF2B5EF4-FFF2-40B4-BE49-F238E27FC236}">
                  <a16:creationId xmlns:a16="http://schemas.microsoft.com/office/drawing/2014/main" id="{2AF96E8F-BCFC-451B-AFA8-CA4744BD1F55}"/>
                </a:ext>
              </a:extLst>
            </p:cNvPr>
            <p:cNvCxnSpPr/>
            <p:nvPr/>
          </p:nvCxnSpPr>
          <p:spPr>
            <a:xfrm>
              <a:off x="9129589" y="5543550"/>
              <a:ext cx="214436" cy="0"/>
            </a:xfrm>
            <a:prstGeom prst="line">
              <a:avLst/>
            </a:prstGeom>
            <a:ln w="12700">
              <a:solidFill>
                <a:schemeClr val="accent6"/>
              </a:solidFill>
              <a:headEnd type="none" w="med" len="med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3" name="직선 연결선 242">
              <a:extLst>
                <a:ext uri="{FF2B5EF4-FFF2-40B4-BE49-F238E27FC236}">
                  <a16:creationId xmlns:a16="http://schemas.microsoft.com/office/drawing/2014/main" id="{AEB4BBF9-2909-4C12-B8CF-25E031644B0E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9129589" y="5544364"/>
              <a:ext cx="214436" cy="0"/>
            </a:xfrm>
            <a:prstGeom prst="line">
              <a:avLst/>
            </a:prstGeom>
            <a:ln w="12700">
              <a:solidFill>
                <a:schemeClr val="accent6"/>
              </a:solidFill>
              <a:headEnd type="none" w="med" len="med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44" name="그룹 243">
            <a:extLst>
              <a:ext uri="{FF2B5EF4-FFF2-40B4-BE49-F238E27FC236}">
                <a16:creationId xmlns:a16="http://schemas.microsoft.com/office/drawing/2014/main" id="{8CDFDC0E-AEFE-469A-AE81-8845804341E8}"/>
              </a:ext>
            </a:extLst>
          </p:cNvPr>
          <p:cNvGrpSpPr/>
          <p:nvPr/>
        </p:nvGrpSpPr>
        <p:grpSpPr>
          <a:xfrm>
            <a:off x="10415990" y="5737570"/>
            <a:ext cx="126939" cy="152807"/>
            <a:chOff x="9048750" y="5334000"/>
            <a:chExt cx="380008" cy="419100"/>
          </a:xfrm>
          <a:effectLst>
            <a:glow rad="63500">
              <a:schemeClr val="accent6">
                <a:satMod val="175000"/>
                <a:alpha val="40000"/>
              </a:schemeClr>
            </a:glow>
          </a:effectLst>
        </p:grpSpPr>
        <p:sp>
          <p:nvSpPr>
            <p:cNvPr id="245" name="타원 244">
              <a:extLst>
                <a:ext uri="{FF2B5EF4-FFF2-40B4-BE49-F238E27FC236}">
                  <a16:creationId xmlns:a16="http://schemas.microsoft.com/office/drawing/2014/main" id="{93435E5A-47FA-4821-AE87-134F46017603}"/>
                </a:ext>
              </a:extLst>
            </p:cNvPr>
            <p:cNvSpPr/>
            <p:nvPr/>
          </p:nvSpPr>
          <p:spPr>
            <a:xfrm>
              <a:off x="9048750" y="5334000"/>
              <a:ext cx="380008" cy="419100"/>
            </a:xfrm>
            <a:prstGeom prst="ellipse">
              <a:avLst/>
            </a:prstGeom>
            <a:noFill/>
            <a:ln w="127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246" name="직선 연결선 245">
              <a:extLst>
                <a:ext uri="{FF2B5EF4-FFF2-40B4-BE49-F238E27FC236}">
                  <a16:creationId xmlns:a16="http://schemas.microsoft.com/office/drawing/2014/main" id="{3B271EA2-D6DD-42E8-87FA-6D76CEBFA48A}"/>
                </a:ext>
              </a:extLst>
            </p:cNvPr>
            <p:cNvCxnSpPr/>
            <p:nvPr/>
          </p:nvCxnSpPr>
          <p:spPr>
            <a:xfrm>
              <a:off x="9129589" y="5543550"/>
              <a:ext cx="214436" cy="0"/>
            </a:xfrm>
            <a:prstGeom prst="line">
              <a:avLst/>
            </a:prstGeom>
            <a:ln w="12700">
              <a:solidFill>
                <a:schemeClr val="accent6"/>
              </a:solidFill>
              <a:headEnd type="none" w="med" len="med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7" name="직선 연결선 246">
              <a:extLst>
                <a:ext uri="{FF2B5EF4-FFF2-40B4-BE49-F238E27FC236}">
                  <a16:creationId xmlns:a16="http://schemas.microsoft.com/office/drawing/2014/main" id="{E6934184-0135-44D2-A06E-F41209683E83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9129589" y="5544364"/>
              <a:ext cx="214436" cy="0"/>
            </a:xfrm>
            <a:prstGeom prst="line">
              <a:avLst/>
            </a:prstGeom>
            <a:ln w="12700">
              <a:solidFill>
                <a:schemeClr val="accent6"/>
              </a:solidFill>
              <a:headEnd type="none" w="med" len="med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594041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평면, 비행기, 앉아있는, 컴퓨터이(가) 표시된 사진&#10;&#10;자동 생성된 설명">
            <a:extLst>
              <a:ext uri="{FF2B5EF4-FFF2-40B4-BE49-F238E27FC236}">
                <a16:creationId xmlns:a16="http://schemas.microsoft.com/office/drawing/2014/main" id="{8E23B2AF-28A1-4C38-8B48-435B0BF262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0" y="0"/>
            <a:ext cx="12192000" cy="6920917"/>
          </a:xfrm>
          <a:prstGeom prst="rect">
            <a:avLst/>
          </a:prstGeom>
        </p:spPr>
      </p:pic>
      <p:graphicFrame>
        <p:nvGraphicFramePr>
          <p:cNvPr id="70" name="표 26">
            <a:extLst>
              <a:ext uri="{FF2B5EF4-FFF2-40B4-BE49-F238E27FC236}">
                <a16:creationId xmlns:a16="http://schemas.microsoft.com/office/drawing/2014/main" id="{849DB1BD-3DFD-4E9C-999D-31D80176B1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9831429"/>
              </p:ext>
            </p:extLst>
          </p:nvPr>
        </p:nvGraphicFramePr>
        <p:xfrm>
          <a:off x="248740" y="1733626"/>
          <a:ext cx="11770880" cy="4706853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1770880">
                  <a:extLst>
                    <a:ext uri="{9D8B030D-6E8A-4147-A177-3AD203B41FA5}">
                      <a16:colId xmlns:a16="http://schemas.microsoft.com/office/drawing/2014/main" val="1281812352"/>
                    </a:ext>
                  </a:extLst>
                </a:gridCol>
              </a:tblGrid>
              <a:tr h="2473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게임 아이템 </a:t>
                      </a:r>
                      <a:r>
                        <a:rPr lang="en-US" altLang="ko-KR" sz="1100" dirty="0"/>
                        <a:t>Flow</a:t>
                      </a:r>
                      <a:r>
                        <a:rPr lang="en-US" altLang="ko-KR" sz="1100" baseline="0" dirty="0"/>
                        <a:t> Chart</a:t>
                      </a:r>
                      <a:endParaRPr lang="ko-KR" altLang="en-US" sz="1100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8967248"/>
                  </a:ext>
                </a:extLst>
              </a:tr>
              <a:tr h="4447773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endParaRPr lang="en-US" altLang="ko-KR" sz="1300" b="1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7596589"/>
                  </a:ext>
                </a:extLst>
              </a:tr>
            </a:tbl>
          </a:graphicData>
        </a:graphic>
      </p:graphicFrame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4FA2DB8-3720-4731-B79B-28634B515071}"/>
              </a:ext>
            </a:extLst>
          </p:cNvPr>
          <p:cNvCxnSpPr/>
          <p:nvPr/>
        </p:nvCxnSpPr>
        <p:spPr>
          <a:xfrm>
            <a:off x="0" y="721453"/>
            <a:ext cx="12192000" cy="0"/>
          </a:xfrm>
          <a:prstGeom prst="line">
            <a:avLst/>
          </a:prstGeom>
          <a:ln w="1905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FC359E75-9E4C-4E3E-941F-98BDF9EA5636}"/>
              </a:ext>
            </a:extLst>
          </p:cNvPr>
          <p:cNvCxnSpPr/>
          <p:nvPr/>
        </p:nvCxnSpPr>
        <p:spPr>
          <a:xfrm>
            <a:off x="0" y="1377706"/>
            <a:ext cx="12192000" cy="0"/>
          </a:xfrm>
          <a:prstGeom prst="line">
            <a:avLst/>
          </a:prstGeom>
          <a:ln w="1905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EB9D7FB8-1AB9-49F4-95FA-4BB6778B8BFA}"/>
              </a:ext>
            </a:extLst>
          </p:cNvPr>
          <p:cNvGrpSpPr/>
          <p:nvPr/>
        </p:nvGrpSpPr>
        <p:grpSpPr>
          <a:xfrm>
            <a:off x="204133" y="192947"/>
            <a:ext cx="2853605" cy="398273"/>
            <a:chOff x="204133" y="192947"/>
            <a:chExt cx="2853605" cy="398273"/>
          </a:xfrm>
        </p:grpSpPr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62FA435A-0FC3-4F77-8892-5B4DDFDF3036}"/>
                </a:ext>
              </a:extLst>
            </p:cNvPr>
            <p:cNvGrpSpPr/>
            <p:nvPr/>
          </p:nvGrpSpPr>
          <p:grpSpPr>
            <a:xfrm>
              <a:off x="204133" y="192947"/>
              <a:ext cx="2853605" cy="384597"/>
              <a:chOff x="204133" y="192947"/>
              <a:chExt cx="2021747" cy="384597"/>
            </a:xfrm>
          </p:grpSpPr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22CDDAF0-98E1-4C50-A9AC-DF60A4E9C908}"/>
                  </a:ext>
                </a:extLst>
              </p:cNvPr>
              <p:cNvSpPr/>
              <p:nvPr/>
            </p:nvSpPr>
            <p:spPr>
              <a:xfrm>
                <a:off x="204133" y="192947"/>
                <a:ext cx="2021747" cy="384597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8A4EF935-464B-4DF9-B648-0030CBC660FC}"/>
                  </a:ext>
                </a:extLst>
              </p:cNvPr>
              <p:cNvSpPr/>
              <p:nvPr/>
            </p:nvSpPr>
            <p:spPr>
              <a:xfrm>
                <a:off x="204133" y="192947"/>
                <a:ext cx="1725336" cy="384597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500" dirty="0">
                    <a:solidFill>
                      <a:schemeClr val="tx1"/>
                    </a:solidFill>
                  </a:rPr>
                  <a:t>Sniper Champion league</a:t>
                </a:r>
                <a:endParaRPr lang="ko-KR" altLang="en-US" sz="1500" dirty="0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55" name="그림 54" descr="여자, 소녀, 젊은, 여성이(가) 표시된 사진&#10;&#10;자동 생성된 설명">
              <a:extLst>
                <a:ext uri="{FF2B5EF4-FFF2-40B4-BE49-F238E27FC236}">
                  <a16:creationId xmlns:a16="http://schemas.microsoft.com/office/drawing/2014/main" id="{541042C3-E474-4C1D-A514-4FB186AC29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17859" y="213477"/>
              <a:ext cx="251281" cy="377743"/>
            </a:xfrm>
            <a:prstGeom prst="rect">
              <a:avLst/>
            </a:prstGeom>
          </p:spPr>
        </p:pic>
      </p:grp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CD2BCA4E-221E-4D19-B2C6-3C1BEC63420E}"/>
              </a:ext>
            </a:extLst>
          </p:cNvPr>
          <p:cNvSpPr/>
          <p:nvPr/>
        </p:nvSpPr>
        <p:spPr>
          <a:xfrm>
            <a:off x="10466664" y="138789"/>
            <a:ext cx="1725336" cy="384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Page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26/37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07FB9D8F-E10A-470B-8E45-5573FBA39536}"/>
              </a:ext>
            </a:extLst>
          </p:cNvPr>
          <p:cNvGrpSpPr/>
          <p:nvPr/>
        </p:nvGrpSpPr>
        <p:grpSpPr>
          <a:xfrm>
            <a:off x="-131262" y="806314"/>
            <a:ext cx="12326336" cy="750158"/>
            <a:chOff x="-131262" y="806314"/>
            <a:chExt cx="12326336" cy="750158"/>
          </a:xfrm>
        </p:grpSpPr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3AB4FEC4-567E-4906-8F14-25F19892B91F}"/>
                </a:ext>
              </a:extLst>
            </p:cNvPr>
            <p:cNvGrpSpPr/>
            <p:nvPr/>
          </p:nvGrpSpPr>
          <p:grpSpPr>
            <a:xfrm>
              <a:off x="-131262" y="806314"/>
              <a:ext cx="12326336" cy="750158"/>
              <a:chOff x="-131262" y="806314"/>
              <a:chExt cx="12326336" cy="750158"/>
            </a:xfrm>
          </p:grpSpPr>
          <p:grpSp>
            <p:nvGrpSpPr>
              <p:cNvPr id="97" name="그룹 96">
                <a:extLst>
                  <a:ext uri="{FF2B5EF4-FFF2-40B4-BE49-F238E27FC236}">
                    <a16:creationId xmlns:a16="http://schemas.microsoft.com/office/drawing/2014/main" id="{BDB4FA12-42AB-4B4F-A001-9F2662FEFB59}"/>
                  </a:ext>
                </a:extLst>
              </p:cNvPr>
              <p:cNvGrpSpPr/>
              <p:nvPr/>
            </p:nvGrpSpPr>
            <p:grpSpPr>
              <a:xfrm>
                <a:off x="-131262" y="806314"/>
                <a:ext cx="12326336" cy="750158"/>
                <a:chOff x="-131262" y="806314"/>
                <a:chExt cx="12326336" cy="750158"/>
              </a:xfrm>
            </p:grpSpPr>
            <p:grpSp>
              <p:nvGrpSpPr>
                <p:cNvPr id="99" name="그룹 98">
                  <a:extLst>
                    <a:ext uri="{FF2B5EF4-FFF2-40B4-BE49-F238E27FC236}">
                      <a16:creationId xmlns:a16="http://schemas.microsoft.com/office/drawing/2014/main" id="{49B678E5-6A8F-4207-98F0-C5DD90B4BE49}"/>
                    </a:ext>
                  </a:extLst>
                </p:cNvPr>
                <p:cNvGrpSpPr/>
                <p:nvPr/>
              </p:nvGrpSpPr>
              <p:grpSpPr>
                <a:xfrm>
                  <a:off x="2448" y="806314"/>
                  <a:ext cx="12192626" cy="750158"/>
                  <a:chOff x="2448" y="791684"/>
                  <a:chExt cx="12192626" cy="750158"/>
                </a:xfrm>
              </p:grpSpPr>
              <p:sp>
                <p:nvSpPr>
                  <p:cNvPr id="102" name="화살표: 오각형 101">
                    <a:extLst>
                      <a:ext uri="{FF2B5EF4-FFF2-40B4-BE49-F238E27FC236}">
                        <a16:creationId xmlns:a16="http://schemas.microsoft.com/office/drawing/2014/main" id="{62503C02-E0AB-41C8-A1D0-B34BF14EDAD8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638942" y="472762"/>
                    <a:ext cx="714488" cy="1423672"/>
                  </a:xfrm>
                  <a:prstGeom prst="homePlate">
                    <a:avLst>
                      <a:gd name="adj" fmla="val 39689"/>
                    </a:avLst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  <a:ln>
                    <a:solidFill>
                      <a:schemeClr val="accent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 dirty="0"/>
                  </a:p>
                </p:txBody>
              </p:sp>
              <p:grpSp>
                <p:nvGrpSpPr>
                  <p:cNvPr id="103" name="그룹 102">
                    <a:extLst>
                      <a:ext uri="{FF2B5EF4-FFF2-40B4-BE49-F238E27FC236}">
                        <a16:creationId xmlns:a16="http://schemas.microsoft.com/office/drawing/2014/main" id="{F0361561-C01C-478C-AB4D-35DF201EF807}"/>
                      </a:ext>
                    </a:extLst>
                  </p:cNvPr>
                  <p:cNvGrpSpPr/>
                  <p:nvPr/>
                </p:nvGrpSpPr>
                <p:grpSpPr>
                  <a:xfrm>
                    <a:off x="2448" y="791684"/>
                    <a:ext cx="12192626" cy="508631"/>
                    <a:chOff x="2448" y="791684"/>
                    <a:chExt cx="12192626" cy="508631"/>
                  </a:xfrm>
                </p:grpSpPr>
                <p:sp>
                  <p:nvSpPr>
                    <p:cNvPr id="108" name="직사각형 107">
                      <a:extLst>
                        <a:ext uri="{FF2B5EF4-FFF2-40B4-BE49-F238E27FC236}">
                          <a16:creationId xmlns:a16="http://schemas.microsoft.com/office/drawing/2014/main" id="{0556990B-119E-40A3-AF32-F218610D190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754031" y="827498"/>
                      <a:ext cx="1425265" cy="42925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10" name="TextBox 109">
                      <a:extLst>
                        <a:ext uri="{FF2B5EF4-FFF2-40B4-BE49-F238E27FC236}">
                          <a16:creationId xmlns:a16="http://schemas.microsoft.com/office/drawing/2014/main" id="{EB8EF627-20E8-4956-B6CF-25626B38010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633816" y="859857"/>
                      <a:ext cx="1648436" cy="36791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dirty="0"/>
                        <a:t>Ⅲ. </a:t>
                      </a:r>
                      <a:r>
                        <a:rPr lang="ko-KR" altLang="en-US" dirty="0"/>
                        <a:t>결론</a:t>
                      </a:r>
                    </a:p>
                  </p:txBody>
                </p:sp>
                <p:sp>
                  <p:nvSpPr>
                    <p:cNvPr id="111" name="TextBox 110">
                      <a:extLst>
                        <a:ext uri="{FF2B5EF4-FFF2-40B4-BE49-F238E27FC236}">
                          <a16:creationId xmlns:a16="http://schemas.microsoft.com/office/drawing/2014/main" id="{688DEA51-180A-4177-8423-F916DD5EB1C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430220" y="905551"/>
                      <a:ext cx="951377" cy="29238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300" b="1" dirty="0"/>
                        <a:t>게임 정보</a:t>
                      </a:r>
                    </a:p>
                  </p:txBody>
                </p:sp>
                <p:sp>
                  <p:nvSpPr>
                    <p:cNvPr id="116" name="직사각형 115">
                      <a:extLst>
                        <a:ext uri="{FF2B5EF4-FFF2-40B4-BE49-F238E27FC236}">
                          <a16:creationId xmlns:a16="http://schemas.microsoft.com/office/drawing/2014/main" id="{99CD32F6-E8D8-41FC-B54D-1FF1DB95F71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20136" y="826840"/>
                      <a:ext cx="1011822" cy="43009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17" name="직사각형 116">
                      <a:extLst>
                        <a:ext uri="{FF2B5EF4-FFF2-40B4-BE49-F238E27FC236}">
                          <a16:creationId xmlns:a16="http://schemas.microsoft.com/office/drawing/2014/main" id="{54AE2CE7-1660-4FC8-A473-07020E5F6B2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728566" y="826840"/>
                      <a:ext cx="1011822" cy="43009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19" name="TextBox 118">
                      <a:extLst>
                        <a:ext uri="{FF2B5EF4-FFF2-40B4-BE49-F238E27FC236}">
                          <a16:creationId xmlns:a16="http://schemas.microsoft.com/office/drawing/2014/main" id="{15364EA4-0994-40FE-BC2D-9948FA17421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813225" y="876705"/>
                      <a:ext cx="842503" cy="29238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300" dirty="0"/>
                        <a:t>UI &amp; UX</a:t>
                      </a:r>
                      <a:endParaRPr lang="ko-KR" altLang="en-US" sz="1300" dirty="0"/>
                    </a:p>
                  </p:txBody>
                </p:sp>
                <p:grpSp>
                  <p:nvGrpSpPr>
                    <p:cNvPr id="120" name="그룹 119">
                      <a:extLst>
                        <a:ext uri="{FF2B5EF4-FFF2-40B4-BE49-F238E27FC236}">
                          <a16:creationId xmlns:a16="http://schemas.microsoft.com/office/drawing/2014/main" id="{F37C7361-EB16-4D41-869B-FAA550F5C5F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429138" y="807872"/>
                      <a:ext cx="2858792" cy="492443"/>
                      <a:chOff x="1429138" y="807872"/>
                      <a:chExt cx="2858792" cy="492443"/>
                    </a:xfrm>
                  </p:grpSpPr>
                  <p:sp>
                    <p:nvSpPr>
                      <p:cNvPr id="132" name="직사각형 131">
                        <a:extLst>
                          <a:ext uri="{FF2B5EF4-FFF2-40B4-BE49-F238E27FC236}">
                            <a16:creationId xmlns:a16="http://schemas.microsoft.com/office/drawing/2014/main" id="{E405E032-EA17-4999-8097-CA8DF7AF732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333731" y="826477"/>
                        <a:ext cx="951377" cy="43179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accent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b="1"/>
                      </a:p>
                    </p:txBody>
                  </p:sp>
                  <p:sp>
                    <p:nvSpPr>
                      <p:cNvPr id="133" name="TextBox 132">
                        <a:extLst>
                          <a:ext uri="{FF2B5EF4-FFF2-40B4-BE49-F238E27FC236}">
                            <a16:creationId xmlns:a16="http://schemas.microsoft.com/office/drawing/2014/main" id="{DB3CF43E-AF37-45C7-9DE2-1E4E33B59B0B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336553" y="807872"/>
                        <a:ext cx="951377" cy="492443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ko-KR" altLang="en-US" sz="1300" dirty="0"/>
                          <a:t>유사 게임</a:t>
                        </a:r>
                        <a:endParaRPr lang="en-US" altLang="ko-KR" sz="1300" dirty="0"/>
                      </a:p>
                      <a:p>
                        <a:pPr algn="ctr"/>
                        <a:r>
                          <a:rPr lang="ko-KR" altLang="en-US" sz="1300" dirty="0"/>
                          <a:t>비교</a:t>
                        </a:r>
                      </a:p>
                    </p:txBody>
                  </p:sp>
                  <p:sp>
                    <p:nvSpPr>
                      <p:cNvPr id="134" name="직사각형 133">
                        <a:extLst>
                          <a:ext uri="{FF2B5EF4-FFF2-40B4-BE49-F238E27FC236}">
                            <a16:creationId xmlns:a16="http://schemas.microsoft.com/office/drawing/2014/main" id="{7C8412A0-5C5D-467E-8C29-3AF3D06F045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379110" y="826477"/>
                        <a:ext cx="951377" cy="43179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accent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b="1"/>
                      </a:p>
                    </p:txBody>
                  </p:sp>
                  <p:sp>
                    <p:nvSpPr>
                      <p:cNvPr id="135" name="직사각형 134">
                        <a:extLst>
                          <a:ext uri="{FF2B5EF4-FFF2-40B4-BE49-F238E27FC236}">
                            <a16:creationId xmlns:a16="http://schemas.microsoft.com/office/drawing/2014/main" id="{CDE524D2-E883-46BF-9A92-441AFC00371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429138" y="826477"/>
                        <a:ext cx="951377" cy="43179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accent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b="1"/>
                      </a:p>
                    </p:txBody>
                  </p:sp>
                </p:grpSp>
                <p:grpSp>
                  <p:nvGrpSpPr>
                    <p:cNvPr id="122" name="그룹 121">
                      <a:extLst>
                        <a:ext uri="{FF2B5EF4-FFF2-40B4-BE49-F238E27FC236}">
                          <a16:creationId xmlns:a16="http://schemas.microsoft.com/office/drawing/2014/main" id="{B35E4B4D-3EF6-4AAF-B4EF-69A554FE55B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708430" y="826840"/>
                      <a:ext cx="1011822" cy="430091"/>
                      <a:chOff x="5870306" y="387644"/>
                      <a:chExt cx="1011822" cy="430091"/>
                    </a:xfrm>
                  </p:grpSpPr>
                  <p:sp>
                    <p:nvSpPr>
                      <p:cNvPr id="129" name="직사각형 128">
                        <a:extLst>
                          <a:ext uri="{FF2B5EF4-FFF2-40B4-BE49-F238E27FC236}">
                            <a16:creationId xmlns:a16="http://schemas.microsoft.com/office/drawing/2014/main" id="{37F3FE53-2477-40AF-8E37-18C57A84749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70306" y="387644"/>
                        <a:ext cx="1011822" cy="430091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accent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30" name="TextBox 129">
                        <a:extLst>
                          <a:ext uri="{FF2B5EF4-FFF2-40B4-BE49-F238E27FC236}">
                            <a16:creationId xmlns:a16="http://schemas.microsoft.com/office/drawing/2014/main" id="{644CB1C8-0FCC-4DCD-A622-8AA7FA6C3968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026541" y="449839"/>
                        <a:ext cx="699352" cy="292388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ko-KR" altLang="en-US" sz="1300" dirty="0"/>
                          <a:t>캐릭터</a:t>
                        </a:r>
                      </a:p>
                    </p:txBody>
                  </p:sp>
                </p:grpSp>
                <p:sp>
                  <p:nvSpPr>
                    <p:cNvPr id="123" name="직사각형 122">
                      <a:extLst>
                        <a:ext uri="{FF2B5EF4-FFF2-40B4-BE49-F238E27FC236}">
                          <a16:creationId xmlns:a16="http://schemas.microsoft.com/office/drawing/2014/main" id="{4994BEE7-BCDE-4859-A4D2-82BBB512874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745648" y="826840"/>
                      <a:ext cx="1011822" cy="430091"/>
                    </a:xfrm>
                    <a:prstGeom prst="rect">
                      <a:avLst/>
                    </a:prstGeom>
                    <a:solidFill>
                      <a:schemeClr val="accent2">
                        <a:lumMod val="20000"/>
                        <a:lumOff val="80000"/>
                      </a:schemeClr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24" name="TextBox 123">
                      <a:extLst>
                        <a:ext uri="{FF2B5EF4-FFF2-40B4-BE49-F238E27FC236}">
                          <a16:creationId xmlns:a16="http://schemas.microsoft.com/office/drawing/2014/main" id="{904A54EA-CE25-44F5-8C25-56DDCBDC6ED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830307" y="791684"/>
                      <a:ext cx="842503" cy="49244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300" b="1" dirty="0"/>
                        <a:t>Flow</a:t>
                      </a:r>
                      <a:r>
                        <a:rPr lang="en-US" altLang="ko-KR" sz="1300" dirty="0"/>
                        <a:t> </a:t>
                      </a:r>
                      <a:r>
                        <a:rPr lang="en-US" altLang="ko-KR" sz="1300" b="1" dirty="0"/>
                        <a:t>Chart</a:t>
                      </a:r>
                      <a:endParaRPr lang="ko-KR" altLang="en-US" sz="1300" b="1" dirty="0"/>
                    </a:p>
                  </p:txBody>
                </p:sp>
                <p:sp>
                  <p:nvSpPr>
                    <p:cNvPr id="125" name="직사각형 124">
                      <a:extLst>
                        <a:ext uri="{FF2B5EF4-FFF2-40B4-BE49-F238E27FC236}">
                          <a16:creationId xmlns:a16="http://schemas.microsoft.com/office/drawing/2014/main" id="{29C68ABB-ECB7-4E91-92B4-AB04BA6C564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183252" y="826840"/>
                      <a:ext cx="1011822" cy="43009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26" name="TextBox 125">
                      <a:extLst>
                        <a:ext uri="{FF2B5EF4-FFF2-40B4-BE49-F238E27FC236}">
                          <a16:creationId xmlns:a16="http://schemas.microsoft.com/office/drawing/2014/main" id="{1F29C625-CC7C-4FFA-8AA7-6575FBEE902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1282252" y="901330"/>
                      <a:ext cx="865979" cy="2964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300" dirty="0"/>
                        <a:t>기대효과</a:t>
                      </a:r>
                    </a:p>
                  </p:txBody>
                </p:sp>
                <p:sp>
                  <p:nvSpPr>
                    <p:cNvPr id="127" name="TextBox 126">
                      <a:extLst>
                        <a:ext uri="{FF2B5EF4-FFF2-40B4-BE49-F238E27FC236}">
                          <a16:creationId xmlns:a16="http://schemas.microsoft.com/office/drawing/2014/main" id="{D89F7AB9-D97A-43BC-BC81-28AF771E42E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438408" y="884373"/>
                      <a:ext cx="951377" cy="29238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300" dirty="0"/>
                        <a:t>게임 정보</a:t>
                      </a:r>
                    </a:p>
                  </p:txBody>
                </p:sp>
                <p:sp>
                  <p:nvSpPr>
                    <p:cNvPr id="128" name="직사각형 127">
                      <a:extLst>
                        <a:ext uri="{FF2B5EF4-FFF2-40B4-BE49-F238E27FC236}">
                          <a16:creationId xmlns:a16="http://schemas.microsoft.com/office/drawing/2014/main" id="{A7E10CE7-D4FE-4F12-A4D4-13734C89F84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48" y="825994"/>
                      <a:ext cx="1425265" cy="430755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C0782FD7-53AD-434C-91D8-811F5834B5AF}"/>
                    </a:ext>
                  </a:extLst>
                </p:cNvPr>
                <p:cNvSpPr txBox="1"/>
                <p:nvPr/>
              </p:nvSpPr>
              <p:spPr>
                <a:xfrm>
                  <a:off x="4232262" y="879993"/>
                  <a:ext cx="1478623" cy="3539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700" b="1" dirty="0"/>
                    <a:t>Ⅱ. </a:t>
                  </a:r>
                  <a:r>
                    <a:rPr lang="ko-KR" altLang="en-US" sz="1700" b="1" dirty="0"/>
                    <a:t>게임 컨셉</a:t>
                  </a:r>
                </a:p>
              </p:txBody>
            </p:sp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8CDA0251-3545-444D-8F52-A12E4CDB8B9F}"/>
                    </a:ext>
                  </a:extLst>
                </p:cNvPr>
                <p:cNvSpPr txBox="1"/>
                <p:nvPr/>
              </p:nvSpPr>
              <p:spPr>
                <a:xfrm>
                  <a:off x="-131262" y="888524"/>
                  <a:ext cx="1648436" cy="3539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700" dirty="0"/>
                    <a:t>Ⅰ. </a:t>
                  </a:r>
                  <a:r>
                    <a:rPr lang="ko-KR" altLang="en-US" sz="1700" dirty="0"/>
                    <a:t>게임 개괄</a:t>
                  </a:r>
                </a:p>
              </p:txBody>
            </p:sp>
          </p:grpSp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6C80543B-0F37-4B10-BEA5-B0D66E20EC64}"/>
                  </a:ext>
                </a:extLst>
              </p:cNvPr>
              <p:cNvSpPr txBox="1"/>
              <p:nvPr/>
            </p:nvSpPr>
            <p:spPr>
              <a:xfrm>
                <a:off x="2380398" y="813475"/>
                <a:ext cx="1011823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300" dirty="0"/>
                  <a:t>목적 </a:t>
                </a:r>
                <a:r>
                  <a:rPr lang="en-US" altLang="ko-KR" sz="1300" dirty="0"/>
                  <a:t>&amp;</a:t>
                </a:r>
              </a:p>
              <a:p>
                <a:pPr algn="ctr"/>
                <a:r>
                  <a:rPr lang="ko-KR" altLang="en-US" sz="1300" dirty="0"/>
                  <a:t>재미요소</a:t>
                </a:r>
              </a:p>
            </p:txBody>
          </p:sp>
        </p:grp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645E3DC9-9A05-45AF-8C8B-ACADC361BC75}"/>
                </a:ext>
              </a:extLst>
            </p:cNvPr>
            <p:cNvSpPr txBox="1"/>
            <p:nvPr/>
          </p:nvSpPr>
          <p:spPr>
            <a:xfrm>
              <a:off x="6758649" y="829663"/>
              <a:ext cx="951377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300" dirty="0"/>
                <a:t>패시브 </a:t>
              </a:r>
              <a:r>
                <a:rPr lang="en-US" altLang="ko-KR" sz="1300" dirty="0"/>
                <a:t>&amp;</a:t>
              </a:r>
            </a:p>
            <a:p>
              <a:pPr algn="ctr"/>
              <a:r>
                <a:rPr lang="ko-KR" altLang="en-US" sz="1300" dirty="0"/>
                <a:t>아이템</a:t>
              </a:r>
            </a:p>
          </p:txBody>
        </p:sp>
      </p:grpSp>
      <p:sp>
        <p:nvSpPr>
          <p:cNvPr id="63" name="모서리가 둥근 직사각형 62"/>
          <p:cNvSpPr/>
          <p:nvPr/>
        </p:nvSpPr>
        <p:spPr>
          <a:xfrm>
            <a:off x="731138" y="4171714"/>
            <a:ext cx="1172722" cy="47129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게임 시작</a:t>
            </a:r>
          </a:p>
        </p:txBody>
      </p:sp>
      <p:sp>
        <p:nvSpPr>
          <p:cNvPr id="64" name="직사각형 63"/>
          <p:cNvSpPr/>
          <p:nvPr/>
        </p:nvSpPr>
        <p:spPr>
          <a:xfrm>
            <a:off x="10561739" y="2873379"/>
            <a:ext cx="914401" cy="369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사용 불가</a:t>
            </a:r>
          </a:p>
        </p:txBody>
      </p:sp>
      <p:sp>
        <p:nvSpPr>
          <p:cNvPr id="65" name="직사각형 64"/>
          <p:cNvSpPr/>
          <p:nvPr/>
        </p:nvSpPr>
        <p:spPr>
          <a:xfrm>
            <a:off x="857836" y="2864361"/>
            <a:ext cx="924175" cy="43243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아이템</a:t>
            </a:r>
            <a:endParaRPr lang="en-US" altLang="ko-KR" sz="1100" dirty="0">
              <a:solidFill>
                <a:schemeClr val="tx1"/>
              </a:solidFill>
            </a:endParaRPr>
          </a:p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개입</a:t>
            </a:r>
          </a:p>
        </p:txBody>
      </p:sp>
      <p:cxnSp>
        <p:nvCxnSpPr>
          <p:cNvPr id="66" name="직선 화살표 연결선 65"/>
          <p:cNvCxnSpPr>
            <a:cxnSpLocks/>
            <a:stCxn id="65" idx="2"/>
            <a:endCxn id="63" idx="0"/>
          </p:cNvCxnSpPr>
          <p:nvPr/>
        </p:nvCxnSpPr>
        <p:spPr>
          <a:xfrm flipH="1">
            <a:off x="1317499" y="3296797"/>
            <a:ext cx="2425" cy="874917"/>
          </a:xfrm>
          <a:prstGeom prst="straightConnector1">
            <a:avLst/>
          </a:prstGeom>
          <a:ln w="28575">
            <a:solidFill>
              <a:schemeClr val="accent6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순서도: 판단 66"/>
          <p:cNvSpPr/>
          <p:nvPr/>
        </p:nvSpPr>
        <p:spPr>
          <a:xfrm>
            <a:off x="10262824" y="3861797"/>
            <a:ext cx="1512233" cy="1096871"/>
          </a:xfrm>
          <a:prstGeom prst="flowChartDecisio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쿨 타임이 모두 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지났는가</a:t>
            </a:r>
            <a:r>
              <a:rPr lang="en-US" altLang="ko-KR" sz="1000" dirty="0">
                <a:solidFill>
                  <a:schemeClr val="tx1"/>
                </a:solidFill>
              </a:rPr>
              <a:t>?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8605587" y="4171714"/>
            <a:ext cx="903585" cy="4763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쿨 타임</a:t>
            </a:r>
            <a:endParaRPr lang="en-US" altLang="ko-KR" sz="1100" dirty="0">
              <a:solidFill>
                <a:schemeClr val="tx1"/>
              </a:solidFill>
            </a:endParaRPr>
          </a:p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생성 </a:t>
            </a:r>
            <a:endParaRPr lang="en-US" altLang="ko-KR" sz="1100" dirty="0">
              <a:solidFill>
                <a:schemeClr val="tx1"/>
              </a:solidFill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11029204" y="3578591"/>
            <a:ext cx="549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No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AA2E39E0-9E0D-4AB4-B8C9-F6C525D7FC3D}"/>
              </a:ext>
            </a:extLst>
          </p:cNvPr>
          <p:cNvCxnSpPr>
            <a:cxnSpLocks/>
            <a:stCxn id="63" idx="3"/>
            <a:endCxn id="74" idx="1"/>
          </p:cNvCxnSpPr>
          <p:nvPr/>
        </p:nvCxnSpPr>
        <p:spPr>
          <a:xfrm>
            <a:off x="1903860" y="4407359"/>
            <a:ext cx="964156" cy="253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DE9DA184-0898-45BB-A8CB-54576E27C743}"/>
              </a:ext>
            </a:extLst>
          </p:cNvPr>
          <p:cNvSpPr/>
          <p:nvPr/>
        </p:nvSpPr>
        <p:spPr>
          <a:xfrm>
            <a:off x="2868016" y="4171714"/>
            <a:ext cx="903585" cy="4763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사용 가능 </a:t>
            </a:r>
            <a:endParaRPr lang="en-US" altLang="ko-KR" sz="1100" dirty="0">
              <a:solidFill>
                <a:schemeClr val="tx1"/>
              </a:solidFill>
            </a:endParaRPr>
          </a:p>
        </p:txBody>
      </p:sp>
      <p:cxnSp>
        <p:nvCxnSpPr>
          <p:cNvPr id="75" name="꺾인 연결선 264">
            <a:extLst>
              <a:ext uri="{FF2B5EF4-FFF2-40B4-BE49-F238E27FC236}">
                <a16:creationId xmlns:a16="http://schemas.microsoft.com/office/drawing/2014/main" id="{EE0E30DC-88B0-47AA-B00D-A1216A442F69}"/>
              </a:ext>
            </a:extLst>
          </p:cNvPr>
          <p:cNvCxnSpPr>
            <a:cxnSpLocks/>
            <a:stCxn id="67" idx="2"/>
            <a:endCxn id="74" idx="2"/>
          </p:cNvCxnSpPr>
          <p:nvPr/>
        </p:nvCxnSpPr>
        <p:spPr>
          <a:xfrm rot="5400000" flipH="1">
            <a:off x="7014081" y="953808"/>
            <a:ext cx="310588" cy="7699132"/>
          </a:xfrm>
          <a:prstGeom prst="bentConnector3">
            <a:avLst>
              <a:gd name="adj1" fmla="val -73602"/>
            </a:avLst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9031FAD1-05D7-4BBC-95E4-20D6C1D2F964}"/>
              </a:ext>
            </a:extLst>
          </p:cNvPr>
          <p:cNvSpPr txBox="1"/>
          <p:nvPr/>
        </p:nvSpPr>
        <p:spPr>
          <a:xfrm>
            <a:off x="11038906" y="4872542"/>
            <a:ext cx="568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1"/>
                </a:solidFill>
              </a:rPr>
              <a:t>Yes</a:t>
            </a:r>
            <a:endParaRPr lang="ko-KR" altLang="en-US" dirty="0">
              <a:solidFill>
                <a:schemeClr val="accent1"/>
              </a:solidFill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7942D729-1D51-4931-B083-08F40FBAB404}"/>
              </a:ext>
            </a:extLst>
          </p:cNvPr>
          <p:cNvSpPr/>
          <p:nvPr/>
        </p:nvSpPr>
        <p:spPr>
          <a:xfrm>
            <a:off x="7020401" y="4171714"/>
            <a:ext cx="903585" cy="4763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아이템</a:t>
            </a:r>
            <a:endParaRPr lang="en-US" altLang="ko-KR" sz="1100" dirty="0">
              <a:solidFill>
                <a:schemeClr val="tx1"/>
              </a:solidFill>
            </a:endParaRPr>
          </a:p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시전 </a:t>
            </a:r>
            <a:endParaRPr lang="en-US" altLang="ko-KR" sz="1100" dirty="0">
              <a:solidFill>
                <a:schemeClr val="tx1"/>
              </a:solidFill>
            </a:endParaRPr>
          </a:p>
        </p:txBody>
      </p: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D70AA368-03EA-4D0F-87FC-6390D391D5A6}"/>
              </a:ext>
            </a:extLst>
          </p:cNvPr>
          <p:cNvCxnSpPr>
            <a:cxnSpLocks/>
            <a:stCxn id="83" idx="3"/>
            <a:endCxn id="68" idx="1"/>
          </p:cNvCxnSpPr>
          <p:nvPr/>
        </p:nvCxnSpPr>
        <p:spPr>
          <a:xfrm>
            <a:off x="7923986" y="4409897"/>
            <a:ext cx="68160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D2108E83-080D-48F0-BD95-B34A74DA15D0}"/>
              </a:ext>
            </a:extLst>
          </p:cNvPr>
          <p:cNvCxnSpPr>
            <a:cxnSpLocks/>
            <a:stCxn id="74" idx="3"/>
            <a:endCxn id="86" idx="1"/>
          </p:cNvCxnSpPr>
          <p:nvPr/>
        </p:nvCxnSpPr>
        <p:spPr>
          <a:xfrm>
            <a:off x="3771601" y="4409897"/>
            <a:ext cx="836489" cy="339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순서도: 판단 85">
            <a:extLst>
              <a:ext uri="{FF2B5EF4-FFF2-40B4-BE49-F238E27FC236}">
                <a16:creationId xmlns:a16="http://schemas.microsoft.com/office/drawing/2014/main" id="{4A03DC4B-C0BD-46ED-A857-CFC63C7072D8}"/>
              </a:ext>
            </a:extLst>
          </p:cNvPr>
          <p:cNvSpPr/>
          <p:nvPr/>
        </p:nvSpPr>
        <p:spPr>
          <a:xfrm>
            <a:off x="4608090" y="3902411"/>
            <a:ext cx="1735791" cy="1021753"/>
          </a:xfrm>
          <a:prstGeom prst="flowChartDecisio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아이템 키를 입력 받았는가</a:t>
            </a:r>
            <a:r>
              <a:rPr lang="en-US" altLang="ko-KR" sz="1000" dirty="0">
                <a:solidFill>
                  <a:schemeClr val="tx1"/>
                </a:solidFill>
              </a:rPr>
              <a:t>?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cxnSp>
        <p:nvCxnSpPr>
          <p:cNvPr id="87" name="꺾인 연결선 264">
            <a:extLst>
              <a:ext uri="{FF2B5EF4-FFF2-40B4-BE49-F238E27FC236}">
                <a16:creationId xmlns:a16="http://schemas.microsoft.com/office/drawing/2014/main" id="{14134F3C-A3E2-4B33-B188-C85A00F56A71}"/>
              </a:ext>
            </a:extLst>
          </p:cNvPr>
          <p:cNvCxnSpPr>
            <a:cxnSpLocks/>
            <a:stCxn id="86" idx="3"/>
            <a:endCxn id="83" idx="1"/>
          </p:cNvCxnSpPr>
          <p:nvPr/>
        </p:nvCxnSpPr>
        <p:spPr>
          <a:xfrm flipV="1">
            <a:off x="6343881" y="4409897"/>
            <a:ext cx="676520" cy="3391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E2E17915-5FF9-425F-BCDC-C63C197659C5}"/>
              </a:ext>
            </a:extLst>
          </p:cNvPr>
          <p:cNvSpPr txBox="1"/>
          <p:nvPr/>
        </p:nvSpPr>
        <p:spPr>
          <a:xfrm>
            <a:off x="6177972" y="4040565"/>
            <a:ext cx="568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1"/>
                </a:solidFill>
              </a:rPr>
              <a:t>Yes</a:t>
            </a:r>
            <a:endParaRPr lang="ko-KR" altLang="en-US" dirty="0">
              <a:solidFill>
                <a:schemeClr val="accent1"/>
              </a:solidFill>
            </a:endParaRPr>
          </a:p>
        </p:txBody>
      </p:sp>
      <p:cxnSp>
        <p:nvCxnSpPr>
          <p:cNvPr id="91" name="꺾인 연결선 90"/>
          <p:cNvCxnSpPr>
            <a:cxnSpLocks/>
            <a:stCxn id="86" idx="0"/>
            <a:endCxn id="74" idx="0"/>
          </p:cNvCxnSpPr>
          <p:nvPr/>
        </p:nvCxnSpPr>
        <p:spPr>
          <a:xfrm rot="16200000" flipH="1" flipV="1">
            <a:off x="4263246" y="2958973"/>
            <a:ext cx="269303" cy="2156177"/>
          </a:xfrm>
          <a:prstGeom prst="bentConnector3">
            <a:avLst>
              <a:gd name="adj1" fmla="val -84886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/>
          <p:cNvSpPr txBox="1"/>
          <p:nvPr/>
        </p:nvSpPr>
        <p:spPr>
          <a:xfrm>
            <a:off x="5508896" y="3630172"/>
            <a:ext cx="549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No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107" name="꺾인 연결선 264">
            <a:extLst>
              <a:ext uri="{FF2B5EF4-FFF2-40B4-BE49-F238E27FC236}">
                <a16:creationId xmlns:a16="http://schemas.microsoft.com/office/drawing/2014/main" id="{14134F3C-A3E2-4B33-B188-C85A00F56A71}"/>
              </a:ext>
            </a:extLst>
          </p:cNvPr>
          <p:cNvCxnSpPr>
            <a:cxnSpLocks/>
            <a:stCxn id="68" idx="3"/>
            <a:endCxn id="67" idx="1"/>
          </p:cNvCxnSpPr>
          <p:nvPr/>
        </p:nvCxnSpPr>
        <p:spPr>
          <a:xfrm>
            <a:off x="9509172" y="4409897"/>
            <a:ext cx="753652" cy="33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직선 화살표 연결선 2"/>
          <p:cNvCxnSpPr>
            <a:stCxn id="67" idx="0"/>
            <a:endCxn id="64" idx="2"/>
          </p:cNvCxnSpPr>
          <p:nvPr/>
        </p:nvCxnSpPr>
        <p:spPr>
          <a:xfrm flipH="1" flipV="1">
            <a:off x="11018940" y="3243169"/>
            <a:ext cx="1" cy="618628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5902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평면, 비행기, 앉아있는, 컴퓨터이(가) 표시된 사진&#10;&#10;자동 생성된 설명">
            <a:extLst>
              <a:ext uri="{FF2B5EF4-FFF2-40B4-BE49-F238E27FC236}">
                <a16:creationId xmlns:a16="http://schemas.microsoft.com/office/drawing/2014/main" id="{8E23B2AF-28A1-4C38-8B48-435B0BF262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4FA2DB8-3720-4731-B79B-28634B515071}"/>
              </a:ext>
            </a:extLst>
          </p:cNvPr>
          <p:cNvCxnSpPr/>
          <p:nvPr/>
        </p:nvCxnSpPr>
        <p:spPr>
          <a:xfrm>
            <a:off x="0" y="721453"/>
            <a:ext cx="12192000" cy="0"/>
          </a:xfrm>
          <a:prstGeom prst="line">
            <a:avLst/>
          </a:prstGeom>
          <a:ln w="1905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230DF4E-E2DB-4991-9096-80F51CDFDFF8}"/>
              </a:ext>
            </a:extLst>
          </p:cNvPr>
          <p:cNvSpPr/>
          <p:nvPr/>
        </p:nvSpPr>
        <p:spPr>
          <a:xfrm>
            <a:off x="10466664" y="138789"/>
            <a:ext cx="1725336" cy="384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Page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27/37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FC359E75-9E4C-4E3E-941F-98BDF9EA5636}"/>
              </a:ext>
            </a:extLst>
          </p:cNvPr>
          <p:cNvCxnSpPr/>
          <p:nvPr/>
        </p:nvCxnSpPr>
        <p:spPr>
          <a:xfrm>
            <a:off x="0" y="1377706"/>
            <a:ext cx="12192000" cy="0"/>
          </a:xfrm>
          <a:prstGeom prst="line">
            <a:avLst/>
          </a:prstGeom>
          <a:ln w="1905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7763AF7F-8B81-4BE8-BB4B-074BF3D6994A}"/>
              </a:ext>
            </a:extLst>
          </p:cNvPr>
          <p:cNvSpPr txBox="1"/>
          <p:nvPr/>
        </p:nvSpPr>
        <p:spPr>
          <a:xfrm>
            <a:off x="7406211" y="201768"/>
            <a:ext cx="306045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이미지 출처 </a:t>
            </a:r>
            <a:r>
              <a:rPr lang="en-US" altLang="ko-KR" sz="1000" dirty="0"/>
              <a:t>: </a:t>
            </a:r>
            <a:r>
              <a:rPr lang="ko-KR" altLang="en-US" sz="1000" dirty="0"/>
              <a:t>배틀그라운드</a:t>
            </a:r>
            <a:r>
              <a:rPr lang="en-US" altLang="ko-KR" sz="1000" dirty="0"/>
              <a:t>, </a:t>
            </a:r>
            <a:r>
              <a:rPr lang="ko-KR" altLang="en-US" sz="1000" dirty="0"/>
              <a:t>핀터레스트</a:t>
            </a:r>
            <a:r>
              <a:rPr lang="en-US" altLang="ko-KR" sz="1000" dirty="0"/>
              <a:t>, </a:t>
            </a:r>
            <a:r>
              <a:rPr lang="ko-KR" altLang="en-US" sz="1000" dirty="0"/>
              <a:t>서든어택</a:t>
            </a:r>
          </a:p>
        </p:txBody>
      </p:sp>
      <p:pic>
        <p:nvPicPr>
          <p:cNvPr id="6" name="그림 5" descr="음식, 병이(가) 표시된 사진&#10;&#10;자동 생성된 설명">
            <a:extLst>
              <a:ext uri="{FF2B5EF4-FFF2-40B4-BE49-F238E27FC236}">
                <a16:creationId xmlns:a16="http://schemas.microsoft.com/office/drawing/2014/main" id="{CB49C607-1930-4054-96CD-238AE476091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47" y="2245317"/>
            <a:ext cx="1703316" cy="1703316"/>
          </a:xfrm>
          <a:prstGeom prst="rect">
            <a:avLst/>
          </a:prstGeom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29E3C751-C224-45B0-877B-74C7D5101920}"/>
              </a:ext>
            </a:extLst>
          </p:cNvPr>
          <p:cNvSpPr/>
          <p:nvPr/>
        </p:nvSpPr>
        <p:spPr>
          <a:xfrm>
            <a:off x="311378" y="2149491"/>
            <a:ext cx="2021748" cy="1785915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" name="그림 2" descr="과일이(가) 표시된 사진&#10;&#10;자동 생성된 설명">
            <a:extLst>
              <a:ext uri="{FF2B5EF4-FFF2-40B4-BE49-F238E27FC236}">
                <a16:creationId xmlns:a16="http://schemas.microsoft.com/office/drawing/2014/main" id="{B2BF22D5-88B4-4349-949D-142A805F9D5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" t="70078" r="54227" b="3625"/>
          <a:stretch/>
        </p:blipFill>
        <p:spPr>
          <a:xfrm>
            <a:off x="194991" y="4894107"/>
            <a:ext cx="2254522" cy="1473336"/>
          </a:xfrm>
          <a:prstGeom prst="rect">
            <a:avLst/>
          </a:prstGeom>
        </p:spPr>
      </p:pic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C3486B0A-787B-490B-9133-E7C3824E9483}"/>
              </a:ext>
            </a:extLst>
          </p:cNvPr>
          <p:cNvSpPr/>
          <p:nvPr/>
        </p:nvSpPr>
        <p:spPr>
          <a:xfrm>
            <a:off x="311378" y="4649778"/>
            <a:ext cx="2021748" cy="1785915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81C495A9-92CB-4852-B633-F49365B33982}"/>
              </a:ext>
            </a:extLst>
          </p:cNvPr>
          <p:cNvGrpSpPr/>
          <p:nvPr/>
        </p:nvGrpSpPr>
        <p:grpSpPr>
          <a:xfrm>
            <a:off x="204133" y="192947"/>
            <a:ext cx="2853605" cy="398273"/>
            <a:chOff x="204133" y="192947"/>
            <a:chExt cx="2853605" cy="398273"/>
          </a:xfrm>
        </p:grpSpPr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3E2A9AF0-A7BB-4A9E-8E69-B2C23CDFF7E9}"/>
                </a:ext>
              </a:extLst>
            </p:cNvPr>
            <p:cNvGrpSpPr/>
            <p:nvPr/>
          </p:nvGrpSpPr>
          <p:grpSpPr>
            <a:xfrm>
              <a:off x="204133" y="192947"/>
              <a:ext cx="2853605" cy="384597"/>
              <a:chOff x="204133" y="192947"/>
              <a:chExt cx="2021747" cy="384597"/>
            </a:xfrm>
          </p:grpSpPr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BD593B98-9B7B-4CAA-BF67-BDB7F2712383}"/>
                  </a:ext>
                </a:extLst>
              </p:cNvPr>
              <p:cNvSpPr/>
              <p:nvPr/>
            </p:nvSpPr>
            <p:spPr>
              <a:xfrm>
                <a:off x="204133" y="192947"/>
                <a:ext cx="2021747" cy="384597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A0D81C4C-34FB-4F3E-8952-458ECA023DBE}"/>
                  </a:ext>
                </a:extLst>
              </p:cNvPr>
              <p:cNvSpPr/>
              <p:nvPr/>
            </p:nvSpPr>
            <p:spPr>
              <a:xfrm>
                <a:off x="204133" y="192947"/>
                <a:ext cx="1725336" cy="384597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500" dirty="0">
                    <a:solidFill>
                      <a:schemeClr val="tx1"/>
                    </a:solidFill>
                  </a:rPr>
                  <a:t>Sniper Champion league</a:t>
                </a:r>
                <a:endParaRPr lang="ko-KR" altLang="en-US" sz="1500" dirty="0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56" name="그림 55" descr="여자, 소녀, 젊은, 여성이(가) 표시된 사진&#10;&#10;자동 생성된 설명">
              <a:extLst>
                <a:ext uri="{FF2B5EF4-FFF2-40B4-BE49-F238E27FC236}">
                  <a16:creationId xmlns:a16="http://schemas.microsoft.com/office/drawing/2014/main" id="{2091CB24-58EF-4025-BB82-36E523FA578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17859" y="213477"/>
              <a:ext cx="251281" cy="377743"/>
            </a:xfrm>
            <a:prstGeom prst="rect">
              <a:avLst/>
            </a:prstGeom>
          </p:spPr>
        </p:pic>
      </p:grpSp>
      <p:graphicFrame>
        <p:nvGraphicFramePr>
          <p:cNvPr id="59" name="표 26">
            <a:extLst>
              <a:ext uri="{FF2B5EF4-FFF2-40B4-BE49-F238E27FC236}">
                <a16:creationId xmlns:a16="http://schemas.microsoft.com/office/drawing/2014/main" id="{05F87A5B-2DBA-41B9-8781-CCD1DB1F1A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5944697"/>
              </p:ext>
            </p:extLst>
          </p:nvPr>
        </p:nvGraphicFramePr>
        <p:xfrm>
          <a:off x="2685607" y="2099410"/>
          <a:ext cx="2231369" cy="1783653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2231369">
                  <a:extLst>
                    <a:ext uri="{9D8B030D-6E8A-4147-A177-3AD203B41FA5}">
                      <a16:colId xmlns:a16="http://schemas.microsoft.com/office/drawing/2014/main" val="1086199908"/>
                    </a:ext>
                  </a:extLst>
                </a:gridCol>
              </a:tblGrid>
              <a:tr h="1754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상세 설명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8967248"/>
                  </a:ext>
                </a:extLst>
              </a:tr>
              <a:tr h="544796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200" b="1" dirty="0"/>
                        <a:t>내가 위치한 자리에서</a:t>
                      </a:r>
                      <a:endParaRPr lang="en-US" altLang="ko-KR" sz="1200" b="1" dirty="0"/>
                    </a:p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200" b="1" dirty="0"/>
                        <a:t>연막탄을 던져 </a:t>
                      </a:r>
                      <a:r>
                        <a:rPr lang="ko-KR" altLang="en-US" sz="1200" b="1" dirty="0">
                          <a:solidFill>
                            <a:srgbClr val="FF0000"/>
                          </a:solidFill>
                        </a:rPr>
                        <a:t>은폐</a:t>
                      </a:r>
                      <a:r>
                        <a:rPr lang="ko-KR" altLang="en-US" sz="1200" b="1" dirty="0"/>
                        <a:t>할 수 있음</a:t>
                      </a:r>
                      <a:endParaRPr lang="en-US" altLang="ko-KR" sz="12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7596589"/>
                  </a:ext>
                </a:extLst>
              </a:tr>
              <a:tr h="238808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200" b="1" dirty="0"/>
                        <a:t>재 사용 조건</a:t>
                      </a:r>
                      <a:endParaRPr lang="en-US" altLang="ko-KR" sz="12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2779103"/>
                  </a:ext>
                </a:extLst>
              </a:tr>
              <a:tr h="544796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200" b="1" dirty="0"/>
                        <a:t>쿨 타임 </a:t>
                      </a:r>
                      <a:r>
                        <a:rPr lang="en-US" altLang="ko-KR" sz="1200" b="1" dirty="0"/>
                        <a:t>30</a:t>
                      </a:r>
                      <a:r>
                        <a:rPr lang="ko-KR" altLang="en-US" sz="1200" b="1" dirty="0"/>
                        <a:t>초 후</a:t>
                      </a:r>
                      <a:endParaRPr lang="en-US" altLang="ko-KR" sz="1200" b="1" dirty="0"/>
                    </a:p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200" b="1" dirty="0"/>
                        <a:t>다시 사용 가능</a:t>
                      </a:r>
                      <a:endParaRPr lang="en-US" altLang="ko-KR" sz="12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7467760"/>
                  </a:ext>
                </a:extLst>
              </a:tr>
            </a:tbl>
          </a:graphicData>
        </a:graphic>
      </p:graphicFrame>
      <p:graphicFrame>
        <p:nvGraphicFramePr>
          <p:cNvPr id="60" name="표 26">
            <a:extLst>
              <a:ext uri="{FF2B5EF4-FFF2-40B4-BE49-F238E27FC236}">
                <a16:creationId xmlns:a16="http://schemas.microsoft.com/office/drawing/2014/main" id="{AC54799A-9D3C-406E-BA63-B3BCB60AF1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1648519"/>
              </p:ext>
            </p:extLst>
          </p:nvPr>
        </p:nvGraphicFramePr>
        <p:xfrm>
          <a:off x="2685607" y="4377307"/>
          <a:ext cx="2231369" cy="2332293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2231369">
                  <a:extLst>
                    <a:ext uri="{9D8B030D-6E8A-4147-A177-3AD203B41FA5}">
                      <a16:colId xmlns:a16="http://schemas.microsoft.com/office/drawing/2014/main" val="1086199908"/>
                    </a:ext>
                  </a:extLst>
                </a:gridCol>
              </a:tblGrid>
              <a:tr h="1754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상세 설명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8967248"/>
                  </a:ext>
                </a:extLst>
              </a:tr>
              <a:tr h="544796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200" b="1" dirty="0"/>
                        <a:t>상대 진영에 랜덤으로</a:t>
                      </a:r>
                      <a:endParaRPr lang="en-US" altLang="ko-KR" sz="1200" b="1" dirty="0"/>
                    </a:p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r>
                        <a:rPr lang="en-US" altLang="ko-KR" sz="1200" b="1" dirty="0"/>
                        <a:t>10</a:t>
                      </a:r>
                      <a:r>
                        <a:rPr lang="ko-KR" altLang="en-US" sz="1200" b="1" dirty="0"/>
                        <a:t>초</a:t>
                      </a:r>
                      <a:r>
                        <a:rPr lang="en-US" altLang="ko-KR" sz="1200" b="1" dirty="0"/>
                        <a:t> </a:t>
                      </a:r>
                      <a:r>
                        <a:rPr lang="ko-KR" altLang="en-US" sz="1200" b="1" dirty="0"/>
                        <a:t>동안 생성 되며 상대</a:t>
                      </a:r>
                      <a:r>
                        <a:rPr lang="en-US" altLang="ko-KR" sz="1200" b="1" dirty="0"/>
                        <a:t> </a:t>
                      </a:r>
                    </a:p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200" b="1" dirty="0"/>
                        <a:t>진영에</a:t>
                      </a:r>
                      <a:r>
                        <a:rPr lang="en-US" altLang="ko-KR" sz="1200" b="1" dirty="0"/>
                        <a:t> </a:t>
                      </a:r>
                      <a:r>
                        <a:rPr lang="ko-KR" altLang="en-US" sz="1200" b="1" dirty="0"/>
                        <a:t>있는</a:t>
                      </a:r>
                      <a:r>
                        <a:rPr lang="en-US" altLang="ko-KR" sz="1200" b="1" dirty="0"/>
                        <a:t> </a:t>
                      </a:r>
                      <a:r>
                        <a:rPr lang="ko-KR" altLang="en-US" sz="1200" b="1" dirty="0"/>
                        <a:t>엄폐물</a:t>
                      </a:r>
                      <a:r>
                        <a:rPr lang="en-US" altLang="ko-KR" sz="1200" b="1" dirty="0"/>
                        <a:t> </a:t>
                      </a:r>
                      <a:r>
                        <a:rPr lang="ko-KR" altLang="en-US" sz="1200" b="1" dirty="0"/>
                        <a:t>보다</a:t>
                      </a:r>
                      <a:endParaRPr lang="en-US" altLang="ko-KR" sz="1200" b="1" dirty="0"/>
                    </a:p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200" b="1" dirty="0"/>
                        <a:t>높게</a:t>
                      </a:r>
                      <a:r>
                        <a:rPr lang="en-US" altLang="ko-KR" sz="1200" b="1" dirty="0"/>
                        <a:t> </a:t>
                      </a:r>
                      <a:r>
                        <a:rPr lang="ko-KR" altLang="en-US" sz="1200" b="1" dirty="0"/>
                        <a:t>올라가는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1" dirty="0">
                          <a:solidFill>
                            <a:srgbClr val="FF0000"/>
                          </a:solidFill>
                        </a:rPr>
                        <a:t>언덕</a:t>
                      </a:r>
                      <a:r>
                        <a:rPr lang="ko-KR" altLang="en-US" sz="1200" b="1" dirty="0"/>
                        <a:t>이 생김</a:t>
                      </a:r>
                      <a:endParaRPr lang="en-US" altLang="ko-KR" sz="12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759658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200" b="1" dirty="0"/>
                        <a:t>재 사용 조건</a:t>
                      </a:r>
                      <a:endParaRPr lang="en-US" altLang="ko-KR" sz="12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31198805"/>
                  </a:ext>
                </a:extLst>
              </a:tr>
              <a:tr h="544796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200" b="1" dirty="0"/>
                        <a:t>쿨 타임 </a:t>
                      </a:r>
                      <a:r>
                        <a:rPr lang="en-US" altLang="ko-KR" sz="1200" b="1" dirty="0"/>
                        <a:t>30</a:t>
                      </a:r>
                      <a:r>
                        <a:rPr lang="ko-KR" altLang="en-US" sz="1200" b="1" dirty="0"/>
                        <a:t>초 후</a:t>
                      </a:r>
                      <a:endParaRPr lang="en-US" altLang="ko-KR" sz="1200" b="1" dirty="0"/>
                    </a:p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200" b="1" dirty="0"/>
                        <a:t>다시 사용 가능</a:t>
                      </a:r>
                      <a:endParaRPr lang="en-US" altLang="ko-KR" sz="12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629141"/>
                  </a:ext>
                </a:extLst>
              </a:tr>
            </a:tbl>
          </a:graphicData>
        </a:graphic>
      </p:graphicFrame>
      <p:sp>
        <p:nvSpPr>
          <p:cNvPr id="61" name="TextBox 60">
            <a:extLst>
              <a:ext uri="{FF2B5EF4-FFF2-40B4-BE49-F238E27FC236}">
                <a16:creationId xmlns:a16="http://schemas.microsoft.com/office/drawing/2014/main" id="{94F7097A-F80F-4EE2-ACFB-1E1E16C545A8}"/>
              </a:ext>
            </a:extLst>
          </p:cNvPr>
          <p:cNvSpPr txBox="1"/>
          <p:nvPr/>
        </p:nvSpPr>
        <p:spPr>
          <a:xfrm>
            <a:off x="850267" y="4009451"/>
            <a:ext cx="918841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/>
              <a:t>&lt;</a:t>
            </a:r>
            <a:r>
              <a:rPr lang="ko-KR" altLang="en-US" sz="1300" dirty="0"/>
              <a:t>연막탄</a:t>
            </a:r>
            <a:r>
              <a:rPr lang="en-US" altLang="ko-KR" sz="1300" dirty="0"/>
              <a:t>&gt;</a:t>
            </a:r>
            <a:endParaRPr lang="ko-KR" altLang="en-US" sz="1300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5A3FEEF-F268-47BA-B5E2-00F0D7313D21}"/>
              </a:ext>
            </a:extLst>
          </p:cNvPr>
          <p:cNvSpPr txBox="1"/>
          <p:nvPr/>
        </p:nvSpPr>
        <p:spPr>
          <a:xfrm>
            <a:off x="886336" y="6447679"/>
            <a:ext cx="918841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/>
              <a:t>&lt;</a:t>
            </a:r>
            <a:r>
              <a:rPr lang="ko-KR" altLang="en-US" sz="1300" dirty="0"/>
              <a:t>언덕탄</a:t>
            </a:r>
            <a:r>
              <a:rPr lang="en-US" altLang="ko-KR" sz="1300" dirty="0"/>
              <a:t>&gt;</a:t>
            </a:r>
            <a:endParaRPr lang="ko-KR" altLang="en-US" sz="1300" dirty="0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1C896A17-9A3B-465B-95AA-40B594660F15}"/>
              </a:ext>
            </a:extLst>
          </p:cNvPr>
          <p:cNvCxnSpPr>
            <a:cxnSpLocks/>
            <a:stCxn id="7" idx="3"/>
            <a:endCxn id="59" idx="1"/>
          </p:cNvCxnSpPr>
          <p:nvPr/>
        </p:nvCxnSpPr>
        <p:spPr>
          <a:xfrm flipV="1">
            <a:off x="2333126" y="2991236"/>
            <a:ext cx="352481" cy="51213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7D14E79B-7DF8-42CA-8422-0A7DE7601BBB}"/>
              </a:ext>
            </a:extLst>
          </p:cNvPr>
          <p:cNvCxnSpPr>
            <a:cxnSpLocks/>
            <a:stCxn id="53" idx="3"/>
            <a:endCxn id="60" idx="1"/>
          </p:cNvCxnSpPr>
          <p:nvPr/>
        </p:nvCxnSpPr>
        <p:spPr>
          <a:xfrm>
            <a:off x="2333126" y="5542736"/>
            <a:ext cx="352481" cy="717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29143154-1C42-4EE9-BF9A-9D6BD34F0420}"/>
              </a:ext>
            </a:extLst>
          </p:cNvPr>
          <p:cNvCxnSpPr>
            <a:cxnSpLocks/>
          </p:cNvCxnSpPr>
          <p:nvPr/>
        </p:nvCxnSpPr>
        <p:spPr>
          <a:xfrm>
            <a:off x="4916976" y="3182697"/>
            <a:ext cx="882151" cy="0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A07576BF-0BAF-4A62-8B3A-10736CB0DC7B}"/>
              </a:ext>
            </a:extLst>
          </p:cNvPr>
          <p:cNvCxnSpPr>
            <a:cxnSpLocks/>
            <a:stCxn id="60" idx="3"/>
          </p:cNvCxnSpPr>
          <p:nvPr/>
        </p:nvCxnSpPr>
        <p:spPr>
          <a:xfrm>
            <a:off x="4916976" y="5543453"/>
            <a:ext cx="882151" cy="53054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6D736830-9095-4F1E-8199-97F0BE4471BB}"/>
              </a:ext>
            </a:extLst>
          </p:cNvPr>
          <p:cNvSpPr txBox="1"/>
          <p:nvPr/>
        </p:nvSpPr>
        <p:spPr>
          <a:xfrm>
            <a:off x="4909501" y="2818316"/>
            <a:ext cx="107753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/>
              <a:t>인게임 예시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F99E01C-4379-4EA7-862F-A4E98108F3E9}"/>
              </a:ext>
            </a:extLst>
          </p:cNvPr>
          <p:cNvSpPr txBox="1"/>
          <p:nvPr/>
        </p:nvSpPr>
        <p:spPr>
          <a:xfrm>
            <a:off x="4903020" y="5198735"/>
            <a:ext cx="107753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/>
              <a:t>인게임 예시</a:t>
            </a: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84E66648-F5E6-4EB9-9671-7DB57D969443}"/>
              </a:ext>
            </a:extLst>
          </p:cNvPr>
          <p:cNvSpPr/>
          <p:nvPr/>
        </p:nvSpPr>
        <p:spPr>
          <a:xfrm>
            <a:off x="311377" y="1678172"/>
            <a:ext cx="11623448" cy="28722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tx1"/>
                </a:solidFill>
              </a:rPr>
              <a:t>아이템 컨셉</a:t>
            </a:r>
          </a:p>
        </p:txBody>
      </p:sp>
      <p:pic>
        <p:nvPicPr>
          <p:cNvPr id="5" name="그림 4" descr="실내, 앉아있는, 사진, 모니터이(가) 표시된 사진&#10;&#10;자동 생성된 설명">
            <a:extLst>
              <a:ext uri="{FF2B5EF4-FFF2-40B4-BE49-F238E27FC236}">
                <a16:creationId xmlns:a16="http://schemas.microsoft.com/office/drawing/2014/main" id="{8CBAEB02-BF99-4D15-9E82-C47E517DF12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7761" y="2048480"/>
            <a:ext cx="4358171" cy="2157782"/>
          </a:xfrm>
          <a:prstGeom prst="rect">
            <a:avLst/>
          </a:prstGeom>
          <a:ln w="38100">
            <a:solidFill>
              <a:schemeClr val="accent2"/>
            </a:solidFill>
          </a:ln>
        </p:spPr>
      </p:pic>
      <p:pic>
        <p:nvPicPr>
          <p:cNvPr id="13" name="그림 12" descr="실내, 앉아있는, 모니터, 검은색이(가) 표시된 사진&#10;&#10;자동 생성된 설명">
            <a:extLst>
              <a:ext uri="{FF2B5EF4-FFF2-40B4-BE49-F238E27FC236}">
                <a16:creationId xmlns:a16="http://schemas.microsoft.com/office/drawing/2014/main" id="{70BC9786-2BF2-4F26-AABE-26F0D1AF98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4497" y="4472205"/>
            <a:ext cx="4358171" cy="2103303"/>
          </a:xfrm>
          <a:prstGeom prst="rect">
            <a:avLst/>
          </a:prstGeom>
          <a:ln w="38100">
            <a:solidFill>
              <a:schemeClr val="accent2"/>
            </a:solidFill>
          </a:ln>
        </p:spPr>
      </p:pic>
      <p:sp>
        <p:nvSpPr>
          <p:cNvPr id="71" name="타원 70">
            <a:extLst>
              <a:ext uri="{FF2B5EF4-FFF2-40B4-BE49-F238E27FC236}">
                <a16:creationId xmlns:a16="http://schemas.microsoft.com/office/drawing/2014/main" id="{09C9A2B5-0650-47F5-A76C-F22265D429F0}"/>
              </a:ext>
            </a:extLst>
          </p:cNvPr>
          <p:cNvSpPr/>
          <p:nvPr/>
        </p:nvSpPr>
        <p:spPr>
          <a:xfrm>
            <a:off x="7701402" y="2560092"/>
            <a:ext cx="1212682" cy="1076238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3" name="그림 72" descr="여자, 소녀, 젊은, 여성이(가) 표시된 사진&#10;&#10;자동 생성된 설명">
            <a:extLst>
              <a:ext uri="{FF2B5EF4-FFF2-40B4-BE49-F238E27FC236}">
                <a16:creationId xmlns:a16="http://schemas.microsoft.com/office/drawing/2014/main" id="{D2E3B6DE-DBC9-4E9C-865A-C180ED57C958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3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7711" y="3065972"/>
            <a:ext cx="353439" cy="531314"/>
          </a:xfrm>
          <a:prstGeom prst="rect">
            <a:avLst/>
          </a:prstGeom>
        </p:spPr>
      </p:pic>
      <p:pic>
        <p:nvPicPr>
          <p:cNvPr id="74" name="그림 73" descr="여자, 소녀, 젊은, 여성이(가) 표시된 사진&#10;&#10;자동 생성된 설명">
            <a:extLst>
              <a:ext uri="{FF2B5EF4-FFF2-40B4-BE49-F238E27FC236}">
                <a16:creationId xmlns:a16="http://schemas.microsoft.com/office/drawing/2014/main" id="{FF0E5D9F-8148-4F7F-B1F2-4D02E6F8EED7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9814" y="5130427"/>
            <a:ext cx="353439" cy="531314"/>
          </a:xfrm>
          <a:prstGeom prst="rect">
            <a:avLst/>
          </a:prstGeom>
        </p:spPr>
      </p:pic>
      <p:sp>
        <p:nvSpPr>
          <p:cNvPr id="72" name="타원 71">
            <a:extLst>
              <a:ext uri="{FF2B5EF4-FFF2-40B4-BE49-F238E27FC236}">
                <a16:creationId xmlns:a16="http://schemas.microsoft.com/office/drawing/2014/main" id="{20373E2B-B2B3-438F-AC71-0D1B96283F28}"/>
              </a:ext>
            </a:extLst>
          </p:cNvPr>
          <p:cNvSpPr/>
          <p:nvPr/>
        </p:nvSpPr>
        <p:spPr>
          <a:xfrm>
            <a:off x="7750241" y="4810497"/>
            <a:ext cx="1431860" cy="1204542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0" name="그림 79" descr="여자, 소녀, 젊은, 여성이(가) 표시된 사진&#10;&#10;자동 생성된 설명">
            <a:extLst>
              <a:ext uri="{FF2B5EF4-FFF2-40B4-BE49-F238E27FC236}">
                <a16:creationId xmlns:a16="http://schemas.microsoft.com/office/drawing/2014/main" id="{860A5F3E-0272-4BFA-852D-5AB9A998410A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7378" y="5372552"/>
            <a:ext cx="353439" cy="531314"/>
          </a:xfrm>
          <a:prstGeom prst="rect">
            <a:avLst/>
          </a:prstGeom>
        </p:spPr>
      </p:pic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DF2EEC3C-BB5D-40AF-A989-5EA6F8490EFF}"/>
              </a:ext>
            </a:extLst>
          </p:cNvPr>
          <p:cNvCxnSpPr>
            <a:cxnSpLocks/>
          </p:cNvCxnSpPr>
          <p:nvPr/>
        </p:nvCxnSpPr>
        <p:spPr>
          <a:xfrm>
            <a:off x="8524652" y="5587454"/>
            <a:ext cx="0" cy="332398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98A30B6B-849F-4C26-BBFE-1963C0B6A58C}"/>
              </a:ext>
            </a:extLst>
          </p:cNvPr>
          <p:cNvGrpSpPr/>
          <p:nvPr/>
        </p:nvGrpSpPr>
        <p:grpSpPr>
          <a:xfrm>
            <a:off x="-131262" y="806314"/>
            <a:ext cx="12326336" cy="750158"/>
            <a:chOff x="-131262" y="806314"/>
            <a:chExt cx="12326336" cy="750158"/>
          </a:xfrm>
        </p:grpSpPr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9EF7D827-EB49-4994-AD6F-0287B25FE379}"/>
                </a:ext>
              </a:extLst>
            </p:cNvPr>
            <p:cNvGrpSpPr/>
            <p:nvPr/>
          </p:nvGrpSpPr>
          <p:grpSpPr>
            <a:xfrm>
              <a:off x="-131262" y="806314"/>
              <a:ext cx="12326336" cy="750158"/>
              <a:chOff x="-131262" y="806314"/>
              <a:chExt cx="12326336" cy="750158"/>
            </a:xfrm>
          </p:grpSpPr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95E44F61-9360-4DE0-860D-53E1D1B3F76C}"/>
                  </a:ext>
                </a:extLst>
              </p:cNvPr>
              <p:cNvGrpSpPr/>
              <p:nvPr/>
            </p:nvGrpSpPr>
            <p:grpSpPr>
              <a:xfrm>
                <a:off x="-131262" y="806314"/>
                <a:ext cx="12326336" cy="750158"/>
                <a:chOff x="-131262" y="806314"/>
                <a:chExt cx="12326336" cy="750158"/>
              </a:xfrm>
            </p:grpSpPr>
            <p:grpSp>
              <p:nvGrpSpPr>
                <p:cNvPr id="81" name="그룹 80">
                  <a:extLst>
                    <a:ext uri="{FF2B5EF4-FFF2-40B4-BE49-F238E27FC236}">
                      <a16:creationId xmlns:a16="http://schemas.microsoft.com/office/drawing/2014/main" id="{8815352C-B7B6-468B-A4DB-657803DCFF4B}"/>
                    </a:ext>
                  </a:extLst>
                </p:cNvPr>
                <p:cNvGrpSpPr/>
                <p:nvPr/>
              </p:nvGrpSpPr>
              <p:grpSpPr>
                <a:xfrm>
                  <a:off x="2448" y="806314"/>
                  <a:ext cx="12192626" cy="750158"/>
                  <a:chOff x="2448" y="791684"/>
                  <a:chExt cx="12192626" cy="750158"/>
                </a:xfrm>
              </p:grpSpPr>
              <p:sp>
                <p:nvSpPr>
                  <p:cNvPr id="88" name="화살표: 오각형 87">
                    <a:extLst>
                      <a:ext uri="{FF2B5EF4-FFF2-40B4-BE49-F238E27FC236}">
                        <a16:creationId xmlns:a16="http://schemas.microsoft.com/office/drawing/2014/main" id="{8D61E09E-BB2D-48CB-A43E-3AE3CF8AC4A2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638942" y="472762"/>
                    <a:ext cx="714488" cy="1423672"/>
                  </a:xfrm>
                  <a:prstGeom prst="homePlate">
                    <a:avLst>
                      <a:gd name="adj" fmla="val 39689"/>
                    </a:avLst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  <a:ln>
                    <a:solidFill>
                      <a:schemeClr val="accent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 dirty="0"/>
                  </a:p>
                </p:txBody>
              </p:sp>
              <p:grpSp>
                <p:nvGrpSpPr>
                  <p:cNvPr id="89" name="그룹 88">
                    <a:extLst>
                      <a:ext uri="{FF2B5EF4-FFF2-40B4-BE49-F238E27FC236}">
                        <a16:creationId xmlns:a16="http://schemas.microsoft.com/office/drawing/2014/main" id="{9C7F872B-500C-4F8A-9607-96053CFE2CDD}"/>
                      </a:ext>
                    </a:extLst>
                  </p:cNvPr>
                  <p:cNvGrpSpPr/>
                  <p:nvPr/>
                </p:nvGrpSpPr>
                <p:grpSpPr>
                  <a:xfrm>
                    <a:off x="2448" y="791684"/>
                    <a:ext cx="12192626" cy="508631"/>
                    <a:chOff x="2448" y="791684"/>
                    <a:chExt cx="12192626" cy="508631"/>
                  </a:xfrm>
                </p:grpSpPr>
                <p:sp>
                  <p:nvSpPr>
                    <p:cNvPr id="90" name="직사각형 89">
                      <a:extLst>
                        <a:ext uri="{FF2B5EF4-FFF2-40B4-BE49-F238E27FC236}">
                          <a16:creationId xmlns:a16="http://schemas.microsoft.com/office/drawing/2014/main" id="{E5E4398F-C4AC-4228-8E0B-2080636E118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754031" y="827498"/>
                      <a:ext cx="1425265" cy="42925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91" name="TextBox 90">
                      <a:extLst>
                        <a:ext uri="{FF2B5EF4-FFF2-40B4-BE49-F238E27FC236}">
                          <a16:creationId xmlns:a16="http://schemas.microsoft.com/office/drawing/2014/main" id="{8F7B62EF-E98B-46FF-BDBD-9E5FD76F7FE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633816" y="859857"/>
                      <a:ext cx="1648436" cy="36791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dirty="0"/>
                        <a:t>Ⅲ. </a:t>
                      </a:r>
                      <a:r>
                        <a:rPr lang="ko-KR" altLang="en-US" dirty="0"/>
                        <a:t>결론</a:t>
                      </a:r>
                    </a:p>
                  </p:txBody>
                </p:sp>
                <p:sp>
                  <p:nvSpPr>
                    <p:cNvPr id="92" name="TextBox 91">
                      <a:extLst>
                        <a:ext uri="{FF2B5EF4-FFF2-40B4-BE49-F238E27FC236}">
                          <a16:creationId xmlns:a16="http://schemas.microsoft.com/office/drawing/2014/main" id="{FFD2656B-B6B8-4A7B-88C1-22CAB58753F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430220" y="905551"/>
                      <a:ext cx="951377" cy="29238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300" b="1" dirty="0"/>
                        <a:t>게임 정보</a:t>
                      </a:r>
                    </a:p>
                  </p:txBody>
                </p:sp>
                <p:sp>
                  <p:nvSpPr>
                    <p:cNvPr id="93" name="직사각형 92">
                      <a:extLst>
                        <a:ext uri="{FF2B5EF4-FFF2-40B4-BE49-F238E27FC236}">
                          <a16:creationId xmlns:a16="http://schemas.microsoft.com/office/drawing/2014/main" id="{996688F0-773C-4176-968E-02D3737BEB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20136" y="826840"/>
                      <a:ext cx="1011822" cy="430091"/>
                    </a:xfrm>
                    <a:prstGeom prst="rect">
                      <a:avLst/>
                    </a:prstGeom>
                    <a:solidFill>
                      <a:schemeClr val="accent2">
                        <a:lumMod val="20000"/>
                        <a:lumOff val="80000"/>
                      </a:schemeClr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94" name="직사각형 93">
                      <a:extLst>
                        <a:ext uri="{FF2B5EF4-FFF2-40B4-BE49-F238E27FC236}">
                          <a16:creationId xmlns:a16="http://schemas.microsoft.com/office/drawing/2014/main" id="{2A8740E7-8B07-46BF-9B0D-1A95843B2E6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728566" y="826840"/>
                      <a:ext cx="1011822" cy="43009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95" name="TextBox 94">
                      <a:extLst>
                        <a:ext uri="{FF2B5EF4-FFF2-40B4-BE49-F238E27FC236}">
                          <a16:creationId xmlns:a16="http://schemas.microsoft.com/office/drawing/2014/main" id="{E0942FF5-E9BA-4C65-A647-0D1A13944CE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813225" y="876705"/>
                      <a:ext cx="842503" cy="29238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300" dirty="0"/>
                        <a:t>UI &amp; UX</a:t>
                      </a:r>
                      <a:endParaRPr lang="ko-KR" altLang="en-US" sz="1300" dirty="0"/>
                    </a:p>
                  </p:txBody>
                </p:sp>
                <p:grpSp>
                  <p:nvGrpSpPr>
                    <p:cNvPr id="96" name="그룹 95">
                      <a:extLst>
                        <a:ext uri="{FF2B5EF4-FFF2-40B4-BE49-F238E27FC236}">
                          <a16:creationId xmlns:a16="http://schemas.microsoft.com/office/drawing/2014/main" id="{0C125368-17B5-4FE6-8ADE-AB11A468CB3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429138" y="807872"/>
                      <a:ext cx="2858792" cy="492443"/>
                      <a:chOff x="1429138" y="807872"/>
                      <a:chExt cx="2858792" cy="492443"/>
                    </a:xfrm>
                  </p:grpSpPr>
                  <p:sp>
                    <p:nvSpPr>
                      <p:cNvPr id="106" name="직사각형 105">
                        <a:extLst>
                          <a:ext uri="{FF2B5EF4-FFF2-40B4-BE49-F238E27FC236}">
                            <a16:creationId xmlns:a16="http://schemas.microsoft.com/office/drawing/2014/main" id="{7F33BB2F-0903-414D-88DF-FA9FC5F861A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333731" y="826477"/>
                        <a:ext cx="951377" cy="43179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accent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b="1"/>
                      </a:p>
                    </p:txBody>
                  </p:sp>
                  <p:sp>
                    <p:nvSpPr>
                      <p:cNvPr id="107" name="TextBox 106">
                        <a:extLst>
                          <a:ext uri="{FF2B5EF4-FFF2-40B4-BE49-F238E27FC236}">
                            <a16:creationId xmlns:a16="http://schemas.microsoft.com/office/drawing/2014/main" id="{FF416C90-FB2D-476E-9610-954148DCBB1E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336553" y="807872"/>
                        <a:ext cx="951377" cy="492443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ko-KR" altLang="en-US" sz="1300" dirty="0"/>
                          <a:t>유사 게임</a:t>
                        </a:r>
                        <a:endParaRPr lang="en-US" altLang="ko-KR" sz="1300" dirty="0"/>
                      </a:p>
                      <a:p>
                        <a:pPr algn="ctr"/>
                        <a:r>
                          <a:rPr lang="ko-KR" altLang="en-US" sz="1300" dirty="0"/>
                          <a:t>비교</a:t>
                        </a:r>
                      </a:p>
                    </p:txBody>
                  </p:sp>
                  <p:sp>
                    <p:nvSpPr>
                      <p:cNvPr id="108" name="직사각형 107">
                        <a:extLst>
                          <a:ext uri="{FF2B5EF4-FFF2-40B4-BE49-F238E27FC236}">
                            <a16:creationId xmlns:a16="http://schemas.microsoft.com/office/drawing/2014/main" id="{EB6F329F-EA03-44B3-82A5-9F330ED1582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379110" y="826477"/>
                        <a:ext cx="951377" cy="43179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accent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b="1"/>
                      </a:p>
                    </p:txBody>
                  </p:sp>
                  <p:sp>
                    <p:nvSpPr>
                      <p:cNvPr id="109" name="직사각형 108">
                        <a:extLst>
                          <a:ext uri="{FF2B5EF4-FFF2-40B4-BE49-F238E27FC236}">
                            <a16:creationId xmlns:a16="http://schemas.microsoft.com/office/drawing/2014/main" id="{F0B58E7B-F37A-4518-985E-B3CC9D5CE08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429138" y="826477"/>
                        <a:ext cx="951377" cy="43179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accent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b="1"/>
                      </a:p>
                    </p:txBody>
                  </p:sp>
                </p:grpSp>
                <p:grpSp>
                  <p:nvGrpSpPr>
                    <p:cNvPr id="97" name="그룹 96">
                      <a:extLst>
                        <a:ext uri="{FF2B5EF4-FFF2-40B4-BE49-F238E27FC236}">
                          <a16:creationId xmlns:a16="http://schemas.microsoft.com/office/drawing/2014/main" id="{F857070A-8570-4B1B-8942-7391AC7C081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708430" y="826840"/>
                      <a:ext cx="1011822" cy="430091"/>
                      <a:chOff x="5870306" y="387644"/>
                      <a:chExt cx="1011822" cy="430091"/>
                    </a:xfrm>
                  </p:grpSpPr>
                  <p:sp>
                    <p:nvSpPr>
                      <p:cNvPr id="104" name="직사각형 103">
                        <a:extLst>
                          <a:ext uri="{FF2B5EF4-FFF2-40B4-BE49-F238E27FC236}">
                            <a16:creationId xmlns:a16="http://schemas.microsoft.com/office/drawing/2014/main" id="{F636B820-1008-4456-BACA-F5FABC04F0A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70306" y="387644"/>
                        <a:ext cx="1011822" cy="430091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accent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05" name="TextBox 104">
                        <a:extLst>
                          <a:ext uri="{FF2B5EF4-FFF2-40B4-BE49-F238E27FC236}">
                            <a16:creationId xmlns:a16="http://schemas.microsoft.com/office/drawing/2014/main" id="{59F2E265-434A-46A3-9EB5-0649D3231C98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026541" y="449839"/>
                        <a:ext cx="699352" cy="292388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ko-KR" altLang="en-US" sz="1300" dirty="0"/>
                          <a:t>캐릭터</a:t>
                        </a:r>
                      </a:p>
                    </p:txBody>
                  </p:sp>
                </p:grpSp>
                <p:sp>
                  <p:nvSpPr>
                    <p:cNvPr id="98" name="직사각형 97">
                      <a:extLst>
                        <a:ext uri="{FF2B5EF4-FFF2-40B4-BE49-F238E27FC236}">
                          <a16:creationId xmlns:a16="http://schemas.microsoft.com/office/drawing/2014/main" id="{54A3604B-FAEF-411E-983C-5495FC92BEB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745648" y="826840"/>
                      <a:ext cx="1011822" cy="43009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99" name="TextBox 98">
                      <a:extLst>
                        <a:ext uri="{FF2B5EF4-FFF2-40B4-BE49-F238E27FC236}">
                          <a16:creationId xmlns:a16="http://schemas.microsoft.com/office/drawing/2014/main" id="{D3F292E7-FCA8-4AF6-91FB-2D0A0886337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830307" y="791684"/>
                      <a:ext cx="842503" cy="49244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300" dirty="0"/>
                        <a:t>Flow Chart</a:t>
                      </a:r>
                      <a:endParaRPr lang="ko-KR" altLang="en-US" sz="1300" dirty="0"/>
                    </a:p>
                  </p:txBody>
                </p:sp>
                <p:sp>
                  <p:nvSpPr>
                    <p:cNvPr id="100" name="직사각형 99">
                      <a:extLst>
                        <a:ext uri="{FF2B5EF4-FFF2-40B4-BE49-F238E27FC236}">
                          <a16:creationId xmlns:a16="http://schemas.microsoft.com/office/drawing/2014/main" id="{BA4CB9F5-2A2E-40A9-8C98-8F9879F2DAB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183252" y="826840"/>
                      <a:ext cx="1011822" cy="43009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01" name="TextBox 100">
                      <a:extLst>
                        <a:ext uri="{FF2B5EF4-FFF2-40B4-BE49-F238E27FC236}">
                          <a16:creationId xmlns:a16="http://schemas.microsoft.com/office/drawing/2014/main" id="{412FA7DD-3239-4B2E-B7FB-0FAB305F7C6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1282252" y="901330"/>
                      <a:ext cx="865979" cy="2964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300" dirty="0"/>
                        <a:t>기대효과</a:t>
                      </a:r>
                    </a:p>
                  </p:txBody>
                </p:sp>
                <p:sp>
                  <p:nvSpPr>
                    <p:cNvPr id="102" name="TextBox 101">
                      <a:extLst>
                        <a:ext uri="{FF2B5EF4-FFF2-40B4-BE49-F238E27FC236}">
                          <a16:creationId xmlns:a16="http://schemas.microsoft.com/office/drawing/2014/main" id="{955DDFD9-A324-4549-8389-28A60D3DB41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438408" y="884373"/>
                      <a:ext cx="951377" cy="29238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300" dirty="0"/>
                        <a:t>게임 정보</a:t>
                      </a:r>
                    </a:p>
                  </p:txBody>
                </p:sp>
                <p:sp>
                  <p:nvSpPr>
                    <p:cNvPr id="103" name="직사각형 102">
                      <a:extLst>
                        <a:ext uri="{FF2B5EF4-FFF2-40B4-BE49-F238E27FC236}">
                          <a16:creationId xmlns:a16="http://schemas.microsoft.com/office/drawing/2014/main" id="{8C3889AD-3019-45DD-8702-729ED2AB497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48" y="825994"/>
                      <a:ext cx="1425265" cy="430755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21C1B204-D684-4C0E-A209-37BBB2021F55}"/>
                    </a:ext>
                  </a:extLst>
                </p:cNvPr>
                <p:cNvSpPr txBox="1"/>
                <p:nvPr/>
              </p:nvSpPr>
              <p:spPr>
                <a:xfrm>
                  <a:off x="4232262" y="879993"/>
                  <a:ext cx="1478623" cy="3539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700" b="1" dirty="0"/>
                    <a:t>Ⅱ. </a:t>
                  </a:r>
                  <a:r>
                    <a:rPr lang="ko-KR" altLang="en-US" sz="1700" b="1" dirty="0"/>
                    <a:t>게임 컨셉</a:t>
                  </a:r>
                </a:p>
              </p:txBody>
            </p:sp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376CB03A-33BE-4C31-BE35-637F6DE9C833}"/>
                    </a:ext>
                  </a:extLst>
                </p:cNvPr>
                <p:cNvSpPr txBox="1"/>
                <p:nvPr/>
              </p:nvSpPr>
              <p:spPr>
                <a:xfrm>
                  <a:off x="-131262" y="888524"/>
                  <a:ext cx="1648436" cy="3539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700" dirty="0"/>
                    <a:t>Ⅰ. </a:t>
                  </a:r>
                  <a:r>
                    <a:rPr lang="ko-KR" altLang="en-US" sz="1700" dirty="0"/>
                    <a:t>게임 개괄</a:t>
                  </a:r>
                </a:p>
              </p:txBody>
            </p:sp>
          </p:grp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5BD02A55-8D0E-4553-89BD-0BC321ECB77C}"/>
                  </a:ext>
                </a:extLst>
              </p:cNvPr>
              <p:cNvSpPr txBox="1"/>
              <p:nvPr/>
            </p:nvSpPr>
            <p:spPr>
              <a:xfrm>
                <a:off x="2380398" y="813475"/>
                <a:ext cx="1011823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300" dirty="0"/>
                  <a:t>목적 </a:t>
                </a:r>
                <a:r>
                  <a:rPr lang="en-US" altLang="ko-KR" sz="1300" dirty="0"/>
                  <a:t>&amp;</a:t>
                </a:r>
              </a:p>
              <a:p>
                <a:pPr algn="ctr"/>
                <a:r>
                  <a:rPr lang="ko-KR" altLang="en-US" sz="1300" dirty="0"/>
                  <a:t>재미요소</a:t>
                </a:r>
              </a:p>
            </p:txBody>
          </p:sp>
        </p:grp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0657B91F-0764-4CFD-800E-9050F4E91F41}"/>
                </a:ext>
              </a:extLst>
            </p:cNvPr>
            <p:cNvSpPr txBox="1"/>
            <p:nvPr/>
          </p:nvSpPr>
          <p:spPr>
            <a:xfrm>
              <a:off x="6758649" y="829663"/>
              <a:ext cx="951377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300" b="1" dirty="0"/>
                <a:t>패시브 </a:t>
              </a:r>
              <a:r>
                <a:rPr lang="en-US" altLang="ko-KR" sz="1300" b="1" dirty="0"/>
                <a:t>&amp;</a:t>
              </a:r>
            </a:p>
            <a:p>
              <a:pPr algn="ctr"/>
              <a:r>
                <a:rPr lang="ko-KR" altLang="en-US" sz="1300" b="1" dirty="0"/>
                <a:t>아이템</a:t>
              </a:r>
            </a:p>
          </p:txBody>
        </p:sp>
      </p:grpSp>
      <p:pic>
        <p:nvPicPr>
          <p:cNvPr id="82" name="그림 81"/>
          <p:cNvPicPr/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4902" b="95098" l="2804" r="96262">
                        <a14:foregroundMark x1="18692" y1="14706" x2="12150" y2="9804"/>
                        <a14:foregroundMark x1="13084" y1="5882" x2="82243" y2="4902"/>
                        <a14:foregroundMark x1="96262" y1="18627" x2="96262" y2="82353"/>
                        <a14:foregroundMark x1="83178" y1="96078" x2="15888" y2="95098"/>
                        <a14:foregroundMark x1="2804" y1="81373" x2="3738" y2="1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8331" y="6211184"/>
            <a:ext cx="303019" cy="296757"/>
          </a:xfrm>
          <a:prstGeom prst="rect">
            <a:avLst/>
          </a:prstGeom>
        </p:spPr>
      </p:pic>
      <p:sp>
        <p:nvSpPr>
          <p:cNvPr id="83" name="직사각형 82"/>
          <p:cNvSpPr/>
          <p:nvPr/>
        </p:nvSpPr>
        <p:spPr>
          <a:xfrm>
            <a:off x="7873697" y="6192135"/>
            <a:ext cx="439514" cy="32533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/>
          </a:p>
        </p:txBody>
      </p:sp>
      <p:pic>
        <p:nvPicPr>
          <p:cNvPr id="84" name="그림 83"/>
          <p:cNvPicPr/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2" t="69582" r="55441" b="4667"/>
          <a:stretch/>
        </p:blipFill>
        <p:spPr bwMode="auto">
          <a:xfrm>
            <a:off x="7923562" y="6222848"/>
            <a:ext cx="352157" cy="27342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10" name="그림 109"/>
          <p:cNvPicPr/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4902" b="95098" l="2804" r="96262">
                        <a14:foregroundMark x1="18692" y1="14706" x2="12150" y2="9804"/>
                        <a14:foregroundMark x1="13084" y1="5882" x2="82243" y2="4902"/>
                        <a14:foregroundMark x1="96262" y1="18627" x2="96262" y2="82353"/>
                        <a14:foregroundMark x1="83178" y1="96078" x2="15888" y2="95098"/>
                        <a14:foregroundMark x1="2804" y1="81373" x2="3738" y2="1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151" y="3816982"/>
            <a:ext cx="323049" cy="323149"/>
          </a:xfrm>
          <a:prstGeom prst="rect">
            <a:avLst/>
          </a:prstGeom>
        </p:spPr>
      </p:pic>
      <p:pic>
        <p:nvPicPr>
          <p:cNvPr id="111" name="그림 110"/>
          <p:cNvPicPr/>
          <p:nvPr/>
        </p:nvPicPr>
        <p:blipFill>
          <a:blip r:embed="rId12" cstate="print">
            <a:clrChange>
              <a:clrFrom>
                <a:srgbClr val="393108"/>
              </a:clrFrom>
              <a:clrTo>
                <a:srgbClr val="393108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7875" y="3789141"/>
            <a:ext cx="334690" cy="350586"/>
          </a:xfrm>
          <a:prstGeom prst="rect">
            <a:avLst/>
          </a:prstGeom>
        </p:spPr>
      </p:pic>
      <p:sp>
        <p:nvSpPr>
          <p:cNvPr id="112" name="직사각형 111"/>
          <p:cNvSpPr/>
          <p:nvPr/>
        </p:nvSpPr>
        <p:spPr>
          <a:xfrm>
            <a:off x="7807153" y="3747985"/>
            <a:ext cx="468566" cy="43289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/>
          </a:p>
        </p:txBody>
      </p:sp>
      <p:graphicFrame>
        <p:nvGraphicFramePr>
          <p:cNvPr id="113" name="표 26">
            <a:extLst>
              <a:ext uri="{FF2B5EF4-FFF2-40B4-BE49-F238E27FC236}">
                <a16:creationId xmlns:a16="http://schemas.microsoft.com/office/drawing/2014/main" id="{AC54799A-9D3C-406E-BA63-B3BCB60AF1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1593095"/>
              </p:ext>
            </p:extLst>
          </p:nvPr>
        </p:nvGraphicFramePr>
        <p:xfrm>
          <a:off x="10688413" y="2281988"/>
          <a:ext cx="1330611" cy="1691576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330611">
                  <a:extLst>
                    <a:ext uri="{9D8B030D-6E8A-4147-A177-3AD203B41FA5}">
                      <a16:colId xmlns:a16="http://schemas.microsoft.com/office/drawing/2014/main" val="1086199908"/>
                    </a:ext>
                  </a:extLst>
                </a:gridCol>
              </a:tblGrid>
              <a:tr h="49999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패시브 사용 후 </a:t>
                      </a:r>
                      <a:endParaRPr lang="en-US" altLang="ko-KR" sz="1200" dirty="0"/>
                    </a:p>
                    <a:p>
                      <a:pPr algn="ctr" latinLnBrk="1"/>
                      <a:r>
                        <a:rPr lang="ko-KR" altLang="en-US" sz="1200" dirty="0"/>
                        <a:t>쿨타임 예시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8967248"/>
                  </a:ext>
                </a:extLst>
              </a:tr>
              <a:tr h="1191581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endParaRPr lang="en-US" altLang="ko-KR" sz="1200" b="1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7596589"/>
                  </a:ext>
                </a:extLst>
              </a:tr>
            </a:tbl>
          </a:graphicData>
        </a:graphic>
      </p:graphicFrame>
      <p:graphicFrame>
        <p:nvGraphicFramePr>
          <p:cNvPr id="118" name="표 26">
            <a:extLst>
              <a:ext uri="{FF2B5EF4-FFF2-40B4-BE49-F238E27FC236}">
                <a16:creationId xmlns:a16="http://schemas.microsoft.com/office/drawing/2014/main" id="{AC54799A-9D3C-406E-BA63-B3BCB60AF1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519938"/>
              </p:ext>
            </p:extLst>
          </p:nvPr>
        </p:nvGraphicFramePr>
        <p:xfrm>
          <a:off x="10688413" y="4679134"/>
          <a:ext cx="1330611" cy="1691576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330611">
                  <a:extLst>
                    <a:ext uri="{9D8B030D-6E8A-4147-A177-3AD203B41FA5}">
                      <a16:colId xmlns:a16="http://schemas.microsoft.com/office/drawing/2014/main" val="1086199908"/>
                    </a:ext>
                  </a:extLst>
                </a:gridCol>
              </a:tblGrid>
              <a:tr h="49999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패시브 사용 후 </a:t>
                      </a:r>
                      <a:endParaRPr lang="en-US" altLang="ko-KR" sz="1200" dirty="0"/>
                    </a:p>
                    <a:p>
                      <a:pPr algn="ctr" latinLnBrk="1"/>
                      <a:r>
                        <a:rPr lang="ko-KR" altLang="en-US" sz="1200" dirty="0"/>
                        <a:t>쿨타임 예시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8967248"/>
                  </a:ext>
                </a:extLst>
              </a:tr>
              <a:tr h="1191581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endParaRPr lang="en-US" altLang="ko-KR" sz="1200" b="1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7596589"/>
                  </a:ext>
                </a:extLst>
              </a:tr>
            </a:tbl>
          </a:graphicData>
        </a:graphic>
      </p:graphicFrame>
      <p:pic>
        <p:nvPicPr>
          <p:cNvPr id="124" name="그림 123">
            <a:extLst>
              <a:ext uri="{FF2B5EF4-FFF2-40B4-BE49-F238E27FC236}">
                <a16:creationId xmlns:a16="http://schemas.microsoft.com/office/drawing/2014/main" id="{EE58F0EB-A2FC-46C5-A835-481A50E7EFE6}"/>
              </a:ext>
            </a:extLst>
          </p:cNvPr>
          <p:cNvPicPr/>
          <p:nvPr/>
        </p:nvPicPr>
        <p:blipFill rotWithShape="1"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71357" b="92714" l="4124" r="41495">
                        <a14:foregroundMark x1="6701" y1="86181" x2="16237" y2="86432"/>
                        <a14:foregroundMark x1="38660" y1="85678" x2="38402" y2="88693"/>
                        <a14:foregroundMark x1="38918" y1="85176" x2="41495" y2="84925"/>
                        <a14:foregroundMark x1="40722" y1="85678" x2="39948" y2="88442"/>
                        <a14:foregroundMark x1="38918" y1="89196" x2="15206" y2="91457"/>
                        <a14:foregroundMark x1="6701" y1="86935" x2="14691" y2="91709"/>
                        <a14:foregroundMark x1="6186" y1="86683" x2="5412" y2="85427"/>
                        <a14:foregroundMark x1="5412" y1="85427" x2="4124" y2="85427"/>
                        <a14:foregroundMark x1="19845" y1="73367" x2="20361" y2="713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02" t="69582" r="55441" b="4667"/>
          <a:stretch/>
        </p:blipFill>
        <p:spPr bwMode="auto">
          <a:xfrm>
            <a:off x="10853725" y="5372333"/>
            <a:ext cx="937052" cy="803242"/>
          </a:xfrm>
          <a:prstGeom prst="rect">
            <a:avLst/>
          </a:prstGeom>
          <a:ln w="9525"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120" name="그룹 119"/>
          <p:cNvGrpSpPr/>
          <p:nvPr/>
        </p:nvGrpSpPr>
        <p:grpSpPr>
          <a:xfrm>
            <a:off x="10793072" y="5283553"/>
            <a:ext cx="1096631" cy="980802"/>
            <a:chOff x="11057677" y="3326625"/>
            <a:chExt cx="828040" cy="785779"/>
          </a:xfrm>
        </p:grpSpPr>
        <p:sp>
          <p:nvSpPr>
            <p:cNvPr id="121" name="모서리가 둥근 직사각형 120"/>
            <p:cNvSpPr/>
            <p:nvPr/>
          </p:nvSpPr>
          <p:spPr>
            <a:xfrm>
              <a:off x="11057677" y="3326625"/>
              <a:ext cx="828040" cy="785779"/>
            </a:xfrm>
            <a:prstGeom prst="roundRect">
              <a:avLst/>
            </a:prstGeom>
            <a:solidFill>
              <a:schemeClr val="tx1">
                <a:alpha val="44000"/>
              </a:schemeClr>
            </a:solidFill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122" name="이등변 삼각형 121"/>
            <p:cNvSpPr/>
            <p:nvPr/>
          </p:nvSpPr>
          <p:spPr>
            <a:xfrm flipV="1">
              <a:off x="11470473" y="3334202"/>
              <a:ext cx="289560" cy="384175"/>
            </a:xfrm>
            <a:prstGeom prst="triangle">
              <a:avLst>
                <a:gd name="adj" fmla="val 0"/>
              </a:avLst>
            </a:prstGeom>
            <a:solidFill>
              <a:schemeClr val="bg1">
                <a:alpha val="8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</p:grpSp>
      <p:pic>
        <p:nvPicPr>
          <p:cNvPr id="125" name="그림 124" descr="음식, 병이(가) 표시된 사진&#10;&#10;자동 생성된 설명">
            <a:extLst>
              <a:ext uri="{FF2B5EF4-FFF2-40B4-BE49-F238E27FC236}">
                <a16:creationId xmlns:a16="http://schemas.microsoft.com/office/drawing/2014/main" id="{CB49C607-1930-4054-96CD-238AE476091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9234" y="2787330"/>
            <a:ext cx="1186034" cy="1186034"/>
          </a:xfrm>
          <a:prstGeom prst="rect">
            <a:avLst/>
          </a:prstGeom>
        </p:spPr>
      </p:pic>
      <p:grpSp>
        <p:nvGrpSpPr>
          <p:cNvPr id="115" name="그룹 114"/>
          <p:cNvGrpSpPr/>
          <p:nvPr/>
        </p:nvGrpSpPr>
        <p:grpSpPr>
          <a:xfrm>
            <a:off x="10812122" y="2881328"/>
            <a:ext cx="1096631" cy="980802"/>
            <a:chOff x="11057677" y="3326625"/>
            <a:chExt cx="828040" cy="785779"/>
          </a:xfrm>
        </p:grpSpPr>
        <p:sp>
          <p:nvSpPr>
            <p:cNvPr id="116" name="모서리가 둥근 직사각형 115"/>
            <p:cNvSpPr/>
            <p:nvPr/>
          </p:nvSpPr>
          <p:spPr>
            <a:xfrm>
              <a:off x="11057677" y="3326625"/>
              <a:ext cx="828040" cy="785779"/>
            </a:xfrm>
            <a:prstGeom prst="roundRect">
              <a:avLst/>
            </a:prstGeom>
            <a:solidFill>
              <a:schemeClr val="tx1">
                <a:alpha val="44000"/>
              </a:schemeClr>
            </a:solidFill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117" name="이등변 삼각형 116"/>
            <p:cNvSpPr/>
            <p:nvPr/>
          </p:nvSpPr>
          <p:spPr>
            <a:xfrm flipV="1">
              <a:off x="11470473" y="3334202"/>
              <a:ext cx="289560" cy="384175"/>
            </a:xfrm>
            <a:prstGeom prst="triangle">
              <a:avLst>
                <a:gd name="adj" fmla="val 0"/>
              </a:avLst>
            </a:prstGeom>
            <a:solidFill>
              <a:schemeClr val="bg1">
                <a:alpha val="8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</p:grp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86D70737-08D4-4576-8D89-53EE003E7291}"/>
              </a:ext>
            </a:extLst>
          </p:cNvPr>
          <p:cNvCxnSpPr>
            <a:cxnSpLocks/>
            <a:stCxn id="5" idx="3"/>
            <a:endCxn id="113" idx="1"/>
          </p:cNvCxnSpPr>
          <p:nvPr/>
        </p:nvCxnSpPr>
        <p:spPr>
          <a:xfrm>
            <a:off x="10335932" y="3127371"/>
            <a:ext cx="352481" cy="405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80AE992B-5AB9-42CA-A387-8668800859D6}"/>
              </a:ext>
            </a:extLst>
          </p:cNvPr>
          <p:cNvCxnSpPr>
            <a:cxnSpLocks/>
            <a:stCxn id="13" idx="3"/>
            <a:endCxn id="118" idx="1"/>
          </p:cNvCxnSpPr>
          <p:nvPr/>
        </p:nvCxnSpPr>
        <p:spPr>
          <a:xfrm>
            <a:off x="10332668" y="5523857"/>
            <a:ext cx="355745" cy="1065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말풍선: 모서리가 둥근 사각형 2">
            <a:extLst>
              <a:ext uri="{FF2B5EF4-FFF2-40B4-BE49-F238E27FC236}">
                <a16:creationId xmlns:a16="http://schemas.microsoft.com/office/drawing/2014/main" id="{780EB475-454C-4E2F-99EA-89493555D1F3}"/>
              </a:ext>
            </a:extLst>
          </p:cNvPr>
          <p:cNvSpPr/>
          <p:nvPr/>
        </p:nvSpPr>
        <p:spPr>
          <a:xfrm>
            <a:off x="6488959" y="3284135"/>
            <a:ext cx="1296046" cy="354930"/>
          </a:xfrm>
          <a:prstGeom prst="wedgeRoundRectCallout">
            <a:avLst>
              <a:gd name="adj1" fmla="val 50023"/>
              <a:gd name="adj2" fmla="val 90891"/>
              <a:gd name="adj3" fmla="val 16667"/>
            </a:avLst>
          </a:prstGeom>
          <a:solidFill>
            <a:schemeClr val="bg1">
              <a:alpha val="90000"/>
            </a:schemeClr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터치 시 사용 가능</a:t>
            </a:r>
            <a:r>
              <a:rPr lang="en-US" altLang="ko-KR" sz="1000" dirty="0">
                <a:solidFill>
                  <a:schemeClr val="tx1"/>
                </a:solidFill>
              </a:rPr>
              <a:t>,</a:t>
            </a: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쿨타임 표시 기능</a:t>
            </a:r>
          </a:p>
        </p:txBody>
      </p:sp>
      <p:sp>
        <p:nvSpPr>
          <p:cNvPr id="128" name="말풍선: 모서리가 둥근 사각형 2">
            <a:extLst>
              <a:ext uri="{FF2B5EF4-FFF2-40B4-BE49-F238E27FC236}">
                <a16:creationId xmlns:a16="http://schemas.microsoft.com/office/drawing/2014/main" id="{780EB475-454C-4E2F-99EA-89493555D1F3}"/>
              </a:ext>
            </a:extLst>
          </p:cNvPr>
          <p:cNvSpPr/>
          <p:nvPr/>
        </p:nvSpPr>
        <p:spPr>
          <a:xfrm>
            <a:off x="6488959" y="5667471"/>
            <a:ext cx="1296046" cy="354930"/>
          </a:xfrm>
          <a:prstGeom prst="wedgeRoundRectCallout">
            <a:avLst>
              <a:gd name="adj1" fmla="val 54016"/>
              <a:gd name="adj2" fmla="val 103043"/>
              <a:gd name="adj3" fmla="val 16667"/>
            </a:avLst>
          </a:prstGeom>
          <a:solidFill>
            <a:schemeClr val="bg1">
              <a:alpha val="90000"/>
            </a:schemeClr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터치 시 사용 가능</a:t>
            </a:r>
            <a:r>
              <a:rPr lang="en-US" altLang="ko-KR" sz="1000" dirty="0">
                <a:solidFill>
                  <a:schemeClr val="tx1"/>
                </a:solidFill>
              </a:rPr>
              <a:t>,</a:t>
            </a: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쿨타임 표시 기능</a:t>
            </a:r>
          </a:p>
        </p:txBody>
      </p:sp>
    </p:spTree>
    <p:extLst>
      <p:ext uri="{BB962C8B-B14F-4D97-AF65-F5344CB8AC3E}">
        <p14:creationId xmlns:p14="http://schemas.microsoft.com/office/powerpoint/2010/main" val="18609849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평면, 비행기, 앉아있는, 컴퓨터이(가) 표시된 사진&#10;&#10;자동 생성된 설명">
            <a:extLst>
              <a:ext uri="{FF2B5EF4-FFF2-40B4-BE49-F238E27FC236}">
                <a16:creationId xmlns:a16="http://schemas.microsoft.com/office/drawing/2014/main" id="{8E23B2AF-28A1-4C38-8B48-435B0BF262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0" y="-39733"/>
            <a:ext cx="12192000" cy="6897731"/>
          </a:xfrm>
          <a:prstGeom prst="rect">
            <a:avLst/>
          </a:prstGeom>
        </p:spPr>
      </p:pic>
      <p:graphicFrame>
        <p:nvGraphicFramePr>
          <p:cNvPr id="113" name="표 26">
            <a:extLst>
              <a:ext uri="{FF2B5EF4-FFF2-40B4-BE49-F238E27FC236}">
                <a16:creationId xmlns:a16="http://schemas.microsoft.com/office/drawing/2014/main" id="{C065B000-F5CA-4E82-AE83-8B97FE08D4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8113586"/>
              </p:ext>
            </p:extLst>
          </p:nvPr>
        </p:nvGraphicFramePr>
        <p:xfrm>
          <a:off x="1168" y="1646061"/>
          <a:ext cx="12199514" cy="3703377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6099757">
                  <a:extLst>
                    <a:ext uri="{9D8B030D-6E8A-4147-A177-3AD203B41FA5}">
                      <a16:colId xmlns:a16="http://schemas.microsoft.com/office/drawing/2014/main" val="1086199908"/>
                    </a:ext>
                  </a:extLst>
                </a:gridCol>
                <a:gridCol w="6099757">
                  <a:extLst>
                    <a:ext uri="{9D8B030D-6E8A-4147-A177-3AD203B41FA5}">
                      <a16:colId xmlns:a16="http://schemas.microsoft.com/office/drawing/2014/main" val="3989611983"/>
                    </a:ext>
                  </a:extLst>
                </a:gridCol>
              </a:tblGrid>
              <a:tr h="32746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aseline="0" dirty="0"/>
                        <a:t>자기장 컨셉</a:t>
                      </a:r>
                      <a:endParaRPr lang="ko-KR" altLang="en-US" sz="1100" dirty="0"/>
                    </a:p>
                  </a:txBody>
                  <a:tcPr marL="45720" marR="4572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8967248"/>
                  </a:ext>
                </a:extLst>
              </a:tr>
              <a:tr h="2058231"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50000"/>
                        </a:lnSpc>
                        <a:buNone/>
                      </a:pPr>
                      <a:endParaRPr lang="en-US" altLang="ko-KR" sz="1000" b="1" dirty="0"/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50000"/>
                        </a:lnSpc>
                        <a:buNone/>
                      </a:pPr>
                      <a:endParaRPr lang="en-US" altLang="ko-KR" sz="1000" b="1" dirty="0"/>
                    </a:p>
                    <a:p>
                      <a:pPr marL="0" indent="0" algn="just" latinLnBrk="1">
                        <a:lnSpc>
                          <a:spcPct val="150000"/>
                        </a:lnSpc>
                        <a:buNone/>
                      </a:pPr>
                      <a:endParaRPr lang="en-US" altLang="ko-KR" sz="1000" b="1" dirty="0"/>
                    </a:p>
                    <a:p>
                      <a:pPr marL="0" indent="0" algn="just" latinLnBrk="1">
                        <a:lnSpc>
                          <a:spcPct val="150000"/>
                        </a:lnSpc>
                        <a:buNone/>
                      </a:pPr>
                      <a:endParaRPr lang="en-US" altLang="ko-KR" sz="1000" b="1" dirty="0"/>
                    </a:p>
                    <a:p>
                      <a:pPr marL="0" indent="0" algn="just" latinLnBrk="1">
                        <a:lnSpc>
                          <a:spcPct val="150000"/>
                        </a:lnSpc>
                        <a:buNone/>
                      </a:pPr>
                      <a:endParaRPr lang="en-US" altLang="ko-KR" sz="1000" b="1" dirty="0"/>
                    </a:p>
                    <a:p>
                      <a:pPr marL="0" indent="0" algn="just" latinLnBrk="1">
                        <a:lnSpc>
                          <a:spcPct val="150000"/>
                        </a:lnSpc>
                        <a:buNone/>
                      </a:pPr>
                      <a:endParaRPr lang="en-US" altLang="ko-KR" sz="1000" b="1" dirty="0"/>
                    </a:p>
                    <a:p>
                      <a:pPr marL="0" indent="0" algn="just" latinLnBrk="1">
                        <a:lnSpc>
                          <a:spcPct val="150000"/>
                        </a:lnSpc>
                        <a:buNone/>
                      </a:pPr>
                      <a:endParaRPr lang="en-US" altLang="ko-KR" sz="1000" b="1" dirty="0"/>
                    </a:p>
                    <a:p>
                      <a:pPr marL="0" indent="0" algn="just" latinLnBrk="1">
                        <a:lnSpc>
                          <a:spcPct val="150000"/>
                        </a:lnSpc>
                        <a:buNone/>
                      </a:pPr>
                      <a:r>
                        <a:rPr lang="en-US" altLang="ko-KR" sz="1000" b="1" dirty="0"/>
                        <a:t>(1)                                                                 (2)</a:t>
                      </a: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7596589"/>
                  </a:ext>
                </a:extLst>
              </a:tr>
              <a:tr h="308205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00000"/>
                        </a:lnSpc>
                        <a:buNone/>
                      </a:pPr>
                      <a:r>
                        <a:rPr lang="ko-KR" altLang="ko-KR" sz="10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Description</a:t>
                      </a:r>
                      <a:endParaRPr lang="en-US" altLang="ko-KR" sz="1000" b="1" dirty="0"/>
                    </a:p>
                  </a:txBody>
                  <a:tcPr marL="45720" marR="4572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ko-KR" sz="10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Description</a:t>
                      </a:r>
                      <a:endParaRPr lang="ko-KR" altLang="en-US" sz="1000" dirty="0"/>
                    </a:p>
                  </a:txBody>
                  <a:tcPr marL="45720" marR="4572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2838644"/>
                  </a:ext>
                </a:extLst>
              </a:tr>
              <a:tr h="1009473"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200000"/>
                        </a:lnSpc>
                        <a:buNone/>
                      </a:pPr>
                      <a:r>
                        <a:rPr lang="en-US" altLang="ko-KR" sz="1000" b="0" dirty="0"/>
                        <a:t>1. </a:t>
                      </a:r>
                      <a:r>
                        <a:rPr lang="ko-KR" altLang="en-US" sz="1000" b="0" dirty="0"/>
                        <a:t>게임 시작과 동시에 좌</a:t>
                      </a:r>
                      <a:r>
                        <a:rPr lang="en-US" altLang="ko-KR" sz="1000" b="0" dirty="0"/>
                        <a:t>,</a:t>
                      </a:r>
                      <a:r>
                        <a:rPr lang="ko-KR" altLang="en-US" sz="1000" b="0" dirty="0"/>
                        <a:t>우로 배치 되어 있음</a:t>
                      </a:r>
                      <a:endParaRPr lang="en-US" altLang="ko-KR" sz="1000" b="0" dirty="0"/>
                    </a:p>
                    <a:p>
                      <a:pPr marL="0" indent="0" algn="just" latinLnBrk="1">
                        <a:lnSpc>
                          <a:spcPct val="200000"/>
                        </a:lnSpc>
                        <a:buNone/>
                      </a:pPr>
                      <a:r>
                        <a:rPr lang="en-US" altLang="ko-KR" sz="1000" b="0" dirty="0"/>
                        <a:t>2. </a:t>
                      </a:r>
                      <a:r>
                        <a:rPr lang="ko-KR" altLang="en-US" sz="1000" b="0" dirty="0"/>
                        <a:t>좌</a:t>
                      </a:r>
                      <a:r>
                        <a:rPr lang="en-US" altLang="ko-KR" sz="1000" b="0" dirty="0"/>
                        <a:t>, </a:t>
                      </a:r>
                      <a:r>
                        <a:rPr lang="ko-KR" altLang="en-US" sz="1000" b="0" dirty="0"/>
                        <a:t>우측에서 점점 좁혀오는 방식</a:t>
                      </a:r>
                      <a:endParaRPr lang="en-US" altLang="ko-KR" sz="1000" b="0" dirty="0"/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latinLnBrk="1">
                        <a:lnSpc>
                          <a:spcPct val="200000"/>
                        </a:lnSpc>
                        <a:buAutoNum type="arabicPeriod"/>
                      </a:pPr>
                      <a:r>
                        <a:rPr lang="en-US" altLang="ko-KR" sz="1000" b="0" dirty="0"/>
                        <a:t>(1)</a:t>
                      </a:r>
                      <a:r>
                        <a:rPr lang="ko-KR" altLang="en-US" sz="1000" b="0" dirty="0"/>
                        <a:t>번 이미지를 볼 때 위와 같은 디자인으로 플레이어가 자기장을 바라보는 시점</a:t>
                      </a:r>
                      <a:endParaRPr lang="en-US" altLang="ko-KR" sz="1000" b="0" dirty="0"/>
                    </a:p>
                    <a:p>
                      <a:pPr marL="228600" indent="-228600" latinLnBrk="1">
                        <a:lnSpc>
                          <a:spcPct val="200000"/>
                        </a:lnSpc>
                        <a:buAutoNum type="arabicPeriod"/>
                      </a:pPr>
                      <a:r>
                        <a:rPr lang="ko-KR" altLang="en-US" sz="1000" b="0" dirty="0"/>
                        <a:t>이펙트 리소스는 </a:t>
                      </a:r>
                      <a:r>
                        <a:rPr lang="en-US" altLang="ko-KR" sz="1000" b="0" dirty="0"/>
                        <a:t>(2)</a:t>
                      </a:r>
                      <a:r>
                        <a:rPr lang="ko-KR" altLang="en-US" sz="1000" b="0" dirty="0"/>
                        <a:t>번 유니티 에셋 스토어에서 구매할 예정 </a:t>
                      </a:r>
                      <a:r>
                        <a:rPr lang="en-US" altLang="ko-KR" sz="1000" b="0" dirty="0">
                          <a:solidFill>
                            <a:schemeClr val="accent6"/>
                          </a:solidFill>
                        </a:rPr>
                        <a:t>//</a:t>
                      </a:r>
                      <a:r>
                        <a:rPr lang="ko-KR" altLang="en-US" sz="1000" b="0" dirty="0">
                          <a:solidFill>
                            <a:schemeClr val="accent6"/>
                          </a:solidFill>
                        </a:rPr>
                        <a:t>유니티 상에서 채색 변경</a:t>
                      </a:r>
                      <a:r>
                        <a:rPr lang="en-US" altLang="ko-KR" sz="1000" b="0" dirty="0">
                          <a:solidFill>
                            <a:schemeClr val="accent6"/>
                          </a:solidFill>
                        </a:rPr>
                        <a:t> </a:t>
                      </a:r>
                      <a:endParaRPr lang="ko-KR" altLang="en-US" sz="1000" b="0" dirty="0">
                        <a:solidFill>
                          <a:schemeClr val="accent6"/>
                        </a:solidFill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1572258"/>
                  </a:ext>
                </a:extLst>
              </a:tr>
            </a:tbl>
          </a:graphicData>
        </a:graphic>
      </p:graphicFrame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4FA2DB8-3720-4731-B79B-28634B515071}"/>
              </a:ext>
            </a:extLst>
          </p:cNvPr>
          <p:cNvCxnSpPr/>
          <p:nvPr/>
        </p:nvCxnSpPr>
        <p:spPr>
          <a:xfrm>
            <a:off x="0" y="721453"/>
            <a:ext cx="12192000" cy="0"/>
          </a:xfrm>
          <a:prstGeom prst="line">
            <a:avLst/>
          </a:prstGeom>
          <a:ln w="1905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230DF4E-E2DB-4991-9096-80F51CDFDFF8}"/>
              </a:ext>
            </a:extLst>
          </p:cNvPr>
          <p:cNvSpPr/>
          <p:nvPr/>
        </p:nvSpPr>
        <p:spPr>
          <a:xfrm>
            <a:off x="10466664" y="138789"/>
            <a:ext cx="1725336" cy="384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Page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29/37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FC359E75-9E4C-4E3E-941F-98BDF9EA5636}"/>
              </a:ext>
            </a:extLst>
          </p:cNvPr>
          <p:cNvCxnSpPr/>
          <p:nvPr/>
        </p:nvCxnSpPr>
        <p:spPr>
          <a:xfrm>
            <a:off x="0" y="1377706"/>
            <a:ext cx="12192000" cy="0"/>
          </a:xfrm>
          <a:prstGeom prst="line">
            <a:avLst/>
          </a:prstGeom>
          <a:ln w="1905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EB9D7FB8-1AB9-49F4-95FA-4BB6778B8BFA}"/>
              </a:ext>
            </a:extLst>
          </p:cNvPr>
          <p:cNvGrpSpPr/>
          <p:nvPr/>
        </p:nvGrpSpPr>
        <p:grpSpPr>
          <a:xfrm>
            <a:off x="204133" y="192947"/>
            <a:ext cx="2853605" cy="398273"/>
            <a:chOff x="204133" y="192947"/>
            <a:chExt cx="2853605" cy="398273"/>
          </a:xfrm>
        </p:grpSpPr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62FA435A-0FC3-4F77-8892-5B4DDFDF3036}"/>
                </a:ext>
              </a:extLst>
            </p:cNvPr>
            <p:cNvGrpSpPr/>
            <p:nvPr/>
          </p:nvGrpSpPr>
          <p:grpSpPr>
            <a:xfrm>
              <a:off x="204133" y="192947"/>
              <a:ext cx="2853605" cy="384597"/>
              <a:chOff x="204133" y="192947"/>
              <a:chExt cx="2021747" cy="384597"/>
            </a:xfrm>
          </p:grpSpPr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22CDDAF0-98E1-4C50-A9AC-DF60A4E9C908}"/>
                  </a:ext>
                </a:extLst>
              </p:cNvPr>
              <p:cNvSpPr/>
              <p:nvPr/>
            </p:nvSpPr>
            <p:spPr>
              <a:xfrm>
                <a:off x="204133" y="192947"/>
                <a:ext cx="2021747" cy="384597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8A4EF935-464B-4DF9-B648-0030CBC660FC}"/>
                  </a:ext>
                </a:extLst>
              </p:cNvPr>
              <p:cNvSpPr/>
              <p:nvPr/>
            </p:nvSpPr>
            <p:spPr>
              <a:xfrm>
                <a:off x="204133" y="192947"/>
                <a:ext cx="1725336" cy="384597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500" dirty="0">
                    <a:solidFill>
                      <a:schemeClr val="tx1"/>
                    </a:solidFill>
                  </a:rPr>
                  <a:t>Sniper Champion league</a:t>
                </a:r>
                <a:endParaRPr lang="ko-KR" altLang="en-US" sz="1500" dirty="0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55" name="그림 54" descr="여자, 소녀, 젊은, 여성이(가) 표시된 사진&#10;&#10;자동 생성된 설명">
              <a:extLst>
                <a:ext uri="{FF2B5EF4-FFF2-40B4-BE49-F238E27FC236}">
                  <a16:creationId xmlns:a16="http://schemas.microsoft.com/office/drawing/2014/main" id="{541042C3-E474-4C1D-A514-4FB186AC29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17859" y="213477"/>
              <a:ext cx="251281" cy="377743"/>
            </a:xfrm>
            <a:prstGeom prst="rect">
              <a:avLst/>
            </a:prstGeom>
          </p:spPr>
        </p:pic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8341549A-4584-4C4C-A914-87BB5F2D6C9F}"/>
              </a:ext>
            </a:extLst>
          </p:cNvPr>
          <p:cNvSpPr txBox="1"/>
          <p:nvPr/>
        </p:nvSpPr>
        <p:spPr>
          <a:xfrm>
            <a:off x="8481433" y="213477"/>
            <a:ext cx="204094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이미지 출처 </a:t>
            </a:r>
            <a:r>
              <a:rPr lang="en-US" altLang="ko-KR" sz="1000" dirty="0"/>
              <a:t>: </a:t>
            </a:r>
            <a:r>
              <a:rPr lang="ko-KR" altLang="en-US" sz="1000" dirty="0"/>
              <a:t>서든어택</a:t>
            </a:r>
            <a:r>
              <a:rPr lang="en-US" altLang="ko-KR" sz="1000" dirty="0"/>
              <a:t>, Mixamo</a:t>
            </a:r>
            <a:endParaRPr lang="ko-KR" altLang="en-US" sz="1000" dirty="0"/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3BF7026B-40F1-4753-8A2D-B375CEE6E928}"/>
              </a:ext>
            </a:extLst>
          </p:cNvPr>
          <p:cNvGrpSpPr/>
          <p:nvPr/>
        </p:nvGrpSpPr>
        <p:grpSpPr>
          <a:xfrm>
            <a:off x="-131262" y="806314"/>
            <a:ext cx="12326336" cy="750158"/>
            <a:chOff x="-131262" y="806314"/>
            <a:chExt cx="12326336" cy="750158"/>
          </a:xfrm>
        </p:grpSpPr>
        <p:grpSp>
          <p:nvGrpSpPr>
            <p:cNvPr id="71" name="그룹 70">
              <a:extLst>
                <a:ext uri="{FF2B5EF4-FFF2-40B4-BE49-F238E27FC236}">
                  <a16:creationId xmlns:a16="http://schemas.microsoft.com/office/drawing/2014/main" id="{B65DC0BF-BC87-4CD1-9129-75D66A1BDE49}"/>
                </a:ext>
              </a:extLst>
            </p:cNvPr>
            <p:cNvGrpSpPr/>
            <p:nvPr/>
          </p:nvGrpSpPr>
          <p:grpSpPr>
            <a:xfrm>
              <a:off x="-131262" y="806314"/>
              <a:ext cx="12326336" cy="750158"/>
              <a:chOff x="-131262" y="806314"/>
              <a:chExt cx="12326336" cy="750158"/>
            </a:xfrm>
          </p:grpSpPr>
          <p:grpSp>
            <p:nvGrpSpPr>
              <p:cNvPr id="73" name="그룹 72">
                <a:extLst>
                  <a:ext uri="{FF2B5EF4-FFF2-40B4-BE49-F238E27FC236}">
                    <a16:creationId xmlns:a16="http://schemas.microsoft.com/office/drawing/2014/main" id="{66DEF7C3-27B7-4BE4-A150-1644C75FBBC0}"/>
                  </a:ext>
                </a:extLst>
              </p:cNvPr>
              <p:cNvGrpSpPr/>
              <p:nvPr/>
            </p:nvGrpSpPr>
            <p:grpSpPr>
              <a:xfrm>
                <a:off x="-131262" y="806314"/>
                <a:ext cx="12326336" cy="750158"/>
                <a:chOff x="-131262" y="806314"/>
                <a:chExt cx="12326336" cy="750158"/>
              </a:xfrm>
            </p:grpSpPr>
            <p:grpSp>
              <p:nvGrpSpPr>
                <p:cNvPr id="75" name="그룹 74">
                  <a:extLst>
                    <a:ext uri="{FF2B5EF4-FFF2-40B4-BE49-F238E27FC236}">
                      <a16:creationId xmlns:a16="http://schemas.microsoft.com/office/drawing/2014/main" id="{43D65691-802D-4115-A24B-0BF4F8260A0F}"/>
                    </a:ext>
                  </a:extLst>
                </p:cNvPr>
                <p:cNvGrpSpPr/>
                <p:nvPr/>
              </p:nvGrpSpPr>
              <p:grpSpPr>
                <a:xfrm>
                  <a:off x="2448" y="806314"/>
                  <a:ext cx="12192626" cy="750158"/>
                  <a:chOff x="2448" y="791684"/>
                  <a:chExt cx="12192626" cy="750158"/>
                </a:xfrm>
              </p:grpSpPr>
              <p:sp>
                <p:nvSpPr>
                  <p:cNvPr id="78" name="화살표: 오각형 77">
                    <a:extLst>
                      <a:ext uri="{FF2B5EF4-FFF2-40B4-BE49-F238E27FC236}">
                        <a16:creationId xmlns:a16="http://schemas.microsoft.com/office/drawing/2014/main" id="{6EEE8D21-7C17-4F9C-9E45-67441D5B1164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638942" y="472762"/>
                    <a:ext cx="714488" cy="1423672"/>
                  </a:xfrm>
                  <a:prstGeom prst="homePlate">
                    <a:avLst>
                      <a:gd name="adj" fmla="val 39689"/>
                    </a:avLst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  <a:ln>
                    <a:solidFill>
                      <a:schemeClr val="accent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 dirty="0"/>
                  </a:p>
                </p:txBody>
              </p:sp>
              <p:grpSp>
                <p:nvGrpSpPr>
                  <p:cNvPr id="79" name="그룹 78">
                    <a:extLst>
                      <a:ext uri="{FF2B5EF4-FFF2-40B4-BE49-F238E27FC236}">
                        <a16:creationId xmlns:a16="http://schemas.microsoft.com/office/drawing/2014/main" id="{8E24E3DE-C0F0-4920-B4B8-8E11FC3CB0D3}"/>
                      </a:ext>
                    </a:extLst>
                  </p:cNvPr>
                  <p:cNvGrpSpPr/>
                  <p:nvPr/>
                </p:nvGrpSpPr>
                <p:grpSpPr>
                  <a:xfrm>
                    <a:off x="2448" y="791684"/>
                    <a:ext cx="12192626" cy="508631"/>
                    <a:chOff x="2448" y="791684"/>
                    <a:chExt cx="12192626" cy="508631"/>
                  </a:xfrm>
                </p:grpSpPr>
                <p:sp>
                  <p:nvSpPr>
                    <p:cNvPr id="80" name="직사각형 79">
                      <a:extLst>
                        <a:ext uri="{FF2B5EF4-FFF2-40B4-BE49-F238E27FC236}">
                          <a16:creationId xmlns:a16="http://schemas.microsoft.com/office/drawing/2014/main" id="{537BC039-4AD5-4D59-9E9B-270226543E9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754031" y="827498"/>
                      <a:ext cx="1425265" cy="42925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81" name="TextBox 80">
                      <a:extLst>
                        <a:ext uri="{FF2B5EF4-FFF2-40B4-BE49-F238E27FC236}">
                          <a16:creationId xmlns:a16="http://schemas.microsoft.com/office/drawing/2014/main" id="{60F61BEA-9D98-4FD5-8913-2C7C32324A6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633816" y="859857"/>
                      <a:ext cx="1648436" cy="36791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dirty="0"/>
                        <a:t>Ⅲ. </a:t>
                      </a:r>
                      <a:r>
                        <a:rPr lang="ko-KR" altLang="en-US" dirty="0"/>
                        <a:t>결론</a:t>
                      </a:r>
                    </a:p>
                  </p:txBody>
                </p:sp>
                <p:sp>
                  <p:nvSpPr>
                    <p:cNvPr id="82" name="TextBox 81">
                      <a:extLst>
                        <a:ext uri="{FF2B5EF4-FFF2-40B4-BE49-F238E27FC236}">
                          <a16:creationId xmlns:a16="http://schemas.microsoft.com/office/drawing/2014/main" id="{B3EB33C3-5301-425D-956B-081CBDE3C59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430220" y="905551"/>
                      <a:ext cx="951377" cy="29238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300" b="1" dirty="0"/>
                        <a:t>게임 정보</a:t>
                      </a:r>
                    </a:p>
                  </p:txBody>
                </p:sp>
                <p:sp>
                  <p:nvSpPr>
                    <p:cNvPr id="83" name="직사각형 82">
                      <a:extLst>
                        <a:ext uri="{FF2B5EF4-FFF2-40B4-BE49-F238E27FC236}">
                          <a16:creationId xmlns:a16="http://schemas.microsoft.com/office/drawing/2014/main" id="{F9069E9F-1EA1-4847-90EB-06C16E947D2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20136" y="826840"/>
                      <a:ext cx="1011822" cy="43009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84" name="직사각형 83">
                      <a:extLst>
                        <a:ext uri="{FF2B5EF4-FFF2-40B4-BE49-F238E27FC236}">
                          <a16:creationId xmlns:a16="http://schemas.microsoft.com/office/drawing/2014/main" id="{2E80C6D6-BA41-4DBA-A8DD-690EA24212E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728566" y="826840"/>
                      <a:ext cx="1011822" cy="430091"/>
                    </a:xfrm>
                    <a:prstGeom prst="rect">
                      <a:avLst/>
                    </a:prstGeom>
                    <a:solidFill>
                      <a:schemeClr val="accent2">
                        <a:lumMod val="20000"/>
                        <a:lumOff val="80000"/>
                      </a:schemeClr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85" name="TextBox 84">
                      <a:extLst>
                        <a:ext uri="{FF2B5EF4-FFF2-40B4-BE49-F238E27FC236}">
                          <a16:creationId xmlns:a16="http://schemas.microsoft.com/office/drawing/2014/main" id="{CE615000-78B4-41A6-9B9B-F3DB16F9335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813225" y="876705"/>
                      <a:ext cx="842503" cy="29238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300" b="1" dirty="0"/>
                        <a:t>UI &amp; UX</a:t>
                      </a:r>
                      <a:endParaRPr lang="ko-KR" altLang="en-US" sz="1300" b="1" dirty="0"/>
                    </a:p>
                  </p:txBody>
                </p:sp>
                <p:grpSp>
                  <p:nvGrpSpPr>
                    <p:cNvPr id="86" name="그룹 85">
                      <a:extLst>
                        <a:ext uri="{FF2B5EF4-FFF2-40B4-BE49-F238E27FC236}">
                          <a16:creationId xmlns:a16="http://schemas.microsoft.com/office/drawing/2014/main" id="{D4450904-FD61-4663-ADB2-F7C1C3038B3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429138" y="807872"/>
                      <a:ext cx="2858792" cy="492443"/>
                      <a:chOff x="1429138" y="807872"/>
                      <a:chExt cx="2858792" cy="492443"/>
                    </a:xfrm>
                  </p:grpSpPr>
                  <p:sp>
                    <p:nvSpPr>
                      <p:cNvPr id="96" name="직사각형 95">
                        <a:extLst>
                          <a:ext uri="{FF2B5EF4-FFF2-40B4-BE49-F238E27FC236}">
                            <a16:creationId xmlns:a16="http://schemas.microsoft.com/office/drawing/2014/main" id="{5D2E8CD1-A464-4B4D-9AB9-6C57005FD5C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333731" y="826477"/>
                        <a:ext cx="951377" cy="43179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accent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b="1"/>
                      </a:p>
                    </p:txBody>
                  </p:sp>
                  <p:sp>
                    <p:nvSpPr>
                      <p:cNvPr id="97" name="TextBox 96">
                        <a:extLst>
                          <a:ext uri="{FF2B5EF4-FFF2-40B4-BE49-F238E27FC236}">
                            <a16:creationId xmlns:a16="http://schemas.microsoft.com/office/drawing/2014/main" id="{912FE8F3-9507-496C-A81E-DD3B27364B4C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336553" y="807872"/>
                        <a:ext cx="951377" cy="492443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ko-KR" altLang="en-US" sz="1300" dirty="0"/>
                          <a:t>유사 게임</a:t>
                        </a:r>
                        <a:endParaRPr lang="en-US" altLang="ko-KR" sz="1300" dirty="0"/>
                      </a:p>
                      <a:p>
                        <a:pPr algn="ctr"/>
                        <a:r>
                          <a:rPr lang="ko-KR" altLang="en-US" sz="1300" dirty="0"/>
                          <a:t>비교</a:t>
                        </a:r>
                      </a:p>
                    </p:txBody>
                  </p:sp>
                  <p:sp>
                    <p:nvSpPr>
                      <p:cNvPr id="98" name="직사각형 97">
                        <a:extLst>
                          <a:ext uri="{FF2B5EF4-FFF2-40B4-BE49-F238E27FC236}">
                            <a16:creationId xmlns:a16="http://schemas.microsoft.com/office/drawing/2014/main" id="{FF516CCA-DD70-44CC-8CFA-3F77B51073A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379110" y="826477"/>
                        <a:ext cx="951377" cy="43179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accent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b="1"/>
                      </a:p>
                    </p:txBody>
                  </p:sp>
                  <p:sp>
                    <p:nvSpPr>
                      <p:cNvPr id="99" name="직사각형 98">
                        <a:extLst>
                          <a:ext uri="{FF2B5EF4-FFF2-40B4-BE49-F238E27FC236}">
                            <a16:creationId xmlns:a16="http://schemas.microsoft.com/office/drawing/2014/main" id="{F5BCA106-0819-4BCB-87F3-C4553D0456B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429138" y="826477"/>
                        <a:ext cx="951377" cy="43179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accent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b="1"/>
                      </a:p>
                    </p:txBody>
                  </p:sp>
                </p:grpSp>
                <p:grpSp>
                  <p:nvGrpSpPr>
                    <p:cNvPr id="87" name="그룹 86">
                      <a:extLst>
                        <a:ext uri="{FF2B5EF4-FFF2-40B4-BE49-F238E27FC236}">
                          <a16:creationId xmlns:a16="http://schemas.microsoft.com/office/drawing/2014/main" id="{3CC310E5-ADEF-4E05-800F-57543BD13CA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708430" y="826840"/>
                      <a:ext cx="1011822" cy="430091"/>
                      <a:chOff x="5870306" y="387644"/>
                      <a:chExt cx="1011822" cy="430091"/>
                    </a:xfrm>
                  </p:grpSpPr>
                  <p:sp>
                    <p:nvSpPr>
                      <p:cNvPr id="94" name="직사각형 93">
                        <a:extLst>
                          <a:ext uri="{FF2B5EF4-FFF2-40B4-BE49-F238E27FC236}">
                            <a16:creationId xmlns:a16="http://schemas.microsoft.com/office/drawing/2014/main" id="{8E43E28D-2856-4AE7-AD03-9AD8044B7AA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70306" y="387644"/>
                        <a:ext cx="1011822" cy="430091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accent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95" name="TextBox 94">
                        <a:extLst>
                          <a:ext uri="{FF2B5EF4-FFF2-40B4-BE49-F238E27FC236}">
                            <a16:creationId xmlns:a16="http://schemas.microsoft.com/office/drawing/2014/main" id="{DFB43E3B-8E9A-4D54-A2D4-706121F47471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026541" y="449839"/>
                        <a:ext cx="699352" cy="292388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ko-KR" altLang="en-US" sz="1300" dirty="0"/>
                          <a:t>캐릭터</a:t>
                        </a:r>
                      </a:p>
                    </p:txBody>
                  </p:sp>
                </p:grpSp>
                <p:sp>
                  <p:nvSpPr>
                    <p:cNvPr id="88" name="직사각형 87">
                      <a:extLst>
                        <a:ext uri="{FF2B5EF4-FFF2-40B4-BE49-F238E27FC236}">
                          <a16:creationId xmlns:a16="http://schemas.microsoft.com/office/drawing/2014/main" id="{646B1DA1-4C8F-4E92-851F-558E401BDEE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745648" y="826840"/>
                      <a:ext cx="1011822" cy="43009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89" name="TextBox 88">
                      <a:extLst>
                        <a:ext uri="{FF2B5EF4-FFF2-40B4-BE49-F238E27FC236}">
                          <a16:creationId xmlns:a16="http://schemas.microsoft.com/office/drawing/2014/main" id="{B46221F8-E295-451A-A786-796CFC935AA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830307" y="791684"/>
                      <a:ext cx="842503" cy="49244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300" dirty="0"/>
                        <a:t>Flow Chart</a:t>
                      </a:r>
                      <a:endParaRPr lang="ko-KR" altLang="en-US" sz="1300" dirty="0"/>
                    </a:p>
                  </p:txBody>
                </p:sp>
                <p:sp>
                  <p:nvSpPr>
                    <p:cNvPr id="90" name="직사각형 89">
                      <a:extLst>
                        <a:ext uri="{FF2B5EF4-FFF2-40B4-BE49-F238E27FC236}">
                          <a16:creationId xmlns:a16="http://schemas.microsoft.com/office/drawing/2014/main" id="{1ACDD642-B04B-4326-95B6-5C5A9F5E832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183252" y="826840"/>
                      <a:ext cx="1011822" cy="43009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91" name="TextBox 90">
                      <a:extLst>
                        <a:ext uri="{FF2B5EF4-FFF2-40B4-BE49-F238E27FC236}">
                          <a16:creationId xmlns:a16="http://schemas.microsoft.com/office/drawing/2014/main" id="{DA1BF626-44FA-4F84-A681-DA96D1B293E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1282252" y="901330"/>
                      <a:ext cx="865979" cy="2964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300" dirty="0"/>
                        <a:t>기대효과</a:t>
                      </a:r>
                    </a:p>
                  </p:txBody>
                </p:sp>
                <p:sp>
                  <p:nvSpPr>
                    <p:cNvPr id="92" name="TextBox 91">
                      <a:extLst>
                        <a:ext uri="{FF2B5EF4-FFF2-40B4-BE49-F238E27FC236}">
                          <a16:creationId xmlns:a16="http://schemas.microsoft.com/office/drawing/2014/main" id="{1A6323C2-96F5-4A25-A84E-B40A5ABC4FF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438408" y="884373"/>
                      <a:ext cx="951377" cy="29238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300" dirty="0"/>
                        <a:t>게임 정보</a:t>
                      </a:r>
                    </a:p>
                  </p:txBody>
                </p:sp>
                <p:sp>
                  <p:nvSpPr>
                    <p:cNvPr id="93" name="직사각형 92">
                      <a:extLst>
                        <a:ext uri="{FF2B5EF4-FFF2-40B4-BE49-F238E27FC236}">
                          <a16:creationId xmlns:a16="http://schemas.microsoft.com/office/drawing/2014/main" id="{41609633-704D-42EB-9636-879F8A8BC13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48" y="825994"/>
                      <a:ext cx="1425265" cy="430755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62C17F66-E60C-4DB1-B52A-394BAD7D4F71}"/>
                    </a:ext>
                  </a:extLst>
                </p:cNvPr>
                <p:cNvSpPr txBox="1"/>
                <p:nvPr/>
              </p:nvSpPr>
              <p:spPr>
                <a:xfrm>
                  <a:off x="4232262" y="879993"/>
                  <a:ext cx="1478623" cy="3539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700" b="1" dirty="0"/>
                    <a:t>Ⅱ. </a:t>
                  </a:r>
                  <a:r>
                    <a:rPr lang="ko-KR" altLang="en-US" sz="1700" b="1" dirty="0"/>
                    <a:t>게임 컨셉</a:t>
                  </a:r>
                </a:p>
              </p:txBody>
            </p:sp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DEFB836B-B4D7-4F58-A155-D7D428A5E958}"/>
                    </a:ext>
                  </a:extLst>
                </p:cNvPr>
                <p:cNvSpPr txBox="1"/>
                <p:nvPr/>
              </p:nvSpPr>
              <p:spPr>
                <a:xfrm>
                  <a:off x="-131262" y="888524"/>
                  <a:ext cx="1648436" cy="3539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700" dirty="0"/>
                    <a:t>Ⅰ. </a:t>
                  </a:r>
                  <a:r>
                    <a:rPr lang="ko-KR" altLang="en-US" sz="1700" dirty="0"/>
                    <a:t>게임 개괄</a:t>
                  </a:r>
                </a:p>
              </p:txBody>
            </p:sp>
          </p:grp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FBAD046A-9C6E-4E3C-8D33-615B857C4312}"/>
                  </a:ext>
                </a:extLst>
              </p:cNvPr>
              <p:cNvSpPr txBox="1"/>
              <p:nvPr/>
            </p:nvSpPr>
            <p:spPr>
              <a:xfrm>
                <a:off x="2380398" y="813475"/>
                <a:ext cx="1011823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300" dirty="0"/>
                  <a:t>목적 </a:t>
                </a:r>
                <a:r>
                  <a:rPr lang="en-US" altLang="ko-KR" sz="1300" dirty="0"/>
                  <a:t>&amp;</a:t>
                </a:r>
              </a:p>
              <a:p>
                <a:pPr algn="ctr"/>
                <a:r>
                  <a:rPr lang="ko-KR" altLang="en-US" sz="1300" dirty="0"/>
                  <a:t>재미요소</a:t>
                </a:r>
              </a:p>
            </p:txBody>
          </p:sp>
        </p:grp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FDBB21D5-A85E-4634-AB57-15E9EAC8175B}"/>
                </a:ext>
              </a:extLst>
            </p:cNvPr>
            <p:cNvSpPr txBox="1"/>
            <p:nvPr/>
          </p:nvSpPr>
          <p:spPr>
            <a:xfrm>
              <a:off x="6758649" y="829663"/>
              <a:ext cx="951377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300" dirty="0"/>
                <a:t>패시브 </a:t>
              </a:r>
              <a:r>
                <a:rPr lang="en-US" altLang="ko-KR" sz="1300" dirty="0"/>
                <a:t>&amp;</a:t>
              </a:r>
            </a:p>
            <a:p>
              <a:pPr algn="ctr"/>
              <a:r>
                <a:rPr lang="ko-KR" altLang="en-US" sz="1300" dirty="0"/>
                <a:t>아이템</a:t>
              </a: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5110871E-CC57-4A46-9521-5041737F7109}"/>
              </a:ext>
            </a:extLst>
          </p:cNvPr>
          <p:cNvGrpSpPr/>
          <p:nvPr/>
        </p:nvGrpSpPr>
        <p:grpSpPr>
          <a:xfrm>
            <a:off x="298032" y="1997968"/>
            <a:ext cx="4460263" cy="1966926"/>
            <a:chOff x="11288" y="1960560"/>
            <a:chExt cx="3694430" cy="1906469"/>
          </a:xfrm>
        </p:grpSpPr>
        <p:pic>
          <p:nvPicPr>
            <p:cNvPr id="58" name="그림 57">
              <a:extLst>
                <a:ext uri="{FF2B5EF4-FFF2-40B4-BE49-F238E27FC236}">
                  <a16:creationId xmlns:a16="http://schemas.microsoft.com/office/drawing/2014/main" id="{12E075C5-0FF8-4498-AE38-6DAC239FB257}"/>
                </a:ext>
              </a:extLst>
            </p:cNvPr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11288" y="1964933"/>
              <a:ext cx="3694430" cy="1902096"/>
            </a:xfrm>
            <a:prstGeom prst="rect">
              <a:avLst/>
            </a:prstGeom>
          </p:spPr>
        </p:pic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0C73E7B0-AF64-4A94-BC32-0445FAB3CBD8}"/>
                </a:ext>
              </a:extLst>
            </p:cNvPr>
            <p:cNvSpPr/>
            <p:nvPr/>
          </p:nvSpPr>
          <p:spPr>
            <a:xfrm>
              <a:off x="18272" y="1960560"/>
              <a:ext cx="177003" cy="190209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dirty="0"/>
            </a:p>
          </p:txBody>
        </p:sp>
        <p:sp>
          <p:nvSpPr>
            <p:cNvPr id="60" name="화살표: 오른쪽 59">
              <a:extLst>
                <a:ext uri="{FF2B5EF4-FFF2-40B4-BE49-F238E27FC236}">
                  <a16:creationId xmlns:a16="http://schemas.microsoft.com/office/drawing/2014/main" id="{8E504D8C-B66A-425A-B287-4A8DD14666D5}"/>
                </a:ext>
              </a:extLst>
            </p:cNvPr>
            <p:cNvSpPr/>
            <p:nvPr/>
          </p:nvSpPr>
          <p:spPr>
            <a:xfrm>
              <a:off x="390383" y="2699836"/>
              <a:ext cx="711200" cy="304800"/>
            </a:xfrm>
            <a:prstGeom prst="rightArrow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65" name="화살표: 오른쪽 64">
              <a:extLst>
                <a:ext uri="{FF2B5EF4-FFF2-40B4-BE49-F238E27FC236}">
                  <a16:creationId xmlns:a16="http://schemas.microsoft.com/office/drawing/2014/main" id="{8C4FD83D-DC4F-49E0-A1A2-B614892A0586}"/>
                </a:ext>
              </a:extLst>
            </p:cNvPr>
            <p:cNvSpPr/>
            <p:nvPr/>
          </p:nvSpPr>
          <p:spPr>
            <a:xfrm flipH="1">
              <a:off x="2646538" y="2701741"/>
              <a:ext cx="711200" cy="304800"/>
            </a:xfrm>
            <a:prstGeom prst="rightArrow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5F910E7D-46B9-4C50-B80C-A281549C99CA}"/>
                </a:ext>
              </a:extLst>
            </p:cNvPr>
            <p:cNvSpPr/>
            <p:nvPr/>
          </p:nvSpPr>
          <p:spPr>
            <a:xfrm>
              <a:off x="3573638" y="1960560"/>
              <a:ext cx="132079" cy="190209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</p:grpSp>
      <p:pic>
        <p:nvPicPr>
          <p:cNvPr id="159" name="그림 158" descr="배틀그라운드 자기장 배그패치자기장속도위치변경등 패치내용">
            <a:hlinkClick r:id="rId5" tgtFrame="&quot;_blank&quot;" tooltip="&quot;배틀그라운드 자기장 배그패치자기장속도위치변경등 패치내용 블로그&quot;"/>
            <a:extLst>
              <a:ext uri="{FF2B5EF4-FFF2-40B4-BE49-F238E27FC236}">
                <a16:creationId xmlns:a16="http://schemas.microsoft.com/office/drawing/2014/main" id="{AD90755D-4DDB-4D14-94A2-00F2B01E5D3C}"/>
              </a:ext>
            </a:extLst>
          </p:cNvPr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7035" y="1996115"/>
            <a:ext cx="2792380" cy="196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그림 159">
            <a:extLst>
              <a:ext uri="{FF2B5EF4-FFF2-40B4-BE49-F238E27FC236}">
                <a16:creationId xmlns:a16="http://schemas.microsoft.com/office/drawing/2014/main" id="{1D42EB9C-2427-4D84-B2E5-4FC7C9792947}"/>
              </a:ext>
            </a:extLst>
          </p:cNvPr>
          <p:cNvPicPr/>
          <p:nvPr/>
        </p:nvPicPr>
        <p:blipFill>
          <a:blip r:embed="rId7"/>
          <a:stretch>
            <a:fillRect/>
          </a:stretch>
        </p:blipFill>
        <p:spPr>
          <a:xfrm>
            <a:off x="9399620" y="1996116"/>
            <a:ext cx="2792380" cy="1966925"/>
          </a:xfrm>
          <a:prstGeom prst="rect">
            <a:avLst/>
          </a:prstGeom>
        </p:spPr>
      </p:pic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7FAB775B-9AC2-4D6A-A07C-086A30B949E9}"/>
              </a:ext>
            </a:extLst>
          </p:cNvPr>
          <p:cNvGrpSpPr/>
          <p:nvPr/>
        </p:nvGrpSpPr>
        <p:grpSpPr>
          <a:xfrm>
            <a:off x="4788731" y="2094634"/>
            <a:ext cx="1289686" cy="352345"/>
            <a:chOff x="209550" y="0"/>
            <a:chExt cx="1289786" cy="352345"/>
          </a:xfrm>
        </p:grpSpPr>
        <p:cxnSp>
          <p:nvCxnSpPr>
            <p:cNvPr id="102" name="직선 화살표 연결선 101">
              <a:extLst>
                <a:ext uri="{FF2B5EF4-FFF2-40B4-BE49-F238E27FC236}">
                  <a16:creationId xmlns:a16="http://schemas.microsoft.com/office/drawing/2014/main" id="{05A3DCF9-930B-48DE-9992-1859F6D78F1D}"/>
                </a:ext>
              </a:extLst>
            </p:cNvPr>
            <p:cNvCxnSpPr/>
            <p:nvPr/>
          </p:nvCxnSpPr>
          <p:spPr>
            <a:xfrm flipH="1">
              <a:off x="209550" y="127000"/>
              <a:ext cx="360000" cy="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8E00C4FE-91D8-4D80-B698-93962F1F170D}"/>
                </a:ext>
              </a:extLst>
            </p:cNvPr>
            <p:cNvSpPr/>
            <p:nvPr/>
          </p:nvSpPr>
          <p:spPr>
            <a:xfrm>
              <a:off x="577850" y="0"/>
              <a:ext cx="921486" cy="35234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latinLnBrk="1">
                <a:lnSpc>
                  <a:spcPct val="107000"/>
                </a:lnSpc>
                <a:spcAft>
                  <a:spcPts val="800"/>
                </a:spcAft>
              </a:pPr>
              <a:r>
                <a:rPr lang="ko-KR" sz="1000" b="1" kern="100">
                  <a:solidFill>
                    <a:srgbClr val="000000"/>
                  </a:solidFill>
                  <a:effectLst/>
                  <a:ea typeface="맑은 고딕" panose="020B0503020000020004" pitchFamily="50" charset="-127"/>
                  <a:cs typeface="Times New Roman" panose="02020603050405020304" pitchFamily="18" charset="0"/>
                </a:rPr>
                <a:t>자기장 범위</a:t>
              </a:r>
              <a:endParaRPr lang="ko-KR" sz="1000" kern="100">
                <a:effectLst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04" name="그룹 103">
            <a:extLst>
              <a:ext uri="{FF2B5EF4-FFF2-40B4-BE49-F238E27FC236}">
                <a16:creationId xmlns:a16="http://schemas.microsoft.com/office/drawing/2014/main" id="{0ACECEA2-345A-4A71-9109-4FBA5F4C3C40}"/>
              </a:ext>
            </a:extLst>
          </p:cNvPr>
          <p:cNvGrpSpPr/>
          <p:nvPr/>
        </p:nvGrpSpPr>
        <p:grpSpPr>
          <a:xfrm>
            <a:off x="0" y="5384501"/>
            <a:ext cx="12192000" cy="1357772"/>
            <a:chOff x="0" y="5125709"/>
            <a:chExt cx="12192000" cy="1357772"/>
          </a:xfrm>
        </p:grpSpPr>
        <p:cxnSp>
          <p:nvCxnSpPr>
            <p:cNvPr id="105" name="직선 연결선 104">
              <a:extLst>
                <a:ext uri="{FF2B5EF4-FFF2-40B4-BE49-F238E27FC236}">
                  <a16:creationId xmlns:a16="http://schemas.microsoft.com/office/drawing/2014/main" id="{F506E795-C576-4639-A2B8-F184A9E92232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560882"/>
              <a:ext cx="12192000" cy="4889"/>
            </a:xfrm>
            <a:prstGeom prst="line">
              <a:avLst/>
            </a:prstGeom>
            <a:ln w="19050">
              <a:solidFill>
                <a:schemeClr val="accent2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A52AF37F-86FB-4333-AEC5-22B5DC041EB1}"/>
                </a:ext>
              </a:extLst>
            </p:cNvPr>
            <p:cNvSpPr txBox="1"/>
            <p:nvPr/>
          </p:nvSpPr>
          <p:spPr>
            <a:xfrm>
              <a:off x="699906" y="5125709"/>
              <a:ext cx="424988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/>
                <a:t>자기장을 선택한 이유는 무엇인가</a:t>
              </a:r>
              <a:r>
                <a:rPr lang="en-US" altLang="ko-KR" sz="2000" b="1" dirty="0"/>
                <a:t>?</a:t>
              </a:r>
              <a:endParaRPr lang="ko-KR" altLang="en-US" sz="2000" b="1" dirty="0"/>
            </a:p>
          </p:txBody>
        </p:sp>
        <p:pic>
          <p:nvPicPr>
            <p:cNvPr id="107" name="그림 106" descr="음식이(가) 표시된 사진&#10;&#10;자동 생성된 설명">
              <a:extLst>
                <a:ext uri="{FF2B5EF4-FFF2-40B4-BE49-F238E27FC236}">
                  <a16:creationId xmlns:a16="http://schemas.microsoft.com/office/drawing/2014/main" id="{8E61B08E-2426-40D0-9649-87711C0F9CF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1569" y="5125709"/>
              <a:ext cx="475775" cy="359830"/>
            </a:xfrm>
            <a:prstGeom prst="rect">
              <a:avLst/>
            </a:prstGeom>
          </p:spPr>
        </p:pic>
        <p:grpSp>
          <p:nvGrpSpPr>
            <p:cNvPr id="108" name="그룹 107">
              <a:extLst>
                <a:ext uri="{FF2B5EF4-FFF2-40B4-BE49-F238E27FC236}">
                  <a16:creationId xmlns:a16="http://schemas.microsoft.com/office/drawing/2014/main" id="{EF8FAAEE-6354-4A1E-B046-FDD9AEFAFFAB}"/>
                </a:ext>
              </a:extLst>
            </p:cNvPr>
            <p:cNvGrpSpPr/>
            <p:nvPr/>
          </p:nvGrpSpPr>
          <p:grpSpPr>
            <a:xfrm>
              <a:off x="519064" y="5687516"/>
              <a:ext cx="3161742" cy="772257"/>
              <a:chOff x="519064" y="2286802"/>
              <a:chExt cx="3161742" cy="772257"/>
            </a:xfrm>
          </p:grpSpPr>
          <p:sp>
            <p:nvSpPr>
              <p:cNvPr id="116" name="사각형: 둥근 모서리 115">
                <a:extLst>
                  <a:ext uri="{FF2B5EF4-FFF2-40B4-BE49-F238E27FC236}">
                    <a16:creationId xmlns:a16="http://schemas.microsoft.com/office/drawing/2014/main" id="{0F682002-26A0-4B9C-B26B-B00BFA538318}"/>
                  </a:ext>
                </a:extLst>
              </p:cNvPr>
              <p:cNvSpPr/>
              <p:nvPr/>
            </p:nvSpPr>
            <p:spPr>
              <a:xfrm>
                <a:off x="914593" y="2286802"/>
                <a:ext cx="2766213" cy="772257"/>
              </a:xfrm>
              <a:prstGeom prst="roundRect">
                <a:avLst>
                  <a:gd name="adj" fmla="val 40230"/>
                </a:avLst>
              </a:prstGeom>
              <a:solidFill>
                <a:schemeClr val="bg1"/>
              </a:solidFill>
              <a:ln w="28575">
                <a:solidFill>
                  <a:schemeClr val="accent2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300" b="1" dirty="0">
                    <a:solidFill>
                      <a:schemeClr val="tx1"/>
                    </a:solidFill>
                  </a:rPr>
                  <a:t>짧은 플레이타임이라는</a:t>
                </a:r>
                <a:endParaRPr lang="en-US" altLang="ko-KR" sz="1300" b="1" dirty="0">
                  <a:solidFill>
                    <a:schemeClr val="tx1"/>
                  </a:solidFill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1300" b="1" dirty="0">
                    <a:solidFill>
                      <a:srgbClr val="FF0000"/>
                    </a:solidFill>
                  </a:rPr>
                  <a:t>목적성</a:t>
                </a:r>
                <a:r>
                  <a:rPr lang="ko-KR" altLang="en-US" sz="1300" b="1" dirty="0">
                    <a:solidFill>
                      <a:schemeClr val="tx1"/>
                    </a:solidFill>
                  </a:rPr>
                  <a:t>이 또렷해 질 수 있음</a:t>
                </a:r>
              </a:p>
            </p:txBody>
          </p:sp>
          <p:sp>
            <p:nvSpPr>
              <p:cNvPr id="117" name="타원 116">
                <a:extLst>
                  <a:ext uri="{FF2B5EF4-FFF2-40B4-BE49-F238E27FC236}">
                    <a16:creationId xmlns:a16="http://schemas.microsoft.com/office/drawing/2014/main" id="{A416D021-EA18-4686-A878-98826A95FDDF}"/>
                  </a:ext>
                </a:extLst>
              </p:cNvPr>
              <p:cNvSpPr/>
              <p:nvPr/>
            </p:nvSpPr>
            <p:spPr>
              <a:xfrm>
                <a:off x="519064" y="2568726"/>
                <a:ext cx="247419" cy="254524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28575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09" name="그룹 108">
              <a:extLst>
                <a:ext uri="{FF2B5EF4-FFF2-40B4-BE49-F238E27FC236}">
                  <a16:creationId xmlns:a16="http://schemas.microsoft.com/office/drawing/2014/main" id="{8ED34C23-59B9-4C61-BA13-E3E1DA409338}"/>
                </a:ext>
              </a:extLst>
            </p:cNvPr>
            <p:cNvGrpSpPr/>
            <p:nvPr/>
          </p:nvGrpSpPr>
          <p:grpSpPr>
            <a:xfrm>
              <a:off x="4302484" y="5711224"/>
              <a:ext cx="3161742" cy="772257"/>
              <a:chOff x="4302484" y="2310510"/>
              <a:chExt cx="3161742" cy="772257"/>
            </a:xfrm>
          </p:grpSpPr>
          <p:sp>
            <p:nvSpPr>
              <p:cNvPr id="114" name="사각형: 둥근 모서리 113">
                <a:extLst>
                  <a:ext uri="{FF2B5EF4-FFF2-40B4-BE49-F238E27FC236}">
                    <a16:creationId xmlns:a16="http://schemas.microsoft.com/office/drawing/2014/main" id="{5E5838A1-FD11-4052-A0C7-06C07762BC9E}"/>
                  </a:ext>
                </a:extLst>
              </p:cNvPr>
              <p:cNvSpPr/>
              <p:nvPr/>
            </p:nvSpPr>
            <p:spPr>
              <a:xfrm>
                <a:off x="4698013" y="2310510"/>
                <a:ext cx="2766213" cy="772257"/>
              </a:xfrm>
              <a:prstGeom prst="roundRect">
                <a:avLst>
                  <a:gd name="adj" fmla="val 40230"/>
                </a:avLst>
              </a:prstGeom>
              <a:solidFill>
                <a:schemeClr val="bg1"/>
              </a:solidFill>
              <a:ln w="28575">
                <a:solidFill>
                  <a:schemeClr val="accent2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300" b="1" dirty="0">
                    <a:solidFill>
                      <a:schemeClr val="tx1"/>
                    </a:solidFill>
                  </a:rPr>
                  <a:t>플레이어를 좌</a:t>
                </a:r>
                <a:r>
                  <a:rPr lang="en-US" altLang="ko-KR" sz="1300" b="1" dirty="0">
                    <a:solidFill>
                      <a:schemeClr val="tx1"/>
                    </a:solidFill>
                  </a:rPr>
                  <a:t>, </a:t>
                </a:r>
                <a:r>
                  <a:rPr lang="ko-KR" altLang="en-US" sz="1300" b="1" dirty="0">
                    <a:solidFill>
                      <a:schemeClr val="tx1"/>
                    </a:solidFill>
                  </a:rPr>
                  <a:t>우로</a:t>
                </a:r>
                <a:endParaRPr lang="en-US" altLang="ko-KR" sz="1300" b="1" dirty="0">
                  <a:solidFill>
                    <a:schemeClr val="tx1"/>
                  </a:solidFill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1300" b="1" dirty="0">
                    <a:solidFill>
                      <a:srgbClr val="FF0000"/>
                    </a:solidFill>
                  </a:rPr>
                  <a:t>유도</a:t>
                </a:r>
                <a:r>
                  <a:rPr lang="ko-KR" altLang="en-US" sz="1300" b="1" dirty="0">
                    <a:solidFill>
                      <a:schemeClr val="tx1"/>
                    </a:solidFill>
                  </a:rPr>
                  <a:t>하기 위함</a:t>
                </a:r>
              </a:p>
            </p:txBody>
          </p:sp>
          <p:sp>
            <p:nvSpPr>
              <p:cNvPr id="115" name="타원 114">
                <a:extLst>
                  <a:ext uri="{FF2B5EF4-FFF2-40B4-BE49-F238E27FC236}">
                    <a16:creationId xmlns:a16="http://schemas.microsoft.com/office/drawing/2014/main" id="{D05CD470-7306-400F-AD90-8F2EE4273E74}"/>
                  </a:ext>
                </a:extLst>
              </p:cNvPr>
              <p:cNvSpPr/>
              <p:nvPr/>
            </p:nvSpPr>
            <p:spPr>
              <a:xfrm>
                <a:off x="4302484" y="2568726"/>
                <a:ext cx="247419" cy="254524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28575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10" name="그룹 109">
              <a:extLst>
                <a:ext uri="{FF2B5EF4-FFF2-40B4-BE49-F238E27FC236}">
                  <a16:creationId xmlns:a16="http://schemas.microsoft.com/office/drawing/2014/main" id="{862674BF-7E9B-4100-9E20-54CEE5EE1055}"/>
                </a:ext>
              </a:extLst>
            </p:cNvPr>
            <p:cNvGrpSpPr/>
            <p:nvPr/>
          </p:nvGrpSpPr>
          <p:grpSpPr>
            <a:xfrm>
              <a:off x="8085904" y="5710574"/>
              <a:ext cx="3161742" cy="772257"/>
              <a:chOff x="8085904" y="2309860"/>
              <a:chExt cx="3161742" cy="772257"/>
            </a:xfrm>
          </p:grpSpPr>
          <p:sp>
            <p:nvSpPr>
              <p:cNvPr id="111" name="사각형: 둥근 모서리 110">
                <a:extLst>
                  <a:ext uri="{FF2B5EF4-FFF2-40B4-BE49-F238E27FC236}">
                    <a16:creationId xmlns:a16="http://schemas.microsoft.com/office/drawing/2014/main" id="{0C7952CF-0343-4D36-B655-C3DE2519AEF6}"/>
                  </a:ext>
                </a:extLst>
              </p:cNvPr>
              <p:cNvSpPr/>
              <p:nvPr/>
            </p:nvSpPr>
            <p:spPr>
              <a:xfrm>
                <a:off x="8481433" y="2309860"/>
                <a:ext cx="2766213" cy="772257"/>
              </a:xfrm>
              <a:prstGeom prst="roundRect">
                <a:avLst>
                  <a:gd name="adj" fmla="val 40230"/>
                </a:avLst>
              </a:prstGeom>
              <a:solidFill>
                <a:schemeClr val="bg1"/>
              </a:solidFill>
              <a:ln w="28575">
                <a:solidFill>
                  <a:schemeClr val="accent2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300" b="1" dirty="0">
                    <a:solidFill>
                      <a:schemeClr val="tx1"/>
                    </a:solidFill>
                  </a:rPr>
                  <a:t>다가오는 자기장으로 인해</a:t>
                </a:r>
                <a:endParaRPr lang="en-US" altLang="ko-KR" sz="1300" b="1" dirty="0">
                  <a:solidFill>
                    <a:schemeClr val="tx1"/>
                  </a:solidFill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1300" b="1" dirty="0">
                    <a:solidFill>
                      <a:schemeClr val="tx1"/>
                    </a:solidFill>
                  </a:rPr>
                  <a:t>플레이에 대한 </a:t>
                </a:r>
                <a:r>
                  <a:rPr lang="ko-KR" altLang="en-US" sz="1300" b="1" dirty="0">
                    <a:solidFill>
                      <a:srgbClr val="FF0000"/>
                    </a:solidFill>
                  </a:rPr>
                  <a:t>긴박감</a:t>
                </a:r>
                <a:r>
                  <a:rPr lang="ko-KR" altLang="en-US" sz="1300" b="1" dirty="0">
                    <a:solidFill>
                      <a:schemeClr val="tx1"/>
                    </a:solidFill>
                  </a:rPr>
                  <a:t> 조성</a:t>
                </a:r>
                <a:endParaRPr lang="en-US" altLang="ko-KR" sz="13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2" name="타원 111">
                <a:extLst>
                  <a:ext uri="{FF2B5EF4-FFF2-40B4-BE49-F238E27FC236}">
                    <a16:creationId xmlns:a16="http://schemas.microsoft.com/office/drawing/2014/main" id="{25ECF324-9A82-4999-8A69-DFF2372B10D4}"/>
                  </a:ext>
                </a:extLst>
              </p:cNvPr>
              <p:cNvSpPr/>
              <p:nvPr/>
            </p:nvSpPr>
            <p:spPr>
              <a:xfrm>
                <a:off x="8085904" y="2568726"/>
                <a:ext cx="247419" cy="254524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28575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813258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평면, 비행기, 앉아있는, 컴퓨터이(가) 표시된 사진&#10;&#10;자동 생성된 설명">
            <a:extLst>
              <a:ext uri="{FF2B5EF4-FFF2-40B4-BE49-F238E27FC236}">
                <a16:creationId xmlns:a16="http://schemas.microsoft.com/office/drawing/2014/main" id="{8E23B2AF-28A1-4C38-8B48-435B0BF262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0" y="-39733"/>
            <a:ext cx="12192000" cy="6897731"/>
          </a:xfrm>
          <a:prstGeom prst="rect">
            <a:avLst/>
          </a:prstGeom>
        </p:spPr>
      </p:pic>
      <p:graphicFrame>
        <p:nvGraphicFramePr>
          <p:cNvPr id="113" name="표 26">
            <a:extLst>
              <a:ext uri="{FF2B5EF4-FFF2-40B4-BE49-F238E27FC236}">
                <a16:creationId xmlns:a16="http://schemas.microsoft.com/office/drawing/2014/main" id="{C065B000-F5CA-4E82-AE83-8B97FE08D4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3528646"/>
              </p:ext>
            </p:extLst>
          </p:nvPr>
        </p:nvGraphicFramePr>
        <p:xfrm>
          <a:off x="9960" y="1575724"/>
          <a:ext cx="12199513" cy="5282272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859986">
                  <a:extLst>
                    <a:ext uri="{9D8B030D-6E8A-4147-A177-3AD203B41FA5}">
                      <a16:colId xmlns:a16="http://schemas.microsoft.com/office/drawing/2014/main" val="1086199908"/>
                    </a:ext>
                  </a:extLst>
                </a:gridCol>
                <a:gridCol w="859987">
                  <a:extLst>
                    <a:ext uri="{9D8B030D-6E8A-4147-A177-3AD203B41FA5}">
                      <a16:colId xmlns:a16="http://schemas.microsoft.com/office/drawing/2014/main" val="2669767447"/>
                    </a:ext>
                  </a:extLst>
                </a:gridCol>
                <a:gridCol w="859986">
                  <a:extLst>
                    <a:ext uri="{9D8B030D-6E8A-4147-A177-3AD203B41FA5}">
                      <a16:colId xmlns:a16="http://schemas.microsoft.com/office/drawing/2014/main" val="2426782898"/>
                    </a:ext>
                  </a:extLst>
                </a:gridCol>
                <a:gridCol w="859986">
                  <a:extLst>
                    <a:ext uri="{9D8B030D-6E8A-4147-A177-3AD203B41FA5}">
                      <a16:colId xmlns:a16="http://schemas.microsoft.com/office/drawing/2014/main" val="2174769278"/>
                    </a:ext>
                  </a:extLst>
                </a:gridCol>
                <a:gridCol w="859987">
                  <a:extLst>
                    <a:ext uri="{9D8B030D-6E8A-4147-A177-3AD203B41FA5}">
                      <a16:colId xmlns:a16="http://schemas.microsoft.com/office/drawing/2014/main" val="3866926152"/>
                    </a:ext>
                  </a:extLst>
                </a:gridCol>
                <a:gridCol w="859986">
                  <a:extLst>
                    <a:ext uri="{9D8B030D-6E8A-4147-A177-3AD203B41FA5}">
                      <a16:colId xmlns:a16="http://schemas.microsoft.com/office/drawing/2014/main" val="225780949"/>
                    </a:ext>
                  </a:extLst>
                </a:gridCol>
                <a:gridCol w="7039595">
                  <a:extLst>
                    <a:ext uri="{9D8B030D-6E8A-4147-A177-3AD203B41FA5}">
                      <a16:colId xmlns:a16="http://schemas.microsoft.com/office/drawing/2014/main" val="3013707250"/>
                    </a:ext>
                  </a:extLst>
                </a:gridCol>
              </a:tblGrid>
              <a:tr h="294888">
                <a:tc gridSpan="7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aseline="0" dirty="0"/>
                        <a:t>자기장 시스템</a:t>
                      </a:r>
                      <a:endParaRPr lang="ko-KR" altLang="en-US" sz="1100" dirty="0"/>
                    </a:p>
                  </a:txBody>
                  <a:tcPr marL="45720" marR="4572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8967248"/>
                  </a:ext>
                </a:extLst>
              </a:tr>
              <a:tr h="294268">
                <a:tc rowSpan="2" gridSpan="3">
                  <a:txBody>
                    <a:bodyPr/>
                    <a:lstStyle/>
                    <a:p>
                      <a:pPr marL="0" indent="0" algn="just" latinLnBrk="1">
                        <a:lnSpc>
                          <a:spcPct val="150000"/>
                        </a:lnSpc>
                        <a:buNone/>
                      </a:pPr>
                      <a:endParaRPr lang="en-US" altLang="ko-KR" sz="1000" b="1" dirty="0"/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10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Description</a:t>
                      </a:r>
                      <a:endParaRPr lang="en-US" altLang="ko-KR" sz="1000" b="1" dirty="0"/>
                    </a:p>
                  </a:txBody>
                  <a:tcPr marL="45720" marR="4572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1000" b="1" dirty="0"/>
                        <a:t>패턴</a:t>
                      </a:r>
                      <a:r>
                        <a:rPr lang="en-US" altLang="ko-KR" sz="1000" b="1" dirty="0"/>
                        <a:t>_1</a:t>
                      </a:r>
                    </a:p>
                  </a:txBody>
                  <a:tcPr marL="45720" marR="4572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7596589"/>
                  </a:ext>
                </a:extLst>
              </a:tr>
              <a:tr h="1506475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228600" indent="-228600" latinLnBrk="1">
                        <a:lnSpc>
                          <a:spcPct val="200000"/>
                        </a:lnSpc>
                        <a:buAutoNum type="arabicPeriod"/>
                      </a:pPr>
                      <a:r>
                        <a:rPr lang="ko-KR" altLang="en-US" sz="1000" dirty="0"/>
                        <a:t>플레이어의 몸부분이 자기장과 겹칠 시</a:t>
                      </a:r>
                      <a:endParaRPr lang="en-US" altLang="ko-KR" sz="1000" dirty="0"/>
                    </a:p>
                    <a:p>
                      <a:pPr marL="0" indent="0" latinLnBrk="1">
                        <a:lnSpc>
                          <a:spcPct val="200000"/>
                        </a:lnSpc>
                        <a:buNone/>
                      </a:pPr>
                      <a:r>
                        <a:rPr lang="en-US" altLang="ko-KR" sz="1000" dirty="0"/>
                        <a:t>     </a:t>
                      </a:r>
                      <a:r>
                        <a:rPr lang="ko-KR" altLang="en-US" sz="1000" dirty="0"/>
                        <a:t>데미지 적용</a:t>
                      </a:r>
                      <a:endParaRPr lang="en-US" altLang="ko-KR" sz="1000" dirty="0"/>
                    </a:p>
                    <a:p>
                      <a:pPr marL="0" indent="0" latinLnBrk="1">
                        <a:lnSpc>
                          <a:spcPct val="200000"/>
                        </a:lnSpc>
                        <a:buNone/>
                      </a:pPr>
                      <a:r>
                        <a:rPr lang="en-US" altLang="ko-KR" sz="1000" dirty="0"/>
                        <a:t>2.   </a:t>
                      </a:r>
                      <a:r>
                        <a:rPr lang="ko-KR" altLang="en-US" sz="1000" dirty="0"/>
                        <a:t>데미지는  </a:t>
                      </a:r>
                      <a:r>
                        <a:rPr lang="en-US" altLang="ko-KR" sz="1000" dirty="0"/>
                        <a:t>HP</a:t>
                      </a:r>
                      <a:r>
                        <a:rPr lang="ko-KR" altLang="en-US" sz="1000" dirty="0"/>
                        <a:t>에만 적용함</a:t>
                      </a:r>
                      <a:endParaRPr lang="en-US" altLang="ko-KR" sz="1000" dirty="0"/>
                    </a:p>
                    <a:p>
                      <a:pPr marL="0" indent="0" algn="r" latinLnBrk="1">
                        <a:lnSpc>
                          <a:spcPct val="200000"/>
                        </a:lnSpc>
                        <a:buNone/>
                      </a:pPr>
                      <a:endParaRPr lang="ko-KR" altLang="en-US" sz="1000" dirty="0">
                        <a:solidFill>
                          <a:schemeClr val="accent6"/>
                        </a:solidFill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50000"/>
                        </a:lnSpc>
                        <a:buNone/>
                      </a:pPr>
                      <a:endParaRPr lang="en-US" altLang="ko-KR" sz="1000" b="1" dirty="0"/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8293356"/>
                  </a:ext>
                </a:extLst>
              </a:tr>
              <a:tr h="330738">
                <a:tc gridSpan="6"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000" b="1" dirty="0"/>
                        <a:t>자기장 테이블</a:t>
                      </a:r>
                      <a:endParaRPr lang="en-US" altLang="ko-KR" sz="1000" b="1" dirty="0"/>
                    </a:p>
                  </a:txBody>
                  <a:tcPr marL="45720" marR="4572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1000" b="1" dirty="0"/>
                        <a:t>패턴</a:t>
                      </a:r>
                      <a:r>
                        <a:rPr lang="en-US" altLang="ko-KR" sz="1000" b="1" dirty="0"/>
                        <a:t>_2</a:t>
                      </a:r>
                    </a:p>
                  </a:txBody>
                  <a:tcPr marL="45720" marR="4572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2838644"/>
                  </a:ext>
                </a:extLst>
              </a:tr>
              <a:tr h="577751">
                <a:tc gridSpan="2"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r>
                        <a:rPr lang="en-US" altLang="ko-KR" sz="1000" b="1" dirty="0"/>
                        <a:t>1</a:t>
                      </a:r>
                      <a:r>
                        <a:rPr lang="ko-KR" altLang="en-US" sz="1000" b="1" dirty="0"/>
                        <a:t>단계</a:t>
                      </a:r>
                      <a:endParaRPr lang="en-US" altLang="ko-KR" sz="1000" b="1" dirty="0"/>
                    </a:p>
                  </a:txBody>
                  <a:tcPr marL="45720" marR="4572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228600" indent="-228600" algn="just" latinLnBrk="1">
                        <a:lnSpc>
                          <a:spcPct val="150000"/>
                        </a:lnSpc>
                        <a:buAutoNum type="arabicPeriod"/>
                      </a:pPr>
                      <a:endParaRPr lang="en-US" altLang="ko-KR" sz="1000" b="1" dirty="0"/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r>
                        <a:rPr lang="en-US" altLang="ko-KR" sz="1000" b="1" dirty="0"/>
                        <a:t>2</a:t>
                      </a:r>
                      <a:r>
                        <a:rPr lang="ko-KR" altLang="en-US" sz="1000" b="1" dirty="0"/>
                        <a:t>단계</a:t>
                      </a:r>
                      <a:endParaRPr lang="en-US" altLang="ko-KR" sz="1000" b="1" dirty="0"/>
                    </a:p>
                  </a:txBody>
                  <a:tcPr marL="45720" marR="4572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228600" indent="-228600" algn="just" latinLnBrk="1">
                        <a:lnSpc>
                          <a:spcPct val="150000"/>
                        </a:lnSpc>
                        <a:buAutoNum type="arabicPeriod"/>
                      </a:pPr>
                      <a:endParaRPr lang="en-US" altLang="ko-KR" sz="1000" b="1" dirty="0"/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r>
                        <a:rPr lang="en-US" altLang="ko-KR" sz="1000" b="1" dirty="0"/>
                        <a:t>3</a:t>
                      </a:r>
                      <a:r>
                        <a:rPr lang="ko-KR" altLang="en-US" sz="1000" b="1" dirty="0"/>
                        <a:t>단계</a:t>
                      </a:r>
                      <a:endParaRPr lang="en-US" altLang="ko-KR" sz="1000" b="1" dirty="0"/>
                    </a:p>
                  </a:txBody>
                  <a:tcPr marL="45720" marR="4572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228600" indent="-228600" algn="just" latinLnBrk="1">
                        <a:lnSpc>
                          <a:spcPct val="150000"/>
                        </a:lnSpc>
                        <a:buAutoNum type="arabicPeriod"/>
                      </a:pPr>
                      <a:endParaRPr lang="en-US" altLang="ko-KR" sz="1000" b="1" dirty="0"/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228600" indent="-228600" algn="just" latinLnBrk="1">
                        <a:lnSpc>
                          <a:spcPct val="150000"/>
                        </a:lnSpc>
                        <a:buAutoNum type="arabicPeriod"/>
                      </a:pPr>
                      <a:endParaRPr lang="en-US" altLang="ko-KR" sz="1000" b="1" dirty="0"/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1572258"/>
                  </a:ext>
                </a:extLst>
              </a:tr>
              <a:tr h="57775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900" b="1" kern="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데미지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900" b="1" kern="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데미지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900" b="1" kern="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데미지</a:t>
                      </a:r>
                      <a:endParaRPr lang="ko-KR" sz="1000" b="1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3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8290190"/>
                  </a:ext>
                </a:extLst>
              </a:tr>
              <a:tr h="54489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900" b="1" kern="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데미지 감속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1.5s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900" b="1" kern="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데미지 감속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1.5s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900" b="1" kern="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데미지 감속</a:t>
                      </a:r>
                      <a:endParaRPr lang="ko-KR" sz="1000" b="1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1.5s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806519"/>
                  </a:ext>
                </a:extLst>
              </a:tr>
              <a:tr h="288876">
                <a:tc rowSpan="2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축소 타임</a:t>
                      </a:r>
                      <a:endParaRPr lang="ko-KR" sz="1000" b="1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000" kern="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Times New Roman" panose="02020603050405020304" pitchFamily="18" charset="0"/>
                        </a:rPr>
                        <a:t>30s </a:t>
                      </a:r>
                      <a:r>
                        <a:rPr lang="ko-KR" altLang="ko-KR" sz="1000" kern="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Times New Roman" panose="02020603050405020304" pitchFamily="18" charset="0"/>
                        </a:rPr>
                        <a:t>후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alpha val="2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축소 타임</a:t>
                      </a:r>
                      <a:endParaRPr lang="ko-KR" sz="1000" b="1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000" kern="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Times New Roman" panose="02020603050405020304" pitchFamily="18" charset="0"/>
                        </a:rPr>
                        <a:t>1m 10s </a:t>
                      </a:r>
                      <a:r>
                        <a:rPr lang="ko-KR" altLang="ko-KR" sz="1000" kern="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Times New Roman" panose="02020603050405020304" pitchFamily="18" charset="0"/>
                        </a:rPr>
                        <a:t>후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alpha val="2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축소 타임</a:t>
                      </a:r>
                      <a:endParaRPr lang="ko-KR" sz="1000" b="1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000" kern="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Times New Roman" panose="02020603050405020304" pitchFamily="18" charset="0"/>
                        </a:rPr>
                        <a:t>2m </a:t>
                      </a:r>
                      <a:r>
                        <a:rPr lang="ko-KR" altLang="ko-KR" sz="1000" kern="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Times New Roman" panose="02020603050405020304" pitchFamily="18" charset="0"/>
                        </a:rPr>
                        <a:t>후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패턴 출력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_</a:t>
                      </a:r>
                      <a:r>
                        <a:rPr lang="ko-KR" altLang="ko-KR" sz="10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Description</a:t>
                      </a:r>
                      <a:endParaRPr lang="en-US" altLang="ko-KR" sz="1000" b="1" dirty="0"/>
                    </a:p>
                  </a:txBody>
                  <a:tcPr marL="45720" marR="4572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036413"/>
                  </a:ext>
                </a:extLst>
              </a:tr>
              <a:tr h="28887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indent="0" algn="l" latinLnBrk="1">
                        <a:lnSpc>
                          <a:spcPct val="150000"/>
                        </a:lnSpc>
                        <a:buNone/>
                      </a:pPr>
                      <a:r>
                        <a:rPr lang="en-US" altLang="ko-KR" sz="1000" b="0" dirty="0"/>
                        <a:t>1. </a:t>
                      </a:r>
                      <a:r>
                        <a:rPr lang="ko-KR" altLang="en-US" sz="1000" b="0" dirty="0"/>
                        <a:t>매칭 연결 </a:t>
                      </a:r>
                      <a:r>
                        <a:rPr lang="en-US" altLang="ko-KR" sz="1000" b="0" dirty="0"/>
                        <a:t>&gt; </a:t>
                      </a:r>
                      <a:r>
                        <a:rPr lang="ko-KR" altLang="en-US" sz="1000" b="0" dirty="0"/>
                        <a:t>로딩 </a:t>
                      </a:r>
                      <a:r>
                        <a:rPr lang="en-US" altLang="ko-KR" sz="1000" b="0" dirty="0"/>
                        <a:t>&gt; </a:t>
                      </a:r>
                      <a:r>
                        <a:rPr lang="ko-KR" altLang="en-US" sz="1000" b="0" dirty="0"/>
                        <a:t>아이템 선택 </a:t>
                      </a:r>
                      <a:r>
                        <a:rPr lang="en-US" altLang="ko-KR" sz="1000" b="0" dirty="0"/>
                        <a:t>&gt; </a:t>
                      </a:r>
                      <a:r>
                        <a:rPr lang="ko-KR" altLang="en-US" sz="1000" b="0" dirty="0"/>
                        <a:t>진행 </a:t>
                      </a:r>
                      <a:r>
                        <a:rPr lang="en-US" altLang="ko-KR" sz="1000" b="0" dirty="0"/>
                        <a:t>+ </a:t>
                      </a:r>
                      <a:r>
                        <a:rPr lang="ko-KR" altLang="en-US" sz="1000" b="0" dirty="0"/>
                        <a:t>자기장 </a:t>
                      </a:r>
                      <a:r>
                        <a:rPr lang="en-US" altLang="ko-KR" sz="1000" b="0" dirty="0"/>
                        <a:t>2</a:t>
                      </a:r>
                      <a:r>
                        <a:rPr lang="ko-KR" altLang="en-US" sz="1000" b="0" dirty="0"/>
                        <a:t>가지 패턴 중 </a:t>
                      </a:r>
                      <a:r>
                        <a:rPr lang="en-US" altLang="ko-KR" sz="1000" b="0" dirty="0"/>
                        <a:t>50%</a:t>
                      </a:r>
                      <a:r>
                        <a:rPr lang="ko-KR" altLang="en-US" sz="1000" b="0" dirty="0"/>
                        <a:t> 확률로 출력</a:t>
                      </a:r>
                      <a:endParaRPr lang="en-US" altLang="ko-KR" sz="1000" b="0" dirty="0"/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8554843"/>
                  </a:ext>
                </a:extLst>
              </a:tr>
              <a:tr h="57775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900" b="1" kern="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축소 속도</a:t>
                      </a:r>
                      <a:endParaRPr lang="ko-KR" sz="1000" b="1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000" kern="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Times New Roman" panose="02020603050405020304" pitchFamily="18" charset="0"/>
                        </a:rPr>
                        <a:t>2.5m/s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900" b="1" kern="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축소 속도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Times New Roman" panose="02020603050405020304" pitchFamily="18" charset="0"/>
                        </a:rPr>
                        <a:t>3m/s</a:t>
                      </a:r>
                      <a:endParaRPr lang="ko-KR" altLang="ko-KR" sz="1000" kern="100" dirty="0">
                        <a:effectLst/>
                        <a:latin typeface="맑은 고딕" panose="020B0503020000020004" pitchFamily="50" charset="-127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900" b="1" kern="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축소 속도</a:t>
                      </a:r>
                      <a:endParaRPr lang="ko-KR" sz="1000" b="1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Times New Roman" panose="02020603050405020304" pitchFamily="18" charset="0"/>
                        </a:rPr>
                        <a:t>2.5m/s</a:t>
                      </a:r>
                      <a:endParaRPr lang="ko-KR" altLang="ko-KR" sz="1000" kern="100" dirty="0">
                        <a:effectLst/>
                        <a:latin typeface="맑은 고딕" panose="020B0503020000020004" pitchFamily="50" charset="-127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endParaRPr lang="en-US" altLang="ko-KR" sz="1000" b="1" dirty="0"/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2790947"/>
                  </a:ext>
                </a:extLst>
              </a:tr>
            </a:tbl>
          </a:graphicData>
        </a:graphic>
      </p:graphicFrame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4FA2DB8-3720-4731-B79B-28634B515071}"/>
              </a:ext>
            </a:extLst>
          </p:cNvPr>
          <p:cNvCxnSpPr/>
          <p:nvPr/>
        </p:nvCxnSpPr>
        <p:spPr>
          <a:xfrm>
            <a:off x="0" y="721453"/>
            <a:ext cx="12192000" cy="0"/>
          </a:xfrm>
          <a:prstGeom prst="line">
            <a:avLst/>
          </a:prstGeom>
          <a:ln w="1905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230DF4E-E2DB-4991-9096-80F51CDFDFF8}"/>
              </a:ext>
            </a:extLst>
          </p:cNvPr>
          <p:cNvSpPr/>
          <p:nvPr/>
        </p:nvSpPr>
        <p:spPr>
          <a:xfrm>
            <a:off x="10466664" y="138789"/>
            <a:ext cx="1725336" cy="384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Page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29/37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FC359E75-9E4C-4E3E-941F-98BDF9EA5636}"/>
              </a:ext>
            </a:extLst>
          </p:cNvPr>
          <p:cNvCxnSpPr/>
          <p:nvPr/>
        </p:nvCxnSpPr>
        <p:spPr>
          <a:xfrm>
            <a:off x="0" y="1377706"/>
            <a:ext cx="12192000" cy="0"/>
          </a:xfrm>
          <a:prstGeom prst="line">
            <a:avLst/>
          </a:prstGeom>
          <a:ln w="1905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EB9D7FB8-1AB9-49F4-95FA-4BB6778B8BFA}"/>
              </a:ext>
            </a:extLst>
          </p:cNvPr>
          <p:cNvGrpSpPr/>
          <p:nvPr/>
        </p:nvGrpSpPr>
        <p:grpSpPr>
          <a:xfrm>
            <a:off x="204133" y="192947"/>
            <a:ext cx="2853605" cy="398273"/>
            <a:chOff x="204133" y="192947"/>
            <a:chExt cx="2853605" cy="398273"/>
          </a:xfrm>
        </p:grpSpPr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62FA435A-0FC3-4F77-8892-5B4DDFDF3036}"/>
                </a:ext>
              </a:extLst>
            </p:cNvPr>
            <p:cNvGrpSpPr/>
            <p:nvPr/>
          </p:nvGrpSpPr>
          <p:grpSpPr>
            <a:xfrm>
              <a:off x="204133" y="192947"/>
              <a:ext cx="2853605" cy="384597"/>
              <a:chOff x="204133" y="192947"/>
              <a:chExt cx="2021747" cy="384597"/>
            </a:xfrm>
          </p:grpSpPr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22CDDAF0-98E1-4C50-A9AC-DF60A4E9C908}"/>
                  </a:ext>
                </a:extLst>
              </p:cNvPr>
              <p:cNvSpPr/>
              <p:nvPr/>
            </p:nvSpPr>
            <p:spPr>
              <a:xfrm>
                <a:off x="204133" y="192947"/>
                <a:ext cx="2021747" cy="384597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8A4EF935-464B-4DF9-B648-0030CBC660FC}"/>
                  </a:ext>
                </a:extLst>
              </p:cNvPr>
              <p:cNvSpPr/>
              <p:nvPr/>
            </p:nvSpPr>
            <p:spPr>
              <a:xfrm>
                <a:off x="204133" y="192947"/>
                <a:ext cx="1725336" cy="384597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500" dirty="0">
                    <a:solidFill>
                      <a:schemeClr val="tx1"/>
                    </a:solidFill>
                  </a:rPr>
                  <a:t>Sniper Champion league</a:t>
                </a:r>
                <a:endParaRPr lang="ko-KR" altLang="en-US" sz="1500" dirty="0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55" name="그림 54" descr="여자, 소녀, 젊은, 여성이(가) 표시된 사진&#10;&#10;자동 생성된 설명">
              <a:extLst>
                <a:ext uri="{FF2B5EF4-FFF2-40B4-BE49-F238E27FC236}">
                  <a16:creationId xmlns:a16="http://schemas.microsoft.com/office/drawing/2014/main" id="{541042C3-E474-4C1D-A514-4FB186AC29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17859" y="213477"/>
              <a:ext cx="251281" cy="377743"/>
            </a:xfrm>
            <a:prstGeom prst="rect">
              <a:avLst/>
            </a:prstGeom>
          </p:spPr>
        </p:pic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8341549A-4584-4C4C-A914-87BB5F2D6C9F}"/>
              </a:ext>
            </a:extLst>
          </p:cNvPr>
          <p:cNvSpPr txBox="1"/>
          <p:nvPr/>
        </p:nvSpPr>
        <p:spPr>
          <a:xfrm>
            <a:off x="8481433" y="213477"/>
            <a:ext cx="204094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이미지 출처 </a:t>
            </a:r>
            <a:r>
              <a:rPr lang="en-US" altLang="ko-KR" sz="1000" dirty="0"/>
              <a:t>: </a:t>
            </a:r>
            <a:r>
              <a:rPr lang="ko-KR" altLang="en-US" sz="1000" dirty="0"/>
              <a:t>서든어택</a:t>
            </a:r>
            <a:r>
              <a:rPr lang="en-US" altLang="ko-KR" sz="1000" dirty="0"/>
              <a:t>, Mixamo</a:t>
            </a:r>
            <a:endParaRPr lang="ko-KR" altLang="en-US" sz="1000" dirty="0"/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3BF7026B-40F1-4753-8A2D-B375CEE6E928}"/>
              </a:ext>
            </a:extLst>
          </p:cNvPr>
          <p:cNvGrpSpPr/>
          <p:nvPr/>
        </p:nvGrpSpPr>
        <p:grpSpPr>
          <a:xfrm>
            <a:off x="-131262" y="806314"/>
            <a:ext cx="12326336" cy="750158"/>
            <a:chOff x="-131262" y="806314"/>
            <a:chExt cx="12326336" cy="750158"/>
          </a:xfrm>
        </p:grpSpPr>
        <p:grpSp>
          <p:nvGrpSpPr>
            <p:cNvPr id="71" name="그룹 70">
              <a:extLst>
                <a:ext uri="{FF2B5EF4-FFF2-40B4-BE49-F238E27FC236}">
                  <a16:creationId xmlns:a16="http://schemas.microsoft.com/office/drawing/2014/main" id="{B65DC0BF-BC87-4CD1-9129-75D66A1BDE49}"/>
                </a:ext>
              </a:extLst>
            </p:cNvPr>
            <p:cNvGrpSpPr/>
            <p:nvPr/>
          </p:nvGrpSpPr>
          <p:grpSpPr>
            <a:xfrm>
              <a:off x="-131262" y="806314"/>
              <a:ext cx="12326336" cy="750158"/>
              <a:chOff x="-131262" y="806314"/>
              <a:chExt cx="12326336" cy="750158"/>
            </a:xfrm>
          </p:grpSpPr>
          <p:grpSp>
            <p:nvGrpSpPr>
              <p:cNvPr id="73" name="그룹 72">
                <a:extLst>
                  <a:ext uri="{FF2B5EF4-FFF2-40B4-BE49-F238E27FC236}">
                    <a16:creationId xmlns:a16="http://schemas.microsoft.com/office/drawing/2014/main" id="{66DEF7C3-27B7-4BE4-A150-1644C75FBBC0}"/>
                  </a:ext>
                </a:extLst>
              </p:cNvPr>
              <p:cNvGrpSpPr/>
              <p:nvPr/>
            </p:nvGrpSpPr>
            <p:grpSpPr>
              <a:xfrm>
                <a:off x="-131262" y="806314"/>
                <a:ext cx="12326336" cy="750158"/>
                <a:chOff x="-131262" y="806314"/>
                <a:chExt cx="12326336" cy="750158"/>
              </a:xfrm>
            </p:grpSpPr>
            <p:grpSp>
              <p:nvGrpSpPr>
                <p:cNvPr id="75" name="그룹 74">
                  <a:extLst>
                    <a:ext uri="{FF2B5EF4-FFF2-40B4-BE49-F238E27FC236}">
                      <a16:creationId xmlns:a16="http://schemas.microsoft.com/office/drawing/2014/main" id="{43D65691-802D-4115-A24B-0BF4F8260A0F}"/>
                    </a:ext>
                  </a:extLst>
                </p:cNvPr>
                <p:cNvGrpSpPr/>
                <p:nvPr/>
              </p:nvGrpSpPr>
              <p:grpSpPr>
                <a:xfrm>
                  <a:off x="2448" y="806314"/>
                  <a:ext cx="12192626" cy="750158"/>
                  <a:chOff x="2448" y="791684"/>
                  <a:chExt cx="12192626" cy="750158"/>
                </a:xfrm>
              </p:grpSpPr>
              <p:sp>
                <p:nvSpPr>
                  <p:cNvPr id="78" name="화살표: 오각형 77">
                    <a:extLst>
                      <a:ext uri="{FF2B5EF4-FFF2-40B4-BE49-F238E27FC236}">
                        <a16:creationId xmlns:a16="http://schemas.microsoft.com/office/drawing/2014/main" id="{6EEE8D21-7C17-4F9C-9E45-67441D5B1164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638942" y="472762"/>
                    <a:ext cx="714488" cy="1423672"/>
                  </a:xfrm>
                  <a:prstGeom prst="homePlate">
                    <a:avLst>
                      <a:gd name="adj" fmla="val 39689"/>
                    </a:avLst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  <a:ln>
                    <a:solidFill>
                      <a:schemeClr val="accent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 dirty="0"/>
                  </a:p>
                </p:txBody>
              </p:sp>
              <p:grpSp>
                <p:nvGrpSpPr>
                  <p:cNvPr id="79" name="그룹 78">
                    <a:extLst>
                      <a:ext uri="{FF2B5EF4-FFF2-40B4-BE49-F238E27FC236}">
                        <a16:creationId xmlns:a16="http://schemas.microsoft.com/office/drawing/2014/main" id="{8E24E3DE-C0F0-4920-B4B8-8E11FC3CB0D3}"/>
                      </a:ext>
                    </a:extLst>
                  </p:cNvPr>
                  <p:cNvGrpSpPr/>
                  <p:nvPr/>
                </p:nvGrpSpPr>
                <p:grpSpPr>
                  <a:xfrm>
                    <a:off x="2448" y="791684"/>
                    <a:ext cx="12192626" cy="508631"/>
                    <a:chOff x="2448" y="791684"/>
                    <a:chExt cx="12192626" cy="508631"/>
                  </a:xfrm>
                </p:grpSpPr>
                <p:sp>
                  <p:nvSpPr>
                    <p:cNvPr id="80" name="직사각형 79">
                      <a:extLst>
                        <a:ext uri="{FF2B5EF4-FFF2-40B4-BE49-F238E27FC236}">
                          <a16:creationId xmlns:a16="http://schemas.microsoft.com/office/drawing/2014/main" id="{537BC039-4AD5-4D59-9E9B-270226543E9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754031" y="827498"/>
                      <a:ext cx="1425265" cy="42925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81" name="TextBox 80">
                      <a:extLst>
                        <a:ext uri="{FF2B5EF4-FFF2-40B4-BE49-F238E27FC236}">
                          <a16:creationId xmlns:a16="http://schemas.microsoft.com/office/drawing/2014/main" id="{60F61BEA-9D98-4FD5-8913-2C7C32324A6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633816" y="859857"/>
                      <a:ext cx="1648436" cy="36791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dirty="0"/>
                        <a:t>Ⅲ. </a:t>
                      </a:r>
                      <a:r>
                        <a:rPr lang="ko-KR" altLang="en-US" dirty="0"/>
                        <a:t>결론</a:t>
                      </a:r>
                    </a:p>
                  </p:txBody>
                </p:sp>
                <p:sp>
                  <p:nvSpPr>
                    <p:cNvPr id="82" name="TextBox 81">
                      <a:extLst>
                        <a:ext uri="{FF2B5EF4-FFF2-40B4-BE49-F238E27FC236}">
                          <a16:creationId xmlns:a16="http://schemas.microsoft.com/office/drawing/2014/main" id="{B3EB33C3-5301-425D-956B-081CBDE3C59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430220" y="905551"/>
                      <a:ext cx="951377" cy="29238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300" b="1" dirty="0"/>
                        <a:t>게임 정보</a:t>
                      </a:r>
                    </a:p>
                  </p:txBody>
                </p:sp>
                <p:sp>
                  <p:nvSpPr>
                    <p:cNvPr id="83" name="직사각형 82">
                      <a:extLst>
                        <a:ext uri="{FF2B5EF4-FFF2-40B4-BE49-F238E27FC236}">
                          <a16:creationId xmlns:a16="http://schemas.microsoft.com/office/drawing/2014/main" id="{F9069E9F-1EA1-4847-90EB-06C16E947D2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20136" y="826840"/>
                      <a:ext cx="1011822" cy="43009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84" name="직사각형 83">
                      <a:extLst>
                        <a:ext uri="{FF2B5EF4-FFF2-40B4-BE49-F238E27FC236}">
                          <a16:creationId xmlns:a16="http://schemas.microsoft.com/office/drawing/2014/main" id="{2E80C6D6-BA41-4DBA-A8DD-690EA24212E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728566" y="826840"/>
                      <a:ext cx="1011822" cy="430091"/>
                    </a:xfrm>
                    <a:prstGeom prst="rect">
                      <a:avLst/>
                    </a:prstGeom>
                    <a:solidFill>
                      <a:schemeClr val="accent2">
                        <a:lumMod val="20000"/>
                        <a:lumOff val="80000"/>
                      </a:schemeClr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85" name="TextBox 84">
                      <a:extLst>
                        <a:ext uri="{FF2B5EF4-FFF2-40B4-BE49-F238E27FC236}">
                          <a16:creationId xmlns:a16="http://schemas.microsoft.com/office/drawing/2014/main" id="{CE615000-78B4-41A6-9B9B-F3DB16F9335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813225" y="876705"/>
                      <a:ext cx="842503" cy="29238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300" b="1" dirty="0"/>
                        <a:t>UI &amp; UX</a:t>
                      </a:r>
                      <a:endParaRPr lang="ko-KR" altLang="en-US" sz="1300" b="1" dirty="0"/>
                    </a:p>
                  </p:txBody>
                </p:sp>
                <p:grpSp>
                  <p:nvGrpSpPr>
                    <p:cNvPr id="86" name="그룹 85">
                      <a:extLst>
                        <a:ext uri="{FF2B5EF4-FFF2-40B4-BE49-F238E27FC236}">
                          <a16:creationId xmlns:a16="http://schemas.microsoft.com/office/drawing/2014/main" id="{D4450904-FD61-4663-ADB2-F7C1C3038B3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429138" y="807872"/>
                      <a:ext cx="2858792" cy="492443"/>
                      <a:chOff x="1429138" y="807872"/>
                      <a:chExt cx="2858792" cy="492443"/>
                    </a:xfrm>
                  </p:grpSpPr>
                  <p:sp>
                    <p:nvSpPr>
                      <p:cNvPr id="96" name="직사각형 95">
                        <a:extLst>
                          <a:ext uri="{FF2B5EF4-FFF2-40B4-BE49-F238E27FC236}">
                            <a16:creationId xmlns:a16="http://schemas.microsoft.com/office/drawing/2014/main" id="{5D2E8CD1-A464-4B4D-9AB9-6C57005FD5C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333731" y="826477"/>
                        <a:ext cx="951377" cy="43179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accent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b="1"/>
                      </a:p>
                    </p:txBody>
                  </p:sp>
                  <p:sp>
                    <p:nvSpPr>
                      <p:cNvPr id="97" name="TextBox 96">
                        <a:extLst>
                          <a:ext uri="{FF2B5EF4-FFF2-40B4-BE49-F238E27FC236}">
                            <a16:creationId xmlns:a16="http://schemas.microsoft.com/office/drawing/2014/main" id="{912FE8F3-9507-496C-A81E-DD3B27364B4C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336553" y="807872"/>
                        <a:ext cx="951377" cy="492443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ko-KR" altLang="en-US" sz="1300" dirty="0"/>
                          <a:t>유사 게임</a:t>
                        </a:r>
                        <a:endParaRPr lang="en-US" altLang="ko-KR" sz="1300" dirty="0"/>
                      </a:p>
                      <a:p>
                        <a:pPr algn="ctr"/>
                        <a:r>
                          <a:rPr lang="ko-KR" altLang="en-US" sz="1300" dirty="0"/>
                          <a:t>비교</a:t>
                        </a:r>
                      </a:p>
                    </p:txBody>
                  </p:sp>
                  <p:sp>
                    <p:nvSpPr>
                      <p:cNvPr id="98" name="직사각형 97">
                        <a:extLst>
                          <a:ext uri="{FF2B5EF4-FFF2-40B4-BE49-F238E27FC236}">
                            <a16:creationId xmlns:a16="http://schemas.microsoft.com/office/drawing/2014/main" id="{FF516CCA-DD70-44CC-8CFA-3F77B51073A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379110" y="826477"/>
                        <a:ext cx="951377" cy="43179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accent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b="1"/>
                      </a:p>
                    </p:txBody>
                  </p:sp>
                  <p:sp>
                    <p:nvSpPr>
                      <p:cNvPr id="99" name="직사각형 98">
                        <a:extLst>
                          <a:ext uri="{FF2B5EF4-FFF2-40B4-BE49-F238E27FC236}">
                            <a16:creationId xmlns:a16="http://schemas.microsoft.com/office/drawing/2014/main" id="{F5BCA106-0819-4BCB-87F3-C4553D0456B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429138" y="826477"/>
                        <a:ext cx="951377" cy="43179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accent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b="1"/>
                      </a:p>
                    </p:txBody>
                  </p:sp>
                </p:grpSp>
                <p:grpSp>
                  <p:nvGrpSpPr>
                    <p:cNvPr id="87" name="그룹 86">
                      <a:extLst>
                        <a:ext uri="{FF2B5EF4-FFF2-40B4-BE49-F238E27FC236}">
                          <a16:creationId xmlns:a16="http://schemas.microsoft.com/office/drawing/2014/main" id="{3CC310E5-ADEF-4E05-800F-57543BD13CA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708430" y="826840"/>
                      <a:ext cx="1011822" cy="430091"/>
                      <a:chOff x="5870306" y="387644"/>
                      <a:chExt cx="1011822" cy="430091"/>
                    </a:xfrm>
                  </p:grpSpPr>
                  <p:sp>
                    <p:nvSpPr>
                      <p:cNvPr id="94" name="직사각형 93">
                        <a:extLst>
                          <a:ext uri="{FF2B5EF4-FFF2-40B4-BE49-F238E27FC236}">
                            <a16:creationId xmlns:a16="http://schemas.microsoft.com/office/drawing/2014/main" id="{8E43E28D-2856-4AE7-AD03-9AD8044B7AA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70306" y="387644"/>
                        <a:ext cx="1011822" cy="430091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accent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95" name="TextBox 94">
                        <a:extLst>
                          <a:ext uri="{FF2B5EF4-FFF2-40B4-BE49-F238E27FC236}">
                            <a16:creationId xmlns:a16="http://schemas.microsoft.com/office/drawing/2014/main" id="{DFB43E3B-8E9A-4D54-A2D4-706121F47471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026541" y="449839"/>
                        <a:ext cx="699352" cy="292388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ko-KR" altLang="en-US" sz="1300" dirty="0"/>
                          <a:t>캐릭터</a:t>
                        </a:r>
                      </a:p>
                    </p:txBody>
                  </p:sp>
                </p:grpSp>
                <p:sp>
                  <p:nvSpPr>
                    <p:cNvPr id="88" name="직사각형 87">
                      <a:extLst>
                        <a:ext uri="{FF2B5EF4-FFF2-40B4-BE49-F238E27FC236}">
                          <a16:creationId xmlns:a16="http://schemas.microsoft.com/office/drawing/2014/main" id="{646B1DA1-4C8F-4E92-851F-558E401BDEE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745648" y="826840"/>
                      <a:ext cx="1011822" cy="43009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89" name="TextBox 88">
                      <a:extLst>
                        <a:ext uri="{FF2B5EF4-FFF2-40B4-BE49-F238E27FC236}">
                          <a16:creationId xmlns:a16="http://schemas.microsoft.com/office/drawing/2014/main" id="{B46221F8-E295-451A-A786-796CFC935AA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830307" y="791684"/>
                      <a:ext cx="842503" cy="49244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300" dirty="0"/>
                        <a:t>Flow Chart</a:t>
                      </a:r>
                      <a:endParaRPr lang="ko-KR" altLang="en-US" sz="1300" dirty="0"/>
                    </a:p>
                  </p:txBody>
                </p:sp>
                <p:sp>
                  <p:nvSpPr>
                    <p:cNvPr id="90" name="직사각형 89">
                      <a:extLst>
                        <a:ext uri="{FF2B5EF4-FFF2-40B4-BE49-F238E27FC236}">
                          <a16:creationId xmlns:a16="http://schemas.microsoft.com/office/drawing/2014/main" id="{1ACDD642-B04B-4326-95B6-5C5A9F5E832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183252" y="826840"/>
                      <a:ext cx="1011822" cy="43009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91" name="TextBox 90">
                      <a:extLst>
                        <a:ext uri="{FF2B5EF4-FFF2-40B4-BE49-F238E27FC236}">
                          <a16:creationId xmlns:a16="http://schemas.microsoft.com/office/drawing/2014/main" id="{DA1BF626-44FA-4F84-A681-DA96D1B293E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1282252" y="901330"/>
                      <a:ext cx="865979" cy="2964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300" dirty="0"/>
                        <a:t>기대효과</a:t>
                      </a:r>
                    </a:p>
                  </p:txBody>
                </p:sp>
                <p:sp>
                  <p:nvSpPr>
                    <p:cNvPr id="92" name="TextBox 91">
                      <a:extLst>
                        <a:ext uri="{FF2B5EF4-FFF2-40B4-BE49-F238E27FC236}">
                          <a16:creationId xmlns:a16="http://schemas.microsoft.com/office/drawing/2014/main" id="{1A6323C2-96F5-4A25-A84E-B40A5ABC4FF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438408" y="884373"/>
                      <a:ext cx="951377" cy="29238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300" dirty="0"/>
                        <a:t>게임 정보</a:t>
                      </a:r>
                    </a:p>
                  </p:txBody>
                </p:sp>
                <p:sp>
                  <p:nvSpPr>
                    <p:cNvPr id="93" name="직사각형 92">
                      <a:extLst>
                        <a:ext uri="{FF2B5EF4-FFF2-40B4-BE49-F238E27FC236}">
                          <a16:creationId xmlns:a16="http://schemas.microsoft.com/office/drawing/2014/main" id="{41609633-704D-42EB-9636-879F8A8BC13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48" y="825994"/>
                      <a:ext cx="1425265" cy="430755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62C17F66-E60C-4DB1-B52A-394BAD7D4F71}"/>
                    </a:ext>
                  </a:extLst>
                </p:cNvPr>
                <p:cNvSpPr txBox="1"/>
                <p:nvPr/>
              </p:nvSpPr>
              <p:spPr>
                <a:xfrm>
                  <a:off x="4232262" y="879993"/>
                  <a:ext cx="1478623" cy="3539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700" b="1" dirty="0"/>
                    <a:t>Ⅱ. </a:t>
                  </a:r>
                  <a:r>
                    <a:rPr lang="ko-KR" altLang="en-US" sz="1700" b="1" dirty="0"/>
                    <a:t>게임 컨셉</a:t>
                  </a:r>
                </a:p>
              </p:txBody>
            </p:sp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DEFB836B-B4D7-4F58-A155-D7D428A5E958}"/>
                    </a:ext>
                  </a:extLst>
                </p:cNvPr>
                <p:cNvSpPr txBox="1"/>
                <p:nvPr/>
              </p:nvSpPr>
              <p:spPr>
                <a:xfrm>
                  <a:off x="-131262" y="888524"/>
                  <a:ext cx="1648436" cy="3539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700" dirty="0"/>
                    <a:t>Ⅰ. </a:t>
                  </a:r>
                  <a:r>
                    <a:rPr lang="ko-KR" altLang="en-US" sz="1700" dirty="0"/>
                    <a:t>게임 개괄</a:t>
                  </a:r>
                </a:p>
              </p:txBody>
            </p:sp>
          </p:grp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FBAD046A-9C6E-4E3C-8D33-615B857C4312}"/>
                  </a:ext>
                </a:extLst>
              </p:cNvPr>
              <p:cNvSpPr txBox="1"/>
              <p:nvPr/>
            </p:nvSpPr>
            <p:spPr>
              <a:xfrm>
                <a:off x="2380398" y="813475"/>
                <a:ext cx="1011823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300" dirty="0"/>
                  <a:t>목적 </a:t>
                </a:r>
                <a:r>
                  <a:rPr lang="en-US" altLang="ko-KR" sz="1300" dirty="0"/>
                  <a:t>&amp;</a:t>
                </a:r>
              </a:p>
              <a:p>
                <a:pPr algn="ctr"/>
                <a:r>
                  <a:rPr lang="ko-KR" altLang="en-US" sz="1300" dirty="0"/>
                  <a:t>재미요소</a:t>
                </a:r>
              </a:p>
            </p:txBody>
          </p:sp>
        </p:grp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FDBB21D5-A85E-4634-AB57-15E9EAC8175B}"/>
                </a:ext>
              </a:extLst>
            </p:cNvPr>
            <p:cNvSpPr txBox="1"/>
            <p:nvPr/>
          </p:nvSpPr>
          <p:spPr>
            <a:xfrm>
              <a:off x="6758649" y="829663"/>
              <a:ext cx="951377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300" dirty="0"/>
                <a:t>패시브 </a:t>
              </a:r>
              <a:r>
                <a:rPr lang="en-US" altLang="ko-KR" sz="1300" dirty="0"/>
                <a:t>&amp;</a:t>
              </a:r>
            </a:p>
            <a:p>
              <a:pPr algn="ctr"/>
              <a:r>
                <a:rPr lang="ko-KR" altLang="en-US" sz="1300" dirty="0"/>
                <a:t>아이템</a:t>
              </a: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2F55C07-776D-4B47-A6AD-15CB07455B51}"/>
              </a:ext>
            </a:extLst>
          </p:cNvPr>
          <p:cNvGrpSpPr/>
          <p:nvPr/>
        </p:nvGrpSpPr>
        <p:grpSpPr>
          <a:xfrm>
            <a:off x="5649525" y="2200034"/>
            <a:ext cx="6181725" cy="1425328"/>
            <a:chOff x="5662335" y="1916408"/>
            <a:chExt cx="6181725" cy="1425328"/>
          </a:xfrm>
        </p:grpSpPr>
        <p:pic>
          <p:nvPicPr>
            <p:cNvPr id="162" name="그림 161">
              <a:extLst>
                <a:ext uri="{FF2B5EF4-FFF2-40B4-BE49-F238E27FC236}">
                  <a16:creationId xmlns:a16="http://schemas.microsoft.com/office/drawing/2014/main" id="{12E075C5-0FF8-4498-AE38-6DAC239FB257}"/>
                </a:ext>
              </a:extLst>
            </p:cNvPr>
            <p:cNvPicPr/>
            <p:nvPr/>
          </p:nvPicPr>
          <p:blipFill rotWithShape="1">
            <a:blip r:embed="rId4"/>
            <a:srcRect l="4920" r="4064"/>
            <a:stretch/>
          </p:blipFill>
          <p:spPr bwMode="auto">
            <a:xfrm>
              <a:off x="6569750" y="1916408"/>
              <a:ext cx="4331335" cy="1425328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7ACAB2D0-529D-490E-B4FE-B80136F5A7AE}"/>
                </a:ext>
              </a:extLst>
            </p:cNvPr>
            <p:cNvSpPr/>
            <p:nvPr/>
          </p:nvSpPr>
          <p:spPr>
            <a:xfrm>
              <a:off x="9584730" y="1920755"/>
              <a:ext cx="944245" cy="1407338"/>
            </a:xfrm>
            <a:prstGeom prst="rect">
              <a:avLst/>
            </a:prstGeom>
            <a:solidFill>
              <a:schemeClr val="accent6">
                <a:lumMod val="40000"/>
                <a:lumOff val="60000"/>
                <a:alpha val="89000"/>
              </a:schemeClr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51A7597C-807D-47B3-B6DE-9722362D3467}"/>
                </a:ext>
              </a:extLst>
            </p:cNvPr>
            <p:cNvSpPr/>
            <p:nvPr/>
          </p:nvSpPr>
          <p:spPr>
            <a:xfrm>
              <a:off x="10518815" y="1920755"/>
              <a:ext cx="392430" cy="1407338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89000"/>
              </a:schemeClr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DC1905BE-98B3-4722-9334-1131EB8BCA04}"/>
                </a:ext>
              </a:extLst>
            </p:cNvPr>
            <p:cNvSpPr/>
            <p:nvPr/>
          </p:nvSpPr>
          <p:spPr>
            <a:xfrm>
              <a:off x="6866295" y="1920755"/>
              <a:ext cx="660400" cy="1407338"/>
            </a:xfrm>
            <a:prstGeom prst="rect">
              <a:avLst/>
            </a:prstGeom>
            <a:solidFill>
              <a:schemeClr val="accent6">
                <a:lumMod val="40000"/>
                <a:lumOff val="60000"/>
                <a:alpha val="89000"/>
              </a:schemeClr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5470069B-EF1F-4C2E-B483-6B2686296BE1}"/>
                </a:ext>
              </a:extLst>
            </p:cNvPr>
            <p:cNvSpPr/>
            <p:nvPr/>
          </p:nvSpPr>
          <p:spPr>
            <a:xfrm>
              <a:off x="8259485" y="1920755"/>
              <a:ext cx="1323975" cy="1407338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89000"/>
              </a:schemeClr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63EDB25B-FE6E-4361-9DA6-4615FD430D4E}"/>
                </a:ext>
              </a:extLst>
            </p:cNvPr>
            <p:cNvSpPr/>
            <p:nvPr/>
          </p:nvSpPr>
          <p:spPr>
            <a:xfrm>
              <a:off x="7526060" y="1916408"/>
              <a:ext cx="748030" cy="1425328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89000"/>
              </a:schemeClr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grpSp>
          <p:nvGrpSpPr>
            <p:cNvPr id="135" name="그룹 134">
              <a:extLst>
                <a:ext uri="{FF2B5EF4-FFF2-40B4-BE49-F238E27FC236}">
                  <a16:creationId xmlns:a16="http://schemas.microsoft.com/office/drawing/2014/main" id="{167FFBC3-3B7A-4061-9462-011C8D6368AC}"/>
                </a:ext>
              </a:extLst>
            </p:cNvPr>
            <p:cNvGrpSpPr/>
            <p:nvPr/>
          </p:nvGrpSpPr>
          <p:grpSpPr>
            <a:xfrm>
              <a:off x="10544215" y="1962553"/>
              <a:ext cx="399854" cy="512407"/>
              <a:chOff x="0" y="27829"/>
              <a:chExt cx="400259" cy="512407"/>
            </a:xfrm>
          </p:grpSpPr>
          <p:sp>
            <p:nvSpPr>
              <p:cNvPr id="157" name="타원 156">
                <a:extLst>
                  <a:ext uri="{FF2B5EF4-FFF2-40B4-BE49-F238E27FC236}">
                    <a16:creationId xmlns:a16="http://schemas.microsoft.com/office/drawing/2014/main" id="{E0BB25D0-97AC-4C25-B616-7F157CFA6A16}"/>
                  </a:ext>
                </a:extLst>
              </p:cNvPr>
              <p:cNvSpPr/>
              <p:nvPr/>
            </p:nvSpPr>
            <p:spPr>
              <a:xfrm>
                <a:off x="0" y="27829"/>
                <a:ext cx="374650" cy="381000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latinLnBrk="1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1000" b="1" kern="100">
                    <a:solidFill>
                      <a:srgbClr val="000000"/>
                    </a:solidFill>
                    <a:effectLst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 </a:t>
                </a:r>
                <a:endParaRPr lang="ko-KR" sz="1000" kern="100">
                  <a:effectLst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8" name="Text Box 62">
                <a:extLst>
                  <a:ext uri="{FF2B5EF4-FFF2-40B4-BE49-F238E27FC236}">
                    <a16:creationId xmlns:a16="http://schemas.microsoft.com/office/drawing/2014/main" id="{1403C472-4D09-48FB-BD65-95E17C960F9C}"/>
                  </a:ext>
                </a:extLst>
              </p:cNvPr>
              <p:cNvSpPr txBox="1"/>
              <p:nvPr/>
            </p:nvSpPr>
            <p:spPr>
              <a:xfrm>
                <a:off x="57359" y="70336"/>
                <a:ext cx="342900" cy="469900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just" latinLnBrk="1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1400" b="1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1</a:t>
                </a:r>
                <a:endParaRPr lang="ko-KR" sz="10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36" name="그룹 135">
              <a:extLst>
                <a:ext uri="{FF2B5EF4-FFF2-40B4-BE49-F238E27FC236}">
                  <a16:creationId xmlns:a16="http://schemas.microsoft.com/office/drawing/2014/main" id="{2F72B6BE-A29F-494D-9BA6-214584F5CF08}"/>
                </a:ext>
              </a:extLst>
            </p:cNvPr>
            <p:cNvGrpSpPr/>
            <p:nvPr/>
          </p:nvGrpSpPr>
          <p:grpSpPr>
            <a:xfrm>
              <a:off x="7022505" y="2449598"/>
              <a:ext cx="382270" cy="521200"/>
              <a:chOff x="0" y="27829"/>
              <a:chExt cx="382657" cy="521200"/>
            </a:xfrm>
          </p:grpSpPr>
          <p:sp>
            <p:nvSpPr>
              <p:cNvPr id="155" name="타원 154">
                <a:extLst>
                  <a:ext uri="{FF2B5EF4-FFF2-40B4-BE49-F238E27FC236}">
                    <a16:creationId xmlns:a16="http://schemas.microsoft.com/office/drawing/2014/main" id="{3F71E673-D8AF-45FD-98D1-63292115B77B}"/>
                  </a:ext>
                </a:extLst>
              </p:cNvPr>
              <p:cNvSpPr/>
              <p:nvPr/>
            </p:nvSpPr>
            <p:spPr>
              <a:xfrm>
                <a:off x="0" y="27829"/>
                <a:ext cx="374650" cy="381000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latinLnBrk="1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1000" b="1" kern="100">
                    <a:solidFill>
                      <a:srgbClr val="000000"/>
                    </a:solidFill>
                    <a:effectLst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 </a:t>
                </a:r>
                <a:endParaRPr lang="ko-KR" sz="1000" kern="100">
                  <a:effectLst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6" name="Text Box 449">
                <a:extLst>
                  <a:ext uri="{FF2B5EF4-FFF2-40B4-BE49-F238E27FC236}">
                    <a16:creationId xmlns:a16="http://schemas.microsoft.com/office/drawing/2014/main" id="{D45CCFD4-EBD7-4DBA-A6B0-81B1359D9E2B}"/>
                  </a:ext>
                </a:extLst>
              </p:cNvPr>
              <p:cNvSpPr txBox="1"/>
              <p:nvPr/>
            </p:nvSpPr>
            <p:spPr>
              <a:xfrm>
                <a:off x="39757" y="79129"/>
                <a:ext cx="342900" cy="469900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just" latinLnBrk="1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1400" b="1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2</a:t>
                </a:r>
                <a:endParaRPr lang="ko-KR" sz="10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37" name="그룹 136">
              <a:extLst>
                <a:ext uri="{FF2B5EF4-FFF2-40B4-BE49-F238E27FC236}">
                  <a16:creationId xmlns:a16="http://schemas.microsoft.com/office/drawing/2014/main" id="{BE27621C-F61A-4FED-9997-6717CD0414B8}"/>
                </a:ext>
              </a:extLst>
            </p:cNvPr>
            <p:cNvGrpSpPr/>
            <p:nvPr/>
          </p:nvGrpSpPr>
          <p:grpSpPr>
            <a:xfrm>
              <a:off x="9875560" y="2511828"/>
              <a:ext cx="391062" cy="512407"/>
              <a:chOff x="0" y="27829"/>
              <a:chExt cx="391458" cy="512407"/>
            </a:xfrm>
          </p:grpSpPr>
          <p:sp>
            <p:nvSpPr>
              <p:cNvPr id="153" name="타원 152">
                <a:extLst>
                  <a:ext uri="{FF2B5EF4-FFF2-40B4-BE49-F238E27FC236}">
                    <a16:creationId xmlns:a16="http://schemas.microsoft.com/office/drawing/2014/main" id="{E1174F00-9CCF-4A62-9A90-4FA44ED93C1A}"/>
                  </a:ext>
                </a:extLst>
              </p:cNvPr>
              <p:cNvSpPr/>
              <p:nvPr/>
            </p:nvSpPr>
            <p:spPr>
              <a:xfrm>
                <a:off x="0" y="27829"/>
                <a:ext cx="374650" cy="381000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latinLnBrk="1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1000" b="1" kern="100">
                    <a:solidFill>
                      <a:srgbClr val="000000"/>
                    </a:solidFill>
                    <a:effectLst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 </a:t>
                </a:r>
                <a:endParaRPr lang="ko-KR" sz="1000" kern="100">
                  <a:effectLst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4" name="Text Box 452">
                <a:extLst>
                  <a:ext uri="{FF2B5EF4-FFF2-40B4-BE49-F238E27FC236}">
                    <a16:creationId xmlns:a16="http://schemas.microsoft.com/office/drawing/2014/main" id="{932D271C-BBE5-4C9B-91C5-AD9ACEB223BE}"/>
                  </a:ext>
                </a:extLst>
              </p:cNvPr>
              <p:cNvSpPr txBox="1"/>
              <p:nvPr/>
            </p:nvSpPr>
            <p:spPr>
              <a:xfrm>
                <a:off x="48558" y="70336"/>
                <a:ext cx="342900" cy="469900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just" latinLnBrk="1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1400" b="1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2</a:t>
                </a:r>
                <a:endParaRPr lang="ko-KR" sz="10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38" name="그룹 137">
              <a:extLst>
                <a:ext uri="{FF2B5EF4-FFF2-40B4-BE49-F238E27FC236}">
                  <a16:creationId xmlns:a16="http://schemas.microsoft.com/office/drawing/2014/main" id="{83C08348-9748-4232-907F-D224E5DCBDAB}"/>
                </a:ext>
              </a:extLst>
            </p:cNvPr>
            <p:cNvGrpSpPr/>
            <p:nvPr/>
          </p:nvGrpSpPr>
          <p:grpSpPr>
            <a:xfrm>
              <a:off x="7741960" y="2826788"/>
              <a:ext cx="382270" cy="501305"/>
              <a:chOff x="0" y="27829"/>
              <a:chExt cx="382657" cy="501305"/>
            </a:xfrm>
          </p:grpSpPr>
          <p:sp>
            <p:nvSpPr>
              <p:cNvPr id="151" name="타원 150">
                <a:extLst>
                  <a:ext uri="{FF2B5EF4-FFF2-40B4-BE49-F238E27FC236}">
                    <a16:creationId xmlns:a16="http://schemas.microsoft.com/office/drawing/2014/main" id="{25EEC7CE-9330-4C7A-9724-B986116C6CDA}"/>
                  </a:ext>
                </a:extLst>
              </p:cNvPr>
              <p:cNvSpPr/>
              <p:nvPr/>
            </p:nvSpPr>
            <p:spPr>
              <a:xfrm>
                <a:off x="0" y="27829"/>
                <a:ext cx="374650" cy="381000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latinLnBrk="1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1000" b="1" kern="100">
                    <a:solidFill>
                      <a:srgbClr val="000000"/>
                    </a:solidFill>
                    <a:effectLst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 </a:t>
                </a:r>
                <a:endParaRPr lang="ko-KR" sz="1000" kern="100">
                  <a:effectLst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2" name="Text Box 455">
                <a:extLst>
                  <a:ext uri="{FF2B5EF4-FFF2-40B4-BE49-F238E27FC236}">
                    <a16:creationId xmlns:a16="http://schemas.microsoft.com/office/drawing/2014/main" id="{32F8BDBF-6EF7-41B4-8A23-6573E78CF1D5}"/>
                  </a:ext>
                </a:extLst>
              </p:cNvPr>
              <p:cNvSpPr txBox="1"/>
              <p:nvPr/>
            </p:nvSpPr>
            <p:spPr>
              <a:xfrm>
                <a:off x="39757" y="70336"/>
                <a:ext cx="342900" cy="458798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just" latinLnBrk="1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1400" b="1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3</a:t>
                </a:r>
                <a:endParaRPr lang="ko-KR" sz="10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39" name="그룹 138">
              <a:extLst>
                <a:ext uri="{FF2B5EF4-FFF2-40B4-BE49-F238E27FC236}">
                  <a16:creationId xmlns:a16="http://schemas.microsoft.com/office/drawing/2014/main" id="{8C16ECF0-9138-4036-8BD4-0712AFB46833}"/>
                </a:ext>
              </a:extLst>
            </p:cNvPr>
            <p:cNvGrpSpPr/>
            <p:nvPr/>
          </p:nvGrpSpPr>
          <p:grpSpPr>
            <a:xfrm>
              <a:off x="8755663" y="2838120"/>
              <a:ext cx="399854" cy="503615"/>
              <a:chOff x="0" y="27829"/>
              <a:chExt cx="400259" cy="503615"/>
            </a:xfrm>
          </p:grpSpPr>
          <p:sp>
            <p:nvSpPr>
              <p:cNvPr id="149" name="타원 148">
                <a:extLst>
                  <a:ext uri="{FF2B5EF4-FFF2-40B4-BE49-F238E27FC236}">
                    <a16:creationId xmlns:a16="http://schemas.microsoft.com/office/drawing/2014/main" id="{8C44B7A0-72E8-4B5A-AE54-D90B6DA3BD23}"/>
                  </a:ext>
                </a:extLst>
              </p:cNvPr>
              <p:cNvSpPr/>
              <p:nvPr/>
            </p:nvSpPr>
            <p:spPr>
              <a:xfrm>
                <a:off x="0" y="27829"/>
                <a:ext cx="374650" cy="381000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latinLnBrk="1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1000" b="1" kern="100">
                    <a:solidFill>
                      <a:srgbClr val="000000"/>
                    </a:solidFill>
                    <a:effectLst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 </a:t>
                </a:r>
                <a:endParaRPr lang="ko-KR" sz="1000" kern="100">
                  <a:effectLst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0" name="Text Box 458">
                <a:extLst>
                  <a:ext uri="{FF2B5EF4-FFF2-40B4-BE49-F238E27FC236}">
                    <a16:creationId xmlns:a16="http://schemas.microsoft.com/office/drawing/2014/main" id="{AD71A12F-83AC-44BD-851A-B4531566A1AA}"/>
                  </a:ext>
                </a:extLst>
              </p:cNvPr>
              <p:cNvSpPr txBox="1"/>
              <p:nvPr/>
            </p:nvSpPr>
            <p:spPr>
              <a:xfrm>
                <a:off x="57359" y="61544"/>
                <a:ext cx="342900" cy="469900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just" latinLnBrk="1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1400" b="1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3</a:t>
                </a:r>
                <a:endParaRPr lang="ko-KR" sz="10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40" name="화살표: 오른쪽 139">
              <a:extLst>
                <a:ext uri="{FF2B5EF4-FFF2-40B4-BE49-F238E27FC236}">
                  <a16:creationId xmlns:a16="http://schemas.microsoft.com/office/drawing/2014/main" id="{F99228D5-9DF4-430A-AFE9-6E8F2FFE7814}"/>
                </a:ext>
              </a:extLst>
            </p:cNvPr>
            <p:cNvSpPr/>
            <p:nvPr/>
          </p:nvSpPr>
          <p:spPr>
            <a:xfrm flipH="1">
              <a:off x="11056025" y="2618619"/>
              <a:ext cx="711200" cy="304800"/>
            </a:xfrm>
            <a:prstGeom prst="rightArrow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15207364-FB87-4B60-8CB4-ED6F6E75ACB3}"/>
                </a:ext>
              </a:extLst>
            </p:cNvPr>
            <p:cNvSpPr/>
            <p:nvPr/>
          </p:nvSpPr>
          <p:spPr>
            <a:xfrm>
              <a:off x="6562765" y="1920755"/>
              <a:ext cx="305435" cy="1407338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89000"/>
              </a:schemeClr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142" name="화살표: 오른쪽 141">
              <a:extLst>
                <a:ext uri="{FF2B5EF4-FFF2-40B4-BE49-F238E27FC236}">
                  <a16:creationId xmlns:a16="http://schemas.microsoft.com/office/drawing/2014/main" id="{8E0F949E-8A65-48DB-A236-9210856A43C0}"/>
                </a:ext>
              </a:extLst>
            </p:cNvPr>
            <p:cNvSpPr/>
            <p:nvPr/>
          </p:nvSpPr>
          <p:spPr>
            <a:xfrm>
              <a:off x="5689005" y="2490349"/>
              <a:ext cx="711200" cy="304800"/>
            </a:xfrm>
            <a:prstGeom prst="rightArrow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grpSp>
          <p:nvGrpSpPr>
            <p:cNvPr id="143" name="그룹 142">
              <a:extLst>
                <a:ext uri="{FF2B5EF4-FFF2-40B4-BE49-F238E27FC236}">
                  <a16:creationId xmlns:a16="http://schemas.microsoft.com/office/drawing/2014/main" id="{2E502190-045F-4E98-9611-EE13F1794DE1}"/>
                </a:ext>
              </a:extLst>
            </p:cNvPr>
            <p:cNvGrpSpPr/>
            <p:nvPr/>
          </p:nvGrpSpPr>
          <p:grpSpPr>
            <a:xfrm>
              <a:off x="6506250" y="1977158"/>
              <a:ext cx="382270" cy="512407"/>
              <a:chOff x="0" y="27829"/>
              <a:chExt cx="382657" cy="512407"/>
            </a:xfrm>
          </p:grpSpPr>
          <p:sp>
            <p:nvSpPr>
              <p:cNvPr id="147" name="타원 146">
                <a:extLst>
                  <a:ext uri="{FF2B5EF4-FFF2-40B4-BE49-F238E27FC236}">
                    <a16:creationId xmlns:a16="http://schemas.microsoft.com/office/drawing/2014/main" id="{69B943BE-6692-42CF-BE6B-C85709210E45}"/>
                  </a:ext>
                </a:extLst>
              </p:cNvPr>
              <p:cNvSpPr/>
              <p:nvPr/>
            </p:nvSpPr>
            <p:spPr>
              <a:xfrm>
                <a:off x="0" y="27829"/>
                <a:ext cx="374650" cy="381000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latinLnBrk="1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1000" b="1" kern="100">
                    <a:solidFill>
                      <a:srgbClr val="000000"/>
                    </a:solidFill>
                    <a:effectLst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 </a:t>
                </a:r>
                <a:endParaRPr lang="ko-KR" sz="1000" kern="100">
                  <a:effectLst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8" name="Text Box 58">
                <a:extLst>
                  <a:ext uri="{FF2B5EF4-FFF2-40B4-BE49-F238E27FC236}">
                    <a16:creationId xmlns:a16="http://schemas.microsoft.com/office/drawing/2014/main" id="{AA8F5F41-43F8-4148-A0A7-D322CA36C1A8}"/>
                  </a:ext>
                </a:extLst>
              </p:cNvPr>
              <p:cNvSpPr txBox="1"/>
              <p:nvPr/>
            </p:nvSpPr>
            <p:spPr>
              <a:xfrm>
                <a:off x="39757" y="70336"/>
                <a:ext cx="342900" cy="469900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just" latinLnBrk="1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1400" b="1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1</a:t>
                </a:r>
                <a:endParaRPr lang="ko-KR" sz="10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44" name="화살표: 오른쪽 143">
              <a:extLst>
                <a:ext uri="{FF2B5EF4-FFF2-40B4-BE49-F238E27FC236}">
                  <a16:creationId xmlns:a16="http://schemas.microsoft.com/office/drawing/2014/main" id="{BA724AE9-48B1-4BBA-875E-762E938DC87E}"/>
                </a:ext>
              </a:extLst>
            </p:cNvPr>
            <p:cNvSpPr/>
            <p:nvPr/>
          </p:nvSpPr>
          <p:spPr>
            <a:xfrm flipH="1">
              <a:off x="11056025" y="2268099"/>
              <a:ext cx="711200" cy="304800"/>
            </a:xfrm>
            <a:prstGeom prst="rightArrow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145" name="Text Box 466">
              <a:extLst>
                <a:ext uri="{FF2B5EF4-FFF2-40B4-BE49-F238E27FC236}">
                  <a16:creationId xmlns:a16="http://schemas.microsoft.com/office/drawing/2014/main" id="{90CA5CBB-4F32-42E2-BDCD-834D8FCFF7EF}"/>
                </a:ext>
              </a:extLst>
            </p:cNvPr>
            <p:cNvSpPr txBox="1"/>
            <p:nvPr/>
          </p:nvSpPr>
          <p:spPr>
            <a:xfrm>
              <a:off x="11096030" y="1984254"/>
              <a:ext cx="748030" cy="234315"/>
            </a:xfrm>
            <a:prstGeom prst="rect">
              <a:avLst/>
            </a:prstGeom>
            <a:solidFill>
              <a:schemeClr val="lt1"/>
            </a:solidFill>
            <a:ln w="6350">
              <a:solidFill>
                <a:prstClr val="black"/>
              </a:solidFill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latinLnBrk="1">
                <a:lnSpc>
                  <a:spcPct val="107000"/>
                </a:lnSpc>
                <a:spcAft>
                  <a:spcPts val="800"/>
                </a:spcAft>
              </a:pPr>
              <a:r>
                <a:rPr lang="ko-KR" sz="800" kern="1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범위가 넓음</a:t>
              </a:r>
              <a:endParaRPr lang="ko-KR" sz="10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</p:txBody>
        </p:sp>
        <p:sp>
          <p:nvSpPr>
            <p:cNvPr id="146" name="Text Box 467">
              <a:extLst>
                <a:ext uri="{FF2B5EF4-FFF2-40B4-BE49-F238E27FC236}">
                  <a16:creationId xmlns:a16="http://schemas.microsoft.com/office/drawing/2014/main" id="{0FECDA5B-0A68-44F7-9FAD-7C7A06CEB250}"/>
                </a:ext>
              </a:extLst>
            </p:cNvPr>
            <p:cNvSpPr txBox="1"/>
            <p:nvPr/>
          </p:nvSpPr>
          <p:spPr>
            <a:xfrm>
              <a:off x="5662335" y="1984254"/>
              <a:ext cx="748030" cy="234315"/>
            </a:xfrm>
            <a:prstGeom prst="rect">
              <a:avLst/>
            </a:prstGeom>
            <a:solidFill>
              <a:schemeClr val="lt1"/>
            </a:solidFill>
            <a:ln w="6350">
              <a:solidFill>
                <a:prstClr val="black"/>
              </a:solidFill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latinLnBrk="1">
                <a:lnSpc>
                  <a:spcPct val="107000"/>
                </a:lnSpc>
                <a:spcAft>
                  <a:spcPts val="800"/>
                </a:spcAft>
              </a:pPr>
              <a:r>
                <a:rPr lang="ko-KR" sz="8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범위가 좁음</a:t>
              </a:r>
              <a:endParaRPr 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</p:txBody>
        </p:sp>
      </p:grpSp>
      <p:pic>
        <p:nvPicPr>
          <p:cNvPr id="161" name="그림 160" descr="[PUBG Mobile, 배틀그라운드 모바일] / 자기장이라고 당황하지말고 침착하는 당신은! 진정한">
            <a:hlinkClick r:id="rId5" tgtFrame="&quot;_blank&quot;" tooltip="&quot;[PUBG Mobile, 배틀그라운드 모바일] / 자기장이라고 당황하지말고 침착하는 당신은! 진정한 동영상&quot;"/>
            <a:extLst>
              <a:ext uri="{FF2B5EF4-FFF2-40B4-BE49-F238E27FC236}">
                <a16:creationId xmlns:a16="http://schemas.microsoft.com/office/drawing/2014/main" id="{7FF461CC-569D-4619-BE12-2C3FBC92A3E1}"/>
              </a:ext>
            </a:extLst>
          </p:cNvPr>
          <p:cNvPicPr/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84" r="13414"/>
          <a:stretch/>
        </p:blipFill>
        <p:spPr bwMode="auto">
          <a:xfrm>
            <a:off x="46066" y="1887874"/>
            <a:ext cx="2521287" cy="17697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6" name="그룹 175">
            <a:extLst>
              <a:ext uri="{FF2B5EF4-FFF2-40B4-BE49-F238E27FC236}">
                <a16:creationId xmlns:a16="http://schemas.microsoft.com/office/drawing/2014/main" id="{F1AE62D2-9611-4707-AB76-F19594C18B96}"/>
              </a:ext>
            </a:extLst>
          </p:cNvPr>
          <p:cNvGrpSpPr/>
          <p:nvPr/>
        </p:nvGrpSpPr>
        <p:grpSpPr>
          <a:xfrm flipH="1">
            <a:off x="5739018" y="4082257"/>
            <a:ext cx="6040625" cy="1430662"/>
            <a:chOff x="5634616" y="1916407"/>
            <a:chExt cx="6264490" cy="1505585"/>
          </a:xfrm>
        </p:grpSpPr>
        <p:pic>
          <p:nvPicPr>
            <p:cNvPr id="177" name="그림 176">
              <a:extLst>
                <a:ext uri="{FF2B5EF4-FFF2-40B4-BE49-F238E27FC236}">
                  <a16:creationId xmlns:a16="http://schemas.microsoft.com/office/drawing/2014/main" id="{98AA0380-C7B7-4A45-8FB5-8AF6A764A5EF}"/>
                </a:ext>
              </a:extLst>
            </p:cNvPr>
            <p:cNvPicPr/>
            <p:nvPr/>
          </p:nvPicPr>
          <p:blipFill rotWithShape="1">
            <a:blip r:embed="rId4"/>
            <a:srcRect l="4920" r="4064"/>
            <a:stretch/>
          </p:blipFill>
          <p:spPr bwMode="auto">
            <a:xfrm>
              <a:off x="6569750" y="1916407"/>
              <a:ext cx="4331335" cy="1505585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6BAAB5FD-7810-41D2-9956-F24111A2A4A2}"/>
                </a:ext>
              </a:extLst>
            </p:cNvPr>
            <p:cNvSpPr/>
            <p:nvPr/>
          </p:nvSpPr>
          <p:spPr>
            <a:xfrm>
              <a:off x="9584730" y="1920755"/>
              <a:ext cx="944245" cy="1492348"/>
            </a:xfrm>
            <a:prstGeom prst="rect">
              <a:avLst/>
            </a:prstGeom>
            <a:solidFill>
              <a:schemeClr val="accent6">
                <a:lumMod val="40000"/>
                <a:lumOff val="60000"/>
                <a:alpha val="89000"/>
              </a:schemeClr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179" name="직사각형 178">
              <a:extLst>
                <a:ext uri="{FF2B5EF4-FFF2-40B4-BE49-F238E27FC236}">
                  <a16:creationId xmlns:a16="http://schemas.microsoft.com/office/drawing/2014/main" id="{573EFD79-FBC7-4875-B9D8-1CC0CBA07126}"/>
                </a:ext>
              </a:extLst>
            </p:cNvPr>
            <p:cNvSpPr/>
            <p:nvPr/>
          </p:nvSpPr>
          <p:spPr>
            <a:xfrm>
              <a:off x="10518815" y="1920755"/>
              <a:ext cx="392430" cy="1492348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89000"/>
              </a:schemeClr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180" name="직사각형 179">
              <a:extLst>
                <a:ext uri="{FF2B5EF4-FFF2-40B4-BE49-F238E27FC236}">
                  <a16:creationId xmlns:a16="http://schemas.microsoft.com/office/drawing/2014/main" id="{36F05DA2-20BA-4B33-AE4E-08679E1739E9}"/>
                </a:ext>
              </a:extLst>
            </p:cNvPr>
            <p:cNvSpPr/>
            <p:nvPr/>
          </p:nvSpPr>
          <p:spPr>
            <a:xfrm>
              <a:off x="6866295" y="1920755"/>
              <a:ext cx="660400" cy="1492348"/>
            </a:xfrm>
            <a:prstGeom prst="rect">
              <a:avLst/>
            </a:prstGeom>
            <a:solidFill>
              <a:schemeClr val="accent6">
                <a:lumMod val="40000"/>
                <a:lumOff val="60000"/>
                <a:alpha val="89000"/>
              </a:schemeClr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181" name="직사각형 180">
              <a:extLst>
                <a:ext uri="{FF2B5EF4-FFF2-40B4-BE49-F238E27FC236}">
                  <a16:creationId xmlns:a16="http://schemas.microsoft.com/office/drawing/2014/main" id="{8D0CA215-4C56-4A21-ADAC-0251D4AFF0E0}"/>
                </a:ext>
              </a:extLst>
            </p:cNvPr>
            <p:cNvSpPr/>
            <p:nvPr/>
          </p:nvSpPr>
          <p:spPr>
            <a:xfrm>
              <a:off x="8259485" y="1920755"/>
              <a:ext cx="1323975" cy="1492348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89000"/>
              </a:schemeClr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182" name="직사각형 181">
              <a:extLst>
                <a:ext uri="{FF2B5EF4-FFF2-40B4-BE49-F238E27FC236}">
                  <a16:creationId xmlns:a16="http://schemas.microsoft.com/office/drawing/2014/main" id="{C10D88C5-394F-4617-9DEB-FEDEC4629A38}"/>
                </a:ext>
              </a:extLst>
            </p:cNvPr>
            <p:cNvSpPr/>
            <p:nvPr/>
          </p:nvSpPr>
          <p:spPr>
            <a:xfrm>
              <a:off x="7526062" y="1916407"/>
              <a:ext cx="748030" cy="1496695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89000"/>
              </a:schemeClr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grpSp>
          <p:nvGrpSpPr>
            <p:cNvPr id="183" name="그룹 182">
              <a:extLst>
                <a:ext uri="{FF2B5EF4-FFF2-40B4-BE49-F238E27FC236}">
                  <a16:creationId xmlns:a16="http://schemas.microsoft.com/office/drawing/2014/main" id="{8DD06271-A507-4209-826B-8A586C828677}"/>
                </a:ext>
              </a:extLst>
            </p:cNvPr>
            <p:cNvGrpSpPr/>
            <p:nvPr/>
          </p:nvGrpSpPr>
          <p:grpSpPr>
            <a:xfrm>
              <a:off x="10529220" y="1962553"/>
              <a:ext cx="389266" cy="521199"/>
              <a:chOff x="-15010" y="27829"/>
              <a:chExt cx="389660" cy="521199"/>
            </a:xfrm>
          </p:grpSpPr>
          <p:sp>
            <p:nvSpPr>
              <p:cNvPr id="205" name="타원 204">
                <a:extLst>
                  <a:ext uri="{FF2B5EF4-FFF2-40B4-BE49-F238E27FC236}">
                    <a16:creationId xmlns:a16="http://schemas.microsoft.com/office/drawing/2014/main" id="{6FB57C38-0D7C-4428-8543-4B84473A7B6F}"/>
                  </a:ext>
                </a:extLst>
              </p:cNvPr>
              <p:cNvSpPr/>
              <p:nvPr/>
            </p:nvSpPr>
            <p:spPr>
              <a:xfrm>
                <a:off x="0" y="27829"/>
                <a:ext cx="374650" cy="381000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latinLnBrk="1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1000" b="1" kern="100">
                    <a:solidFill>
                      <a:srgbClr val="000000"/>
                    </a:solidFill>
                    <a:effectLst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 </a:t>
                </a:r>
                <a:endParaRPr lang="ko-KR" sz="1000" kern="100">
                  <a:effectLst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6" name="Text Box 62">
                <a:extLst>
                  <a:ext uri="{FF2B5EF4-FFF2-40B4-BE49-F238E27FC236}">
                    <a16:creationId xmlns:a16="http://schemas.microsoft.com/office/drawing/2014/main" id="{A3C9E9C2-F387-47DB-A017-34C510F7AFF8}"/>
                  </a:ext>
                </a:extLst>
              </p:cNvPr>
              <p:cNvSpPr txBox="1"/>
              <p:nvPr/>
            </p:nvSpPr>
            <p:spPr>
              <a:xfrm>
                <a:off x="-15010" y="79128"/>
                <a:ext cx="342900" cy="469900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just" latinLnBrk="1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1400" b="1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1</a:t>
                </a:r>
                <a:endParaRPr lang="ko-KR" sz="10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84" name="그룹 183">
              <a:extLst>
                <a:ext uri="{FF2B5EF4-FFF2-40B4-BE49-F238E27FC236}">
                  <a16:creationId xmlns:a16="http://schemas.microsoft.com/office/drawing/2014/main" id="{9E6125FB-2112-4FB2-B5B0-C474D447669B}"/>
                </a:ext>
              </a:extLst>
            </p:cNvPr>
            <p:cNvGrpSpPr/>
            <p:nvPr/>
          </p:nvGrpSpPr>
          <p:grpSpPr>
            <a:xfrm>
              <a:off x="6998392" y="2449598"/>
              <a:ext cx="398384" cy="512408"/>
              <a:chOff x="-24137" y="27829"/>
              <a:chExt cx="398787" cy="512408"/>
            </a:xfrm>
          </p:grpSpPr>
          <p:sp>
            <p:nvSpPr>
              <p:cNvPr id="203" name="타원 202">
                <a:extLst>
                  <a:ext uri="{FF2B5EF4-FFF2-40B4-BE49-F238E27FC236}">
                    <a16:creationId xmlns:a16="http://schemas.microsoft.com/office/drawing/2014/main" id="{E809B478-5A2D-4384-B48B-E64424FE33A0}"/>
                  </a:ext>
                </a:extLst>
              </p:cNvPr>
              <p:cNvSpPr/>
              <p:nvPr/>
            </p:nvSpPr>
            <p:spPr>
              <a:xfrm>
                <a:off x="0" y="27829"/>
                <a:ext cx="374650" cy="381000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latinLnBrk="1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1000" b="1" kern="100">
                    <a:solidFill>
                      <a:srgbClr val="000000"/>
                    </a:solidFill>
                    <a:effectLst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 </a:t>
                </a:r>
                <a:endParaRPr lang="ko-KR" sz="1000" kern="100">
                  <a:effectLst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4" name="Text Box 449">
                <a:extLst>
                  <a:ext uri="{FF2B5EF4-FFF2-40B4-BE49-F238E27FC236}">
                    <a16:creationId xmlns:a16="http://schemas.microsoft.com/office/drawing/2014/main" id="{70E40F50-D727-4EE7-A0D5-91FFD9742521}"/>
                  </a:ext>
                </a:extLst>
              </p:cNvPr>
              <p:cNvSpPr txBox="1"/>
              <p:nvPr/>
            </p:nvSpPr>
            <p:spPr>
              <a:xfrm>
                <a:off x="-24137" y="70337"/>
                <a:ext cx="342900" cy="469900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just" latinLnBrk="1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1400" b="1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2</a:t>
                </a:r>
                <a:endParaRPr lang="ko-KR" sz="10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85" name="그룹 184">
              <a:extLst>
                <a:ext uri="{FF2B5EF4-FFF2-40B4-BE49-F238E27FC236}">
                  <a16:creationId xmlns:a16="http://schemas.microsoft.com/office/drawing/2014/main" id="{53F7B6EF-783D-4438-952A-593EF4E4BF98}"/>
                </a:ext>
              </a:extLst>
            </p:cNvPr>
            <p:cNvGrpSpPr/>
            <p:nvPr/>
          </p:nvGrpSpPr>
          <p:grpSpPr>
            <a:xfrm>
              <a:off x="9859916" y="2511828"/>
              <a:ext cx="389914" cy="512407"/>
              <a:chOff x="-15660" y="27829"/>
              <a:chExt cx="390310" cy="512407"/>
            </a:xfrm>
          </p:grpSpPr>
          <p:sp>
            <p:nvSpPr>
              <p:cNvPr id="201" name="타원 200">
                <a:extLst>
                  <a:ext uri="{FF2B5EF4-FFF2-40B4-BE49-F238E27FC236}">
                    <a16:creationId xmlns:a16="http://schemas.microsoft.com/office/drawing/2014/main" id="{C8A8237B-15B2-47EF-A017-F30FE1F32E2A}"/>
                  </a:ext>
                </a:extLst>
              </p:cNvPr>
              <p:cNvSpPr/>
              <p:nvPr/>
            </p:nvSpPr>
            <p:spPr>
              <a:xfrm>
                <a:off x="0" y="27829"/>
                <a:ext cx="374650" cy="381000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latinLnBrk="1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1000" b="1" kern="100">
                    <a:solidFill>
                      <a:srgbClr val="000000"/>
                    </a:solidFill>
                    <a:effectLst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 </a:t>
                </a:r>
                <a:endParaRPr lang="ko-KR" sz="1000" kern="100">
                  <a:effectLst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2" name="Text Box 452">
                <a:extLst>
                  <a:ext uri="{FF2B5EF4-FFF2-40B4-BE49-F238E27FC236}">
                    <a16:creationId xmlns:a16="http://schemas.microsoft.com/office/drawing/2014/main" id="{C9F4E6DB-B9C7-4519-827D-1462753C3974}"/>
                  </a:ext>
                </a:extLst>
              </p:cNvPr>
              <p:cNvSpPr txBox="1"/>
              <p:nvPr/>
            </p:nvSpPr>
            <p:spPr>
              <a:xfrm>
                <a:off x="-15660" y="70336"/>
                <a:ext cx="342900" cy="469900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just" latinLnBrk="1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1400" b="1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2</a:t>
                </a:r>
                <a:endParaRPr lang="ko-KR" sz="10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86" name="그룹 185">
              <a:extLst>
                <a:ext uri="{FF2B5EF4-FFF2-40B4-BE49-F238E27FC236}">
                  <a16:creationId xmlns:a16="http://schemas.microsoft.com/office/drawing/2014/main" id="{774D7A9F-B3FA-438C-8791-FD09FE5F515D}"/>
                </a:ext>
              </a:extLst>
            </p:cNvPr>
            <p:cNvGrpSpPr/>
            <p:nvPr/>
          </p:nvGrpSpPr>
          <p:grpSpPr>
            <a:xfrm>
              <a:off x="7726965" y="2826788"/>
              <a:ext cx="389266" cy="512407"/>
              <a:chOff x="-15010" y="27829"/>
              <a:chExt cx="389660" cy="512407"/>
            </a:xfrm>
          </p:grpSpPr>
          <p:sp>
            <p:nvSpPr>
              <p:cNvPr id="199" name="타원 198">
                <a:extLst>
                  <a:ext uri="{FF2B5EF4-FFF2-40B4-BE49-F238E27FC236}">
                    <a16:creationId xmlns:a16="http://schemas.microsoft.com/office/drawing/2014/main" id="{A2EC63C7-5576-4D3E-8D48-9421F4CE496F}"/>
                  </a:ext>
                </a:extLst>
              </p:cNvPr>
              <p:cNvSpPr/>
              <p:nvPr/>
            </p:nvSpPr>
            <p:spPr>
              <a:xfrm>
                <a:off x="0" y="27829"/>
                <a:ext cx="374650" cy="381000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latinLnBrk="1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1000" b="1" kern="100">
                    <a:solidFill>
                      <a:srgbClr val="000000"/>
                    </a:solidFill>
                    <a:effectLst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 </a:t>
                </a:r>
                <a:endParaRPr lang="ko-KR" sz="1000" kern="100">
                  <a:effectLst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0" name="Text Box 455">
                <a:extLst>
                  <a:ext uri="{FF2B5EF4-FFF2-40B4-BE49-F238E27FC236}">
                    <a16:creationId xmlns:a16="http://schemas.microsoft.com/office/drawing/2014/main" id="{CCE3E280-5068-4C1E-949B-B9BD95222DC6}"/>
                  </a:ext>
                </a:extLst>
              </p:cNvPr>
              <p:cNvSpPr txBox="1"/>
              <p:nvPr/>
            </p:nvSpPr>
            <p:spPr>
              <a:xfrm>
                <a:off x="-15010" y="70336"/>
                <a:ext cx="342900" cy="469900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just" latinLnBrk="1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1400" b="1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3</a:t>
                </a:r>
                <a:endParaRPr lang="ko-KR" sz="10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87" name="그룹 186">
              <a:extLst>
                <a:ext uri="{FF2B5EF4-FFF2-40B4-BE49-F238E27FC236}">
                  <a16:creationId xmlns:a16="http://schemas.microsoft.com/office/drawing/2014/main" id="{7894C15D-E5AA-44E2-A68C-1EB4CAE54B67}"/>
                </a:ext>
              </a:extLst>
            </p:cNvPr>
            <p:cNvGrpSpPr/>
            <p:nvPr/>
          </p:nvGrpSpPr>
          <p:grpSpPr>
            <a:xfrm>
              <a:off x="8740019" y="2838120"/>
              <a:ext cx="389914" cy="512407"/>
              <a:chOff x="-15660" y="27829"/>
              <a:chExt cx="390310" cy="512407"/>
            </a:xfrm>
          </p:grpSpPr>
          <p:sp>
            <p:nvSpPr>
              <p:cNvPr id="197" name="타원 196">
                <a:extLst>
                  <a:ext uri="{FF2B5EF4-FFF2-40B4-BE49-F238E27FC236}">
                    <a16:creationId xmlns:a16="http://schemas.microsoft.com/office/drawing/2014/main" id="{209CDCB7-4D08-4A4F-8CA7-F5B26A63C350}"/>
                  </a:ext>
                </a:extLst>
              </p:cNvPr>
              <p:cNvSpPr/>
              <p:nvPr/>
            </p:nvSpPr>
            <p:spPr>
              <a:xfrm>
                <a:off x="0" y="27829"/>
                <a:ext cx="374650" cy="381000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latinLnBrk="1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1000" b="1" kern="100">
                    <a:solidFill>
                      <a:srgbClr val="000000"/>
                    </a:solidFill>
                    <a:effectLst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 </a:t>
                </a:r>
                <a:endParaRPr lang="ko-KR" sz="1000" kern="100">
                  <a:effectLst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8" name="Text Box 458">
                <a:extLst>
                  <a:ext uri="{FF2B5EF4-FFF2-40B4-BE49-F238E27FC236}">
                    <a16:creationId xmlns:a16="http://schemas.microsoft.com/office/drawing/2014/main" id="{8D99D5A7-8E26-44E4-9C97-B087694EA75A}"/>
                  </a:ext>
                </a:extLst>
              </p:cNvPr>
              <p:cNvSpPr txBox="1"/>
              <p:nvPr/>
            </p:nvSpPr>
            <p:spPr>
              <a:xfrm>
                <a:off x="-15660" y="70336"/>
                <a:ext cx="342900" cy="469900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just" latinLnBrk="1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1400" b="1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3</a:t>
                </a:r>
                <a:endParaRPr lang="ko-KR" sz="10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88" name="화살표: 오른쪽 187">
              <a:extLst>
                <a:ext uri="{FF2B5EF4-FFF2-40B4-BE49-F238E27FC236}">
                  <a16:creationId xmlns:a16="http://schemas.microsoft.com/office/drawing/2014/main" id="{41C4A75C-1E40-44C1-AA74-4D1603B6E5FD}"/>
                </a:ext>
              </a:extLst>
            </p:cNvPr>
            <p:cNvSpPr/>
            <p:nvPr/>
          </p:nvSpPr>
          <p:spPr>
            <a:xfrm flipH="1">
              <a:off x="11056025" y="2618619"/>
              <a:ext cx="711200" cy="304800"/>
            </a:xfrm>
            <a:prstGeom prst="rightArrow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189" name="직사각형 188">
              <a:extLst>
                <a:ext uri="{FF2B5EF4-FFF2-40B4-BE49-F238E27FC236}">
                  <a16:creationId xmlns:a16="http://schemas.microsoft.com/office/drawing/2014/main" id="{4ECEEF80-DEE9-4CA3-902E-F2D5320DD21D}"/>
                </a:ext>
              </a:extLst>
            </p:cNvPr>
            <p:cNvSpPr/>
            <p:nvPr/>
          </p:nvSpPr>
          <p:spPr>
            <a:xfrm>
              <a:off x="6562765" y="1920755"/>
              <a:ext cx="305435" cy="1492348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89000"/>
              </a:schemeClr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190" name="화살표: 오른쪽 189">
              <a:extLst>
                <a:ext uri="{FF2B5EF4-FFF2-40B4-BE49-F238E27FC236}">
                  <a16:creationId xmlns:a16="http://schemas.microsoft.com/office/drawing/2014/main" id="{ED94BAB7-4947-4346-A582-147674197A46}"/>
                </a:ext>
              </a:extLst>
            </p:cNvPr>
            <p:cNvSpPr/>
            <p:nvPr/>
          </p:nvSpPr>
          <p:spPr>
            <a:xfrm>
              <a:off x="5689005" y="2490349"/>
              <a:ext cx="711200" cy="304800"/>
            </a:xfrm>
            <a:prstGeom prst="rightArrow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grpSp>
          <p:nvGrpSpPr>
            <p:cNvPr id="191" name="그룹 190">
              <a:extLst>
                <a:ext uri="{FF2B5EF4-FFF2-40B4-BE49-F238E27FC236}">
                  <a16:creationId xmlns:a16="http://schemas.microsoft.com/office/drawing/2014/main" id="{06B296AD-AE31-4A25-820A-0F6FF2190F4D}"/>
                </a:ext>
              </a:extLst>
            </p:cNvPr>
            <p:cNvGrpSpPr/>
            <p:nvPr/>
          </p:nvGrpSpPr>
          <p:grpSpPr>
            <a:xfrm>
              <a:off x="6491255" y="1977158"/>
              <a:ext cx="389266" cy="512407"/>
              <a:chOff x="-15010" y="27829"/>
              <a:chExt cx="389660" cy="512407"/>
            </a:xfrm>
          </p:grpSpPr>
          <p:sp>
            <p:nvSpPr>
              <p:cNvPr id="195" name="타원 194">
                <a:extLst>
                  <a:ext uri="{FF2B5EF4-FFF2-40B4-BE49-F238E27FC236}">
                    <a16:creationId xmlns:a16="http://schemas.microsoft.com/office/drawing/2014/main" id="{010EE581-CCF5-4849-A8AE-550ABC7300FD}"/>
                  </a:ext>
                </a:extLst>
              </p:cNvPr>
              <p:cNvSpPr/>
              <p:nvPr/>
            </p:nvSpPr>
            <p:spPr>
              <a:xfrm>
                <a:off x="0" y="27829"/>
                <a:ext cx="374650" cy="381000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latinLnBrk="1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1000" b="1" kern="100">
                    <a:solidFill>
                      <a:srgbClr val="000000"/>
                    </a:solidFill>
                    <a:effectLst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 </a:t>
                </a:r>
                <a:endParaRPr lang="ko-KR" sz="1000" kern="100">
                  <a:effectLst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6" name="Text Box 58">
                <a:extLst>
                  <a:ext uri="{FF2B5EF4-FFF2-40B4-BE49-F238E27FC236}">
                    <a16:creationId xmlns:a16="http://schemas.microsoft.com/office/drawing/2014/main" id="{5A400264-9527-4033-8566-5718121223F0}"/>
                  </a:ext>
                </a:extLst>
              </p:cNvPr>
              <p:cNvSpPr txBox="1"/>
              <p:nvPr/>
            </p:nvSpPr>
            <p:spPr>
              <a:xfrm>
                <a:off x="-15010" y="70336"/>
                <a:ext cx="342900" cy="469900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just" latinLnBrk="1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1400" b="1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1</a:t>
                </a:r>
                <a:endParaRPr lang="ko-KR" sz="10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92" name="화살표: 오른쪽 191">
              <a:extLst>
                <a:ext uri="{FF2B5EF4-FFF2-40B4-BE49-F238E27FC236}">
                  <a16:creationId xmlns:a16="http://schemas.microsoft.com/office/drawing/2014/main" id="{9FF896F9-D9C5-4D94-BF79-6A33C2DB2745}"/>
                </a:ext>
              </a:extLst>
            </p:cNvPr>
            <p:cNvSpPr/>
            <p:nvPr/>
          </p:nvSpPr>
          <p:spPr>
            <a:xfrm flipH="1">
              <a:off x="11056025" y="2268099"/>
              <a:ext cx="711200" cy="304800"/>
            </a:xfrm>
            <a:prstGeom prst="rightArrow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193" name="Text Box 466">
              <a:extLst>
                <a:ext uri="{FF2B5EF4-FFF2-40B4-BE49-F238E27FC236}">
                  <a16:creationId xmlns:a16="http://schemas.microsoft.com/office/drawing/2014/main" id="{5F434615-0C14-466E-9A0F-33CD1408E977}"/>
                </a:ext>
              </a:extLst>
            </p:cNvPr>
            <p:cNvSpPr txBox="1"/>
            <p:nvPr/>
          </p:nvSpPr>
          <p:spPr>
            <a:xfrm>
              <a:off x="11096030" y="1984254"/>
              <a:ext cx="803076" cy="234315"/>
            </a:xfrm>
            <a:prstGeom prst="rect">
              <a:avLst/>
            </a:prstGeom>
            <a:solidFill>
              <a:schemeClr val="lt1"/>
            </a:solidFill>
            <a:ln w="6350">
              <a:solidFill>
                <a:prstClr val="black"/>
              </a:solidFill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latinLnBrk="1">
                <a:lnSpc>
                  <a:spcPct val="107000"/>
                </a:lnSpc>
                <a:spcAft>
                  <a:spcPts val="800"/>
                </a:spcAft>
              </a:pPr>
              <a:r>
                <a:rPr lang="ko-KR" sz="800" kern="1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범위가 넓음</a:t>
              </a:r>
              <a:endParaRPr lang="ko-KR" sz="10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</p:txBody>
        </p:sp>
        <p:sp>
          <p:nvSpPr>
            <p:cNvPr id="194" name="Text Box 467">
              <a:extLst>
                <a:ext uri="{FF2B5EF4-FFF2-40B4-BE49-F238E27FC236}">
                  <a16:creationId xmlns:a16="http://schemas.microsoft.com/office/drawing/2014/main" id="{B60993C7-00F5-47BB-AD43-4175251B7A17}"/>
                </a:ext>
              </a:extLst>
            </p:cNvPr>
            <p:cNvSpPr txBox="1"/>
            <p:nvPr/>
          </p:nvSpPr>
          <p:spPr>
            <a:xfrm>
              <a:off x="5634616" y="1984254"/>
              <a:ext cx="775750" cy="234315"/>
            </a:xfrm>
            <a:prstGeom prst="rect">
              <a:avLst/>
            </a:prstGeom>
            <a:solidFill>
              <a:schemeClr val="lt1"/>
            </a:solidFill>
            <a:ln w="6350">
              <a:solidFill>
                <a:prstClr val="black"/>
              </a:solidFill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latinLnBrk="1">
                <a:lnSpc>
                  <a:spcPct val="107000"/>
                </a:lnSpc>
                <a:spcAft>
                  <a:spcPts val="800"/>
                </a:spcAft>
              </a:pPr>
              <a:r>
                <a:rPr lang="ko-KR" sz="8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범위가 좁음</a:t>
              </a:r>
              <a:endParaRPr 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131E5E7E-6E88-42B2-A1AB-690000F37424}"/>
              </a:ext>
            </a:extLst>
          </p:cNvPr>
          <p:cNvSpPr/>
          <p:nvPr/>
        </p:nvSpPr>
        <p:spPr>
          <a:xfrm>
            <a:off x="808415" y="2837961"/>
            <a:ext cx="620723" cy="801075"/>
          </a:xfrm>
          <a:prstGeom prst="rect">
            <a:avLst/>
          </a:prstGeom>
          <a:solidFill>
            <a:schemeClr val="bg1">
              <a:alpha val="66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31370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평면, 비행기, 앉아있는, 컴퓨터이(가) 표시된 사진&#10;&#10;자동 생성된 설명">
            <a:extLst>
              <a:ext uri="{FF2B5EF4-FFF2-40B4-BE49-F238E27FC236}">
                <a16:creationId xmlns:a16="http://schemas.microsoft.com/office/drawing/2014/main" id="{8E23B2AF-28A1-4C38-8B48-435B0BF262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20917"/>
          </a:xfrm>
          <a:prstGeom prst="rect">
            <a:avLst/>
          </a:prstGeom>
        </p:spPr>
      </p:pic>
      <p:graphicFrame>
        <p:nvGraphicFramePr>
          <p:cNvPr id="70" name="표 26">
            <a:extLst>
              <a:ext uri="{FF2B5EF4-FFF2-40B4-BE49-F238E27FC236}">
                <a16:creationId xmlns:a16="http://schemas.microsoft.com/office/drawing/2014/main" id="{849DB1BD-3DFD-4E9C-999D-31D80176B1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0900674"/>
              </p:ext>
            </p:extLst>
          </p:nvPr>
        </p:nvGraphicFramePr>
        <p:xfrm>
          <a:off x="255081" y="1663257"/>
          <a:ext cx="11718383" cy="4897902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6631494">
                  <a:extLst>
                    <a:ext uri="{9D8B030D-6E8A-4147-A177-3AD203B41FA5}">
                      <a16:colId xmlns:a16="http://schemas.microsoft.com/office/drawing/2014/main" val="1281812352"/>
                    </a:ext>
                  </a:extLst>
                </a:gridCol>
                <a:gridCol w="1703222">
                  <a:extLst>
                    <a:ext uri="{9D8B030D-6E8A-4147-A177-3AD203B41FA5}">
                      <a16:colId xmlns:a16="http://schemas.microsoft.com/office/drawing/2014/main" val="98188658"/>
                    </a:ext>
                  </a:extLst>
                </a:gridCol>
                <a:gridCol w="1775661">
                  <a:extLst>
                    <a:ext uri="{9D8B030D-6E8A-4147-A177-3AD203B41FA5}">
                      <a16:colId xmlns:a16="http://schemas.microsoft.com/office/drawing/2014/main" val="842147889"/>
                    </a:ext>
                  </a:extLst>
                </a:gridCol>
                <a:gridCol w="1608006">
                  <a:extLst>
                    <a:ext uri="{9D8B030D-6E8A-4147-A177-3AD203B41FA5}">
                      <a16:colId xmlns:a16="http://schemas.microsoft.com/office/drawing/2014/main" val="757268465"/>
                    </a:ext>
                  </a:extLst>
                </a:gridCol>
              </a:tblGrid>
              <a:tr h="4083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인게임 아이템 선택 알림 컨셉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 공통 상세 설명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8967248"/>
                  </a:ext>
                </a:extLst>
              </a:tr>
              <a:tr h="2726010">
                <a:tc rowSpan="4">
                  <a:txBody>
                    <a:bodyPr/>
                    <a:lstStyle/>
                    <a:p>
                      <a:pPr marL="342900" indent="-342900" algn="just" latinLnBrk="1">
                        <a:lnSpc>
                          <a:spcPct val="150000"/>
                        </a:lnSpc>
                        <a:buAutoNum type="arabicPeriod"/>
                      </a:pPr>
                      <a:endParaRPr lang="ko-KR" altLang="en-US" sz="1300" b="1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marL="342900" indent="-342900" algn="just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400" b="0" dirty="0"/>
                        <a:t>아이템 선택창에 집중 될 수 있게 뒷 배경을 </a:t>
                      </a:r>
                      <a:endParaRPr lang="en-US" altLang="ko-KR" sz="1400" b="0" dirty="0"/>
                    </a:p>
                    <a:p>
                      <a:pPr marL="0" indent="0" algn="just" latinLnBrk="1">
                        <a:lnSpc>
                          <a:spcPct val="150000"/>
                        </a:lnSpc>
                        <a:buNone/>
                      </a:pPr>
                      <a:r>
                        <a:rPr lang="en-US" altLang="ko-KR" sz="1400" b="0" dirty="0"/>
                        <a:t>     </a:t>
                      </a:r>
                      <a:r>
                        <a:rPr lang="ko-KR" altLang="en-US" sz="1400" b="0" dirty="0"/>
                        <a:t>흐려지는 효과를 적용</a:t>
                      </a:r>
                      <a:endParaRPr lang="en-US" altLang="ko-KR" sz="1400" b="0" dirty="0"/>
                    </a:p>
                    <a:p>
                      <a:pPr marL="342900" indent="-342900" algn="just" latinLnBrk="1">
                        <a:lnSpc>
                          <a:spcPct val="150000"/>
                        </a:lnSpc>
                        <a:buAutoNum type="arabicPeriod" startAt="2"/>
                      </a:pPr>
                      <a:r>
                        <a:rPr lang="ko-KR" altLang="en-US" sz="1400" b="0" dirty="0"/>
                        <a:t>아이템은 </a:t>
                      </a:r>
                      <a:r>
                        <a:rPr lang="ko-KR" altLang="en-US" sz="1400" b="1" dirty="0">
                          <a:solidFill>
                            <a:srgbClr val="FF0000"/>
                          </a:solidFill>
                        </a:rPr>
                        <a:t>한가지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만</a:t>
                      </a:r>
                      <a:r>
                        <a:rPr lang="ko-KR" altLang="en-US" sz="1400" b="0" dirty="0"/>
                        <a:t> 선택할 수 있으며</a:t>
                      </a:r>
                      <a:r>
                        <a:rPr lang="en-US" altLang="ko-KR" sz="1400" b="0" dirty="0"/>
                        <a:t>,</a:t>
                      </a:r>
                    </a:p>
                    <a:p>
                      <a:pPr marL="0" indent="0" algn="just" latinLnBrk="1">
                        <a:lnSpc>
                          <a:spcPct val="150000"/>
                        </a:lnSpc>
                        <a:buNone/>
                      </a:pPr>
                      <a:r>
                        <a:rPr lang="en-US" altLang="ko-KR" sz="1400" b="0" dirty="0"/>
                        <a:t>     </a:t>
                      </a:r>
                      <a:r>
                        <a:rPr lang="ko-KR" altLang="en-US" sz="1400" b="0" dirty="0"/>
                        <a:t> 아이템 창 출력과 동시에 </a:t>
                      </a:r>
                      <a:r>
                        <a:rPr lang="ko-KR" altLang="en-US" sz="1400" b="1" dirty="0">
                          <a:solidFill>
                            <a:srgbClr val="FF0000"/>
                          </a:solidFill>
                        </a:rPr>
                        <a:t>타이머 </a:t>
                      </a:r>
                      <a:r>
                        <a:rPr lang="en-US" altLang="ko-KR" sz="1400" b="1" dirty="0">
                          <a:solidFill>
                            <a:srgbClr val="FF0000"/>
                          </a:solidFill>
                        </a:rPr>
                        <a:t>10</a:t>
                      </a:r>
                      <a:r>
                        <a:rPr lang="ko-KR" altLang="en-US" sz="1400" b="1" dirty="0">
                          <a:solidFill>
                            <a:srgbClr val="FF0000"/>
                          </a:solidFill>
                        </a:rPr>
                        <a:t>초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를</a:t>
                      </a:r>
                      <a:r>
                        <a:rPr lang="ko-KR" altLang="en-US" sz="1400" b="1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ko-KR" altLang="en-US" sz="1400" b="0" dirty="0"/>
                        <a:t>제한으로 둠</a:t>
                      </a:r>
                      <a:endParaRPr lang="en-US" altLang="ko-KR" sz="1400" b="0" dirty="0"/>
                    </a:p>
                    <a:p>
                      <a:pPr marL="0" indent="0" algn="just" latinLnBrk="1">
                        <a:lnSpc>
                          <a:spcPct val="150000"/>
                        </a:lnSpc>
                        <a:buNone/>
                      </a:pPr>
                      <a:r>
                        <a:rPr lang="en-US" altLang="ko-KR" sz="14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    </a:t>
                      </a:r>
                      <a:r>
                        <a:rPr lang="ko-KR" altLang="en-US" sz="1400" b="0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패시브는 </a:t>
                      </a:r>
                      <a:r>
                        <a:rPr lang="ko-KR" altLang="en-US" sz="1400" b="1" kern="1200" baseline="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필수</a:t>
                      </a:r>
                      <a:r>
                        <a:rPr lang="ko-KR" altLang="en-US" sz="1400" b="0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항목이며</a:t>
                      </a:r>
                      <a:r>
                        <a:rPr lang="en-US" altLang="ko-KR" sz="1400" b="0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400" b="0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클릭 시 하단에 설명이 출력 됨</a:t>
                      </a:r>
                      <a:endParaRPr lang="en-US" altLang="ko-KR" sz="1400" b="0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 algn="just" latinLnBrk="1">
                        <a:lnSpc>
                          <a:spcPct val="150000"/>
                        </a:lnSpc>
                        <a:buNone/>
                      </a:pPr>
                      <a:r>
                        <a:rPr lang="en-US" altLang="ko-KR" sz="1400" b="0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    </a:t>
                      </a:r>
                      <a:r>
                        <a:rPr lang="ko-KR" altLang="en-US" sz="14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패시브와 아이템을 분류 하기</a:t>
                      </a:r>
                      <a:r>
                        <a:rPr lang="ko-KR" altLang="en-US" sz="1400" b="0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위해 </a:t>
                      </a:r>
                      <a:r>
                        <a:rPr lang="ko-KR" altLang="en-US" sz="1400" b="1" kern="1200" baseline="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테두리</a:t>
                      </a:r>
                      <a:r>
                        <a:rPr lang="ko-KR" altLang="en-US" sz="1400" b="0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를 적용함</a:t>
                      </a:r>
                      <a:endParaRPr lang="en-US" altLang="ko-KR" sz="1400" b="0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 algn="just" latinLnBrk="1">
                        <a:lnSpc>
                          <a:spcPct val="150000"/>
                        </a:lnSpc>
                        <a:buNone/>
                      </a:pPr>
                      <a:r>
                        <a:rPr lang="en-US" altLang="ko-KR" sz="1400" b="0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    </a:t>
                      </a:r>
                      <a:r>
                        <a:rPr lang="ko-KR" altLang="en-US" sz="1400" b="0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아이템 </a:t>
                      </a:r>
                      <a:r>
                        <a:rPr lang="ko-KR" altLang="en-US" sz="1400" b="1" kern="1200" baseline="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선택 시</a:t>
                      </a:r>
                      <a:r>
                        <a:rPr lang="ko-KR" altLang="en-US" sz="1400" b="0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테두리 선이 굵어지며</a:t>
                      </a:r>
                      <a:r>
                        <a:rPr lang="en-US" altLang="ko-KR" sz="1400" b="0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400" b="0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하단에 설명이</a:t>
                      </a:r>
                      <a:endParaRPr lang="en-US" altLang="ko-KR" sz="1400" b="0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 algn="just" latinLnBrk="1">
                        <a:lnSpc>
                          <a:spcPct val="150000"/>
                        </a:lnSpc>
                        <a:buNone/>
                      </a:pPr>
                      <a:r>
                        <a:rPr lang="en-US" altLang="ko-KR" sz="1400" b="0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 </a:t>
                      </a:r>
                      <a:r>
                        <a:rPr lang="ko-KR" altLang="en-US" sz="1400" b="0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출력되고</a:t>
                      </a:r>
                      <a:r>
                        <a:rPr lang="en-US" altLang="ko-KR" sz="1400" b="0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400" b="0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미 선택 아이템은 어두워 짐</a:t>
                      </a:r>
                      <a:endParaRPr lang="ko-KR" altLang="ko-KR" sz="14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7596589"/>
                  </a:ext>
                </a:extLst>
              </a:tr>
              <a:tr h="45706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300" b="1" dirty="0"/>
                        <a:t>아이템 선택</a:t>
                      </a:r>
                      <a:endParaRPr lang="en-US" altLang="ko-KR" sz="1300" b="1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443150"/>
                  </a:ext>
                </a:extLst>
              </a:tr>
              <a:tr h="46461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dirty="0">
                          <a:solidFill>
                            <a:schemeClr val="accent1"/>
                          </a:solidFill>
                        </a:rPr>
                        <a:t>필수 항목</a:t>
                      </a:r>
                      <a:endParaRPr lang="en-US" altLang="ko-KR" sz="2000" b="1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2000" b="1" dirty="0">
                          <a:solidFill>
                            <a:srgbClr val="FF0000"/>
                          </a:solidFill>
                        </a:rPr>
                        <a:t>선택</a:t>
                      </a:r>
                      <a:r>
                        <a:rPr lang="ko-KR" altLang="en-US" sz="2000" b="1" baseline="0" dirty="0">
                          <a:solidFill>
                            <a:srgbClr val="FF0000"/>
                          </a:solidFill>
                        </a:rPr>
                        <a:t> 항목</a:t>
                      </a:r>
                      <a:endParaRPr lang="en-US" altLang="ko-KR" sz="20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endParaRPr lang="en-US" altLang="ko-KR" sz="10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7675535"/>
                  </a:ext>
                </a:extLst>
              </a:tr>
              <a:tr h="81674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2000" b="1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5312456"/>
                  </a:ext>
                </a:extLst>
              </a:tr>
            </a:tbl>
          </a:graphicData>
        </a:graphic>
      </p:graphicFrame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4FA2DB8-3720-4731-B79B-28634B515071}"/>
              </a:ext>
            </a:extLst>
          </p:cNvPr>
          <p:cNvCxnSpPr/>
          <p:nvPr/>
        </p:nvCxnSpPr>
        <p:spPr>
          <a:xfrm>
            <a:off x="0" y="721453"/>
            <a:ext cx="12192000" cy="0"/>
          </a:xfrm>
          <a:prstGeom prst="line">
            <a:avLst/>
          </a:prstGeom>
          <a:ln w="1905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230DF4E-E2DB-4991-9096-80F51CDFDFF8}"/>
              </a:ext>
            </a:extLst>
          </p:cNvPr>
          <p:cNvSpPr/>
          <p:nvPr/>
        </p:nvSpPr>
        <p:spPr>
          <a:xfrm>
            <a:off x="10466664" y="138789"/>
            <a:ext cx="1725336" cy="384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Page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28/37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FC359E75-9E4C-4E3E-941F-98BDF9EA5636}"/>
              </a:ext>
            </a:extLst>
          </p:cNvPr>
          <p:cNvCxnSpPr/>
          <p:nvPr/>
        </p:nvCxnSpPr>
        <p:spPr>
          <a:xfrm>
            <a:off x="0" y="1377706"/>
            <a:ext cx="12192000" cy="0"/>
          </a:xfrm>
          <a:prstGeom prst="line">
            <a:avLst/>
          </a:prstGeom>
          <a:ln w="1905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7763AF7F-8B81-4BE8-BB4B-074BF3D6994A}"/>
              </a:ext>
            </a:extLst>
          </p:cNvPr>
          <p:cNvSpPr txBox="1"/>
          <p:nvPr/>
        </p:nvSpPr>
        <p:spPr>
          <a:xfrm>
            <a:off x="8853068" y="208383"/>
            <a:ext cx="150233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이미지 출처 </a:t>
            </a:r>
            <a:r>
              <a:rPr lang="en-US" altLang="ko-KR" sz="1000" dirty="0"/>
              <a:t>: </a:t>
            </a:r>
            <a:r>
              <a:rPr lang="ko-KR" altLang="en-US" sz="1000" dirty="0"/>
              <a:t>서든어택</a:t>
            </a: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EB9D7FB8-1AB9-49F4-95FA-4BB6778B8BFA}"/>
              </a:ext>
            </a:extLst>
          </p:cNvPr>
          <p:cNvGrpSpPr/>
          <p:nvPr/>
        </p:nvGrpSpPr>
        <p:grpSpPr>
          <a:xfrm>
            <a:off x="204133" y="192947"/>
            <a:ext cx="2853605" cy="398273"/>
            <a:chOff x="204133" y="192947"/>
            <a:chExt cx="2853605" cy="398273"/>
          </a:xfrm>
        </p:grpSpPr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62FA435A-0FC3-4F77-8892-5B4DDFDF3036}"/>
                </a:ext>
              </a:extLst>
            </p:cNvPr>
            <p:cNvGrpSpPr/>
            <p:nvPr/>
          </p:nvGrpSpPr>
          <p:grpSpPr>
            <a:xfrm>
              <a:off x="204133" y="192947"/>
              <a:ext cx="2853605" cy="384597"/>
              <a:chOff x="204133" y="192947"/>
              <a:chExt cx="2021747" cy="384597"/>
            </a:xfrm>
          </p:grpSpPr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22CDDAF0-98E1-4C50-A9AC-DF60A4E9C908}"/>
                  </a:ext>
                </a:extLst>
              </p:cNvPr>
              <p:cNvSpPr/>
              <p:nvPr/>
            </p:nvSpPr>
            <p:spPr>
              <a:xfrm>
                <a:off x="204133" y="192947"/>
                <a:ext cx="2021747" cy="384597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8A4EF935-464B-4DF9-B648-0030CBC660FC}"/>
                  </a:ext>
                </a:extLst>
              </p:cNvPr>
              <p:cNvSpPr/>
              <p:nvPr/>
            </p:nvSpPr>
            <p:spPr>
              <a:xfrm>
                <a:off x="204133" y="192947"/>
                <a:ext cx="1725336" cy="384597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500" dirty="0">
                    <a:solidFill>
                      <a:schemeClr val="tx1"/>
                    </a:solidFill>
                  </a:rPr>
                  <a:t>Sniper Champion league</a:t>
                </a:r>
                <a:endParaRPr lang="ko-KR" altLang="en-US" sz="1500" dirty="0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55" name="그림 54" descr="여자, 소녀, 젊은, 여성이(가) 표시된 사진&#10;&#10;자동 생성된 설명">
              <a:extLst>
                <a:ext uri="{FF2B5EF4-FFF2-40B4-BE49-F238E27FC236}">
                  <a16:creationId xmlns:a16="http://schemas.microsoft.com/office/drawing/2014/main" id="{541042C3-E474-4C1D-A514-4FB186AC29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17859" y="213477"/>
              <a:ext cx="251281" cy="377743"/>
            </a:xfrm>
            <a:prstGeom prst="rect">
              <a:avLst/>
            </a:prstGeom>
          </p:spPr>
        </p:pic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13E3CC23-4E52-4C22-A3A0-F479C37DCD82}"/>
              </a:ext>
            </a:extLst>
          </p:cNvPr>
          <p:cNvGrpSpPr/>
          <p:nvPr/>
        </p:nvGrpSpPr>
        <p:grpSpPr>
          <a:xfrm>
            <a:off x="-131262" y="806314"/>
            <a:ext cx="12326336" cy="750158"/>
            <a:chOff x="-131262" y="806314"/>
            <a:chExt cx="12326336" cy="750158"/>
          </a:xfrm>
        </p:grpSpPr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id="{2F8641FD-CF0C-4AFA-B3F3-1480AB2ECA32}"/>
                </a:ext>
              </a:extLst>
            </p:cNvPr>
            <p:cNvGrpSpPr/>
            <p:nvPr/>
          </p:nvGrpSpPr>
          <p:grpSpPr>
            <a:xfrm>
              <a:off x="-131262" y="806314"/>
              <a:ext cx="12326336" cy="750158"/>
              <a:chOff x="-131262" y="806314"/>
              <a:chExt cx="12326336" cy="750158"/>
            </a:xfrm>
          </p:grpSpPr>
          <p:grpSp>
            <p:nvGrpSpPr>
              <p:cNvPr id="64" name="그룹 63">
                <a:extLst>
                  <a:ext uri="{FF2B5EF4-FFF2-40B4-BE49-F238E27FC236}">
                    <a16:creationId xmlns:a16="http://schemas.microsoft.com/office/drawing/2014/main" id="{CAEF79D2-DAFF-4C02-9724-CD578D928655}"/>
                  </a:ext>
                </a:extLst>
              </p:cNvPr>
              <p:cNvGrpSpPr/>
              <p:nvPr/>
            </p:nvGrpSpPr>
            <p:grpSpPr>
              <a:xfrm>
                <a:off x="-131262" y="806314"/>
                <a:ext cx="12326336" cy="750158"/>
                <a:chOff x="-131262" y="806314"/>
                <a:chExt cx="12326336" cy="750158"/>
              </a:xfrm>
            </p:grpSpPr>
            <p:grpSp>
              <p:nvGrpSpPr>
                <p:cNvPr id="67" name="그룹 66">
                  <a:extLst>
                    <a:ext uri="{FF2B5EF4-FFF2-40B4-BE49-F238E27FC236}">
                      <a16:creationId xmlns:a16="http://schemas.microsoft.com/office/drawing/2014/main" id="{EC9A64F1-F148-4053-B56B-6604E0F0F055}"/>
                    </a:ext>
                  </a:extLst>
                </p:cNvPr>
                <p:cNvGrpSpPr/>
                <p:nvPr/>
              </p:nvGrpSpPr>
              <p:grpSpPr>
                <a:xfrm>
                  <a:off x="2448" y="806314"/>
                  <a:ext cx="12192626" cy="750158"/>
                  <a:chOff x="2448" y="791684"/>
                  <a:chExt cx="12192626" cy="750158"/>
                </a:xfrm>
              </p:grpSpPr>
              <p:sp>
                <p:nvSpPr>
                  <p:cNvPr id="71" name="화살표: 오각형 70">
                    <a:extLst>
                      <a:ext uri="{FF2B5EF4-FFF2-40B4-BE49-F238E27FC236}">
                        <a16:creationId xmlns:a16="http://schemas.microsoft.com/office/drawing/2014/main" id="{51E95FEE-8039-4F14-94E2-FFBE76A9F10C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638942" y="472762"/>
                    <a:ext cx="714488" cy="1423672"/>
                  </a:xfrm>
                  <a:prstGeom prst="homePlate">
                    <a:avLst>
                      <a:gd name="adj" fmla="val 39689"/>
                    </a:avLst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  <a:ln>
                    <a:solidFill>
                      <a:schemeClr val="accent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 dirty="0"/>
                  </a:p>
                </p:txBody>
              </p:sp>
              <p:grpSp>
                <p:nvGrpSpPr>
                  <p:cNvPr id="74" name="그룹 73">
                    <a:extLst>
                      <a:ext uri="{FF2B5EF4-FFF2-40B4-BE49-F238E27FC236}">
                        <a16:creationId xmlns:a16="http://schemas.microsoft.com/office/drawing/2014/main" id="{0D1BB844-50BF-4907-9C90-7A9F8D1368A3}"/>
                      </a:ext>
                    </a:extLst>
                  </p:cNvPr>
                  <p:cNvGrpSpPr/>
                  <p:nvPr/>
                </p:nvGrpSpPr>
                <p:grpSpPr>
                  <a:xfrm>
                    <a:off x="2448" y="791684"/>
                    <a:ext cx="12192626" cy="508631"/>
                    <a:chOff x="2448" y="791684"/>
                    <a:chExt cx="12192626" cy="508631"/>
                  </a:xfrm>
                </p:grpSpPr>
                <p:sp>
                  <p:nvSpPr>
                    <p:cNvPr id="75" name="직사각형 74">
                      <a:extLst>
                        <a:ext uri="{FF2B5EF4-FFF2-40B4-BE49-F238E27FC236}">
                          <a16:creationId xmlns:a16="http://schemas.microsoft.com/office/drawing/2014/main" id="{5716482B-0E6F-4818-B6CF-FE1086859AD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754031" y="827498"/>
                      <a:ext cx="1425265" cy="42925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76" name="TextBox 75">
                      <a:extLst>
                        <a:ext uri="{FF2B5EF4-FFF2-40B4-BE49-F238E27FC236}">
                          <a16:creationId xmlns:a16="http://schemas.microsoft.com/office/drawing/2014/main" id="{FE363E87-D7BE-45AE-AA51-A758AB6D33D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633816" y="859857"/>
                      <a:ext cx="1648436" cy="36791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dirty="0"/>
                        <a:t>Ⅲ. </a:t>
                      </a:r>
                      <a:r>
                        <a:rPr lang="ko-KR" altLang="en-US" dirty="0"/>
                        <a:t>결론</a:t>
                      </a:r>
                    </a:p>
                  </p:txBody>
                </p:sp>
                <p:sp>
                  <p:nvSpPr>
                    <p:cNvPr id="77" name="TextBox 76">
                      <a:extLst>
                        <a:ext uri="{FF2B5EF4-FFF2-40B4-BE49-F238E27FC236}">
                          <a16:creationId xmlns:a16="http://schemas.microsoft.com/office/drawing/2014/main" id="{097F1559-0AAD-44C4-97AA-A2F70EE2521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430220" y="905551"/>
                      <a:ext cx="951377" cy="29238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300" b="1" dirty="0"/>
                        <a:t>게임 정보</a:t>
                      </a:r>
                    </a:p>
                  </p:txBody>
                </p:sp>
                <p:sp>
                  <p:nvSpPr>
                    <p:cNvPr id="78" name="직사각형 77">
                      <a:extLst>
                        <a:ext uri="{FF2B5EF4-FFF2-40B4-BE49-F238E27FC236}">
                          <a16:creationId xmlns:a16="http://schemas.microsoft.com/office/drawing/2014/main" id="{A662C17D-0E31-460C-9E1C-37A7E9AF0E0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20136" y="826840"/>
                      <a:ext cx="1011822" cy="43009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79" name="직사각형 78">
                      <a:extLst>
                        <a:ext uri="{FF2B5EF4-FFF2-40B4-BE49-F238E27FC236}">
                          <a16:creationId xmlns:a16="http://schemas.microsoft.com/office/drawing/2014/main" id="{C6F269F6-1B9A-468C-9BD2-861925EE0E3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728566" y="826840"/>
                      <a:ext cx="1011822" cy="430091"/>
                    </a:xfrm>
                    <a:prstGeom prst="rect">
                      <a:avLst/>
                    </a:prstGeom>
                    <a:solidFill>
                      <a:schemeClr val="accent2">
                        <a:lumMod val="20000"/>
                        <a:lumOff val="80000"/>
                      </a:schemeClr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80" name="TextBox 79">
                      <a:extLst>
                        <a:ext uri="{FF2B5EF4-FFF2-40B4-BE49-F238E27FC236}">
                          <a16:creationId xmlns:a16="http://schemas.microsoft.com/office/drawing/2014/main" id="{6F4618E4-3566-4DC4-AC84-49A66472444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813225" y="876705"/>
                      <a:ext cx="842503" cy="29238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300" b="1" dirty="0"/>
                        <a:t>UI &amp; UX</a:t>
                      </a:r>
                      <a:endParaRPr lang="ko-KR" altLang="en-US" sz="1300" b="1" dirty="0"/>
                    </a:p>
                  </p:txBody>
                </p:sp>
                <p:grpSp>
                  <p:nvGrpSpPr>
                    <p:cNvPr id="81" name="그룹 80">
                      <a:extLst>
                        <a:ext uri="{FF2B5EF4-FFF2-40B4-BE49-F238E27FC236}">
                          <a16:creationId xmlns:a16="http://schemas.microsoft.com/office/drawing/2014/main" id="{768DAB60-B1B9-4E72-B989-91B60DD003E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429138" y="807872"/>
                      <a:ext cx="2858792" cy="492443"/>
                      <a:chOff x="1429138" y="807872"/>
                      <a:chExt cx="2858792" cy="492443"/>
                    </a:xfrm>
                  </p:grpSpPr>
                  <p:sp>
                    <p:nvSpPr>
                      <p:cNvPr id="91" name="직사각형 90">
                        <a:extLst>
                          <a:ext uri="{FF2B5EF4-FFF2-40B4-BE49-F238E27FC236}">
                            <a16:creationId xmlns:a16="http://schemas.microsoft.com/office/drawing/2014/main" id="{20A43967-F698-4390-9BAA-AD0F05C6107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333731" y="826477"/>
                        <a:ext cx="951377" cy="43179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accent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b="1"/>
                      </a:p>
                    </p:txBody>
                  </p:sp>
                  <p:sp>
                    <p:nvSpPr>
                      <p:cNvPr id="92" name="TextBox 91">
                        <a:extLst>
                          <a:ext uri="{FF2B5EF4-FFF2-40B4-BE49-F238E27FC236}">
                            <a16:creationId xmlns:a16="http://schemas.microsoft.com/office/drawing/2014/main" id="{8C860518-3F94-4706-9096-D3EE375980EB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336553" y="807872"/>
                        <a:ext cx="951377" cy="492443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ko-KR" altLang="en-US" sz="1300" dirty="0"/>
                          <a:t>유사 게임</a:t>
                        </a:r>
                        <a:endParaRPr lang="en-US" altLang="ko-KR" sz="1300" dirty="0"/>
                      </a:p>
                      <a:p>
                        <a:pPr algn="ctr"/>
                        <a:r>
                          <a:rPr lang="ko-KR" altLang="en-US" sz="1300" dirty="0"/>
                          <a:t>비교</a:t>
                        </a:r>
                      </a:p>
                    </p:txBody>
                  </p:sp>
                  <p:sp>
                    <p:nvSpPr>
                      <p:cNvPr id="93" name="직사각형 92">
                        <a:extLst>
                          <a:ext uri="{FF2B5EF4-FFF2-40B4-BE49-F238E27FC236}">
                            <a16:creationId xmlns:a16="http://schemas.microsoft.com/office/drawing/2014/main" id="{12F3D48D-1340-4F80-BA62-93824A8BD4C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379110" y="826477"/>
                        <a:ext cx="951377" cy="43179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accent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b="1"/>
                      </a:p>
                    </p:txBody>
                  </p:sp>
                  <p:sp>
                    <p:nvSpPr>
                      <p:cNvPr id="94" name="직사각형 93">
                        <a:extLst>
                          <a:ext uri="{FF2B5EF4-FFF2-40B4-BE49-F238E27FC236}">
                            <a16:creationId xmlns:a16="http://schemas.microsoft.com/office/drawing/2014/main" id="{B66C7F42-4063-42C1-A7B7-01359BCE13C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429138" y="826477"/>
                        <a:ext cx="951377" cy="43179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accent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b="1"/>
                      </a:p>
                    </p:txBody>
                  </p:sp>
                </p:grpSp>
                <p:grpSp>
                  <p:nvGrpSpPr>
                    <p:cNvPr id="82" name="그룹 81">
                      <a:extLst>
                        <a:ext uri="{FF2B5EF4-FFF2-40B4-BE49-F238E27FC236}">
                          <a16:creationId xmlns:a16="http://schemas.microsoft.com/office/drawing/2014/main" id="{68480857-714C-4EC2-A3B9-D9C58BB9758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708430" y="826840"/>
                      <a:ext cx="1011822" cy="430091"/>
                      <a:chOff x="5870306" y="387644"/>
                      <a:chExt cx="1011822" cy="430091"/>
                    </a:xfrm>
                  </p:grpSpPr>
                  <p:sp>
                    <p:nvSpPr>
                      <p:cNvPr id="89" name="직사각형 88">
                        <a:extLst>
                          <a:ext uri="{FF2B5EF4-FFF2-40B4-BE49-F238E27FC236}">
                            <a16:creationId xmlns:a16="http://schemas.microsoft.com/office/drawing/2014/main" id="{F4DBDE95-05E1-4DA9-A3E0-A0C3A3DF256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70306" y="387644"/>
                        <a:ext cx="1011822" cy="430091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accent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90" name="TextBox 89">
                        <a:extLst>
                          <a:ext uri="{FF2B5EF4-FFF2-40B4-BE49-F238E27FC236}">
                            <a16:creationId xmlns:a16="http://schemas.microsoft.com/office/drawing/2014/main" id="{D0C7E6FA-09F9-449E-AAF1-43D23CDBCD0E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026541" y="449839"/>
                        <a:ext cx="699352" cy="292388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ko-KR" altLang="en-US" sz="1300" dirty="0"/>
                          <a:t>캐릭터</a:t>
                        </a:r>
                      </a:p>
                    </p:txBody>
                  </p:sp>
                </p:grpSp>
                <p:sp>
                  <p:nvSpPr>
                    <p:cNvPr id="83" name="직사각형 82">
                      <a:extLst>
                        <a:ext uri="{FF2B5EF4-FFF2-40B4-BE49-F238E27FC236}">
                          <a16:creationId xmlns:a16="http://schemas.microsoft.com/office/drawing/2014/main" id="{8C4F1433-078E-4D14-82BB-FDB752C3B89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745648" y="826840"/>
                      <a:ext cx="1011822" cy="43009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84" name="TextBox 83">
                      <a:extLst>
                        <a:ext uri="{FF2B5EF4-FFF2-40B4-BE49-F238E27FC236}">
                          <a16:creationId xmlns:a16="http://schemas.microsoft.com/office/drawing/2014/main" id="{83AFD8E3-38CB-4A0D-B709-E48017DB6DF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830307" y="791684"/>
                      <a:ext cx="842503" cy="49244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300" dirty="0"/>
                        <a:t>Flow Chart</a:t>
                      </a:r>
                      <a:endParaRPr lang="ko-KR" altLang="en-US" sz="1300" dirty="0"/>
                    </a:p>
                  </p:txBody>
                </p:sp>
                <p:sp>
                  <p:nvSpPr>
                    <p:cNvPr id="85" name="직사각형 84">
                      <a:extLst>
                        <a:ext uri="{FF2B5EF4-FFF2-40B4-BE49-F238E27FC236}">
                          <a16:creationId xmlns:a16="http://schemas.microsoft.com/office/drawing/2014/main" id="{D4EB8426-98B6-44FB-867E-8E676B8FCA1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183252" y="826840"/>
                      <a:ext cx="1011822" cy="43009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86" name="TextBox 85">
                      <a:extLst>
                        <a:ext uri="{FF2B5EF4-FFF2-40B4-BE49-F238E27FC236}">
                          <a16:creationId xmlns:a16="http://schemas.microsoft.com/office/drawing/2014/main" id="{1A2ABFC9-BB1D-4EF5-BB3B-EB81DB6CDAC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1282252" y="901330"/>
                      <a:ext cx="865979" cy="2964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300" dirty="0"/>
                        <a:t>기대효과</a:t>
                      </a:r>
                    </a:p>
                  </p:txBody>
                </p:sp>
                <p:sp>
                  <p:nvSpPr>
                    <p:cNvPr id="87" name="TextBox 86">
                      <a:extLst>
                        <a:ext uri="{FF2B5EF4-FFF2-40B4-BE49-F238E27FC236}">
                          <a16:creationId xmlns:a16="http://schemas.microsoft.com/office/drawing/2014/main" id="{FB565B60-9A8F-47C6-BAB5-05CF8DF4803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438408" y="884373"/>
                      <a:ext cx="951377" cy="29238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300" dirty="0"/>
                        <a:t>게임 정보</a:t>
                      </a:r>
                    </a:p>
                  </p:txBody>
                </p:sp>
                <p:sp>
                  <p:nvSpPr>
                    <p:cNvPr id="88" name="직사각형 87">
                      <a:extLst>
                        <a:ext uri="{FF2B5EF4-FFF2-40B4-BE49-F238E27FC236}">
                          <a16:creationId xmlns:a16="http://schemas.microsoft.com/office/drawing/2014/main" id="{7A279283-55BD-45AC-BC26-51E24B7A781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48" y="825994"/>
                      <a:ext cx="1425265" cy="430755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285A8D10-09EA-41BE-B306-38D0A71109AF}"/>
                    </a:ext>
                  </a:extLst>
                </p:cNvPr>
                <p:cNvSpPr txBox="1"/>
                <p:nvPr/>
              </p:nvSpPr>
              <p:spPr>
                <a:xfrm>
                  <a:off x="4232262" y="879993"/>
                  <a:ext cx="1478623" cy="3539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700" b="1" dirty="0"/>
                    <a:t>Ⅱ. </a:t>
                  </a:r>
                  <a:r>
                    <a:rPr lang="ko-KR" altLang="en-US" sz="1700" b="1" dirty="0"/>
                    <a:t>게임 컨셉</a:t>
                  </a:r>
                </a:p>
              </p:txBody>
            </p:sp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FFBC4F3F-AB38-4BD5-8381-66EC11F02E23}"/>
                    </a:ext>
                  </a:extLst>
                </p:cNvPr>
                <p:cNvSpPr txBox="1"/>
                <p:nvPr/>
              </p:nvSpPr>
              <p:spPr>
                <a:xfrm>
                  <a:off x="-131262" y="888524"/>
                  <a:ext cx="1648436" cy="3539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700" dirty="0"/>
                    <a:t>Ⅰ. </a:t>
                  </a:r>
                  <a:r>
                    <a:rPr lang="ko-KR" altLang="en-US" sz="1700" dirty="0"/>
                    <a:t>게임 개괄</a:t>
                  </a:r>
                </a:p>
              </p:txBody>
            </p:sp>
          </p:grp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FBF69C72-E4E2-40C8-B78C-3BF02E28DA4F}"/>
                  </a:ext>
                </a:extLst>
              </p:cNvPr>
              <p:cNvSpPr txBox="1"/>
              <p:nvPr/>
            </p:nvSpPr>
            <p:spPr>
              <a:xfrm>
                <a:off x="2380398" y="813475"/>
                <a:ext cx="1011823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300" dirty="0"/>
                  <a:t>목적 </a:t>
                </a:r>
                <a:r>
                  <a:rPr lang="en-US" altLang="ko-KR" sz="1300" dirty="0"/>
                  <a:t>&amp;</a:t>
                </a:r>
              </a:p>
              <a:p>
                <a:pPr algn="ctr"/>
                <a:r>
                  <a:rPr lang="ko-KR" altLang="en-US" sz="1300" dirty="0"/>
                  <a:t>재미요소</a:t>
                </a:r>
              </a:p>
            </p:txBody>
          </p:sp>
        </p:grp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B621D33E-0E50-433A-BB0F-1A7DC6536E6D}"/>
                </a:ext>
              </a:extLst>
            </p:cNvPr>
            <p:cNvSpPr txBox="1"/>
            <p:nvPr/>
          </p:nvSpPr>
          <p:spPr>
            <a:xfrm>
              <a:off x="6758649" y="829663"/>
              <a:ext cx="951377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300" dirty="0"/>
                <a:t>패시브 </a:t>
              </a:r>
              <a:r>
                <a:rPr lang="en-US" altLang="ko-KR" sz="1300" dirty="0"/>
                <a:t>&amp;</a:t>
              </a:r>
            </a:p>
            <a:p>
              <a:pPr algn="ctr"/>
              <a:r>
                <a:rPr lang="ko-KR" altLang="en-US" sz="1300" dirty="0"/>
                <a:t>아이템</a:t>
              </a:r>
            </a:p>
          </p:txBody>
        </p:sp>
      </p:grpSp>
      <p:pic>
        <p:nvPicPr>
          <p:cNvPr id="62" name="그림 61">
            <a:extLst>
              <a:ext uri="{FF2B5EF4-FFF2-40B4-BE49-F238E27FC236}">
                <a16:creationId xmlns:a16="http://schemas.microsoft.com/office/drawing/2014/main" id="{9F6A96B9-7C3B-474B-A037-E334B52CF190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7747" y="5785001"/>
            <a:ext cx="841638" cy="739093"/>
          </a:xfrm>
          <a:prstGeom prst="rect">
            <a:avLst/>
          </a:prstGeom>
          <a:ln w="28575">
            <a:noFill/>
          </a:ln>
        </p:spPr>
      </p:pic>
      <p:pic>
        <p:nvPicPr>
          <p:cNvPr id="63" name="그림 62">
            <a:extLst>
              <a:ext uri="{FF2B5EF4-FFF2-40B4-BE49-F238E27FC236}">
                <a16:creationId xmlns:a16="http://schemas.microsoft.com/office/drawing/2014/main" id="{4EF96B5D-333E-46BF-A000-35BFF68F96D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1980" y="5734870"/>
            <a:ext cx="831821" cy="797713"/>
          </a:xfrm>
          <a:prstGeom prst="rect">
            <a:avLst/>
          </a:prstGeom>
          <a:ln w="38100">
            <a:noFill/>
          </a:ln>
        </p:spPr>
      </p:pic>
      <p:pic>
        <p:nvPicPr>
          <p:cNvPr id="96" name="그림 95">
            <a:extLst>
              <a:ext uri="{FF2B5EF4-FFF2-40B4-BE49-F238E27FC236}">
                <a16:creationId xmlns:a16="http://schemas.microsoft.com/office/drawing/2014/main" id="{EE58F0EB-A2FC-46C5-A835-481A50E7EFE6}"/>
              </a:ext>
            </a:extLst>
          </p:cNvPr>
          <p:cNvPicPr/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71357" b="92714" l="4124" r="41495">
                        <a14:foregroundMark x1="6701" y1="86181" x2="16237" y2="86432"/>
                        <a14:foregroundMark x1="38660" y1="85678" x2="38402" y2="88693"/>
                        <a14:foregroundMark x1="38918" y1="85176" x2="41495" y2="84925"/>
                        <a14:foregroundMark x1="40722" y1="85678" x2="39948" y2="88442"/>
                        <a14:foregroundMark x1="38918" y1="89196" x2="15206" y2="91457"/>
                        <a14:foregroundMark x1="6701" y1="86935" x2="14691" y2="91709"/>
                        <a14:foregroundMark x1="6186" y1="86683" x2="5412" y2="85427"/>
                        <a14:foregroundMark x1="5412" y1="85427" x2="4124" y2="85427"/>
                        <a14:foregroundMark x1="19845" y1="73367" x2="20361" y2="713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02" t="69582" r="55441" b="4667"/>
          <a:stretch/>
        </p:blipFill>
        <p:spPr bwMode="auto">
          <a:xfrm>
            <a:off x="10677154" y="5752926"/>
            <a:ext cx="937052" cy="803242"/>
          </a:xfrm>
          <a:prstGeom prst="rect">
            <a:avLst/>
          </a:prstGeom>
          <a:ln w="9525"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그림 5" descr="실내, 앉아있는, 남자, 테이블이(가) 표시된 사진&#10;&#10;자동 생성된 설명">
            <a:extLst>
              <a:ext uri="{FF2B5EF4-FFF2-40B4-BE49-F238E27FC236}">
                <a16:creationId xmlns:a16="http://schemas.microsoft.com/office/drawing/2014/main" id="{4501B32C-D545-4686-A6BA-30B8D185844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007" y="2081356"/>
            <a:ext cx="6647024" cy="4474807"/>
          </a:xfrm>
          <a:prstGeom prst="rect">
            <a:avLst/>
          </a:prstGeom>
        </p:spPr>
      </p:pic>
      <p:sp>
        <p:nvSpPr>
          <p:cNvPr id="48" name="말풍선: 모서리가 둥근 사각형 2">
            <a:extLst>
              <a:ext uri="{FF2B5EF4-FFF2-40B4-BE49-F238E27FC236}">
                <a16:creationId xmlns:a16="http://schemas.microsoft.com/office/drawing/2014/main" id="{780EB475-454C-4E2F-99EA-89493555D1F3}"/>
              </a:ext>
            </a:extLst>
          </p:cNvPr>
          <p:cNvSpPr/>
          <p:nvPr/>
        </p:nvSpPr>
        <p:spPr>
          <a:xfrm>
            <a:off x="4956262" y="3031903"/>
            <a:ext cx="1496296" cy="354930"/>
          </a:xfrm>
          <a:prstGeom prst="wedgeRoundRectCallout">
            <a:avLst>
              <a:gd name="adj1" fmla="val -44206"/>
              <a:gd name="adj2" fmla="val 93322"/>
              <a:gd name="adj3" fmla="val 16667"/>
            </a:avLst>
          </a:prstGeom>
          <a:solidFill>
            <a:schemeClr val="bg1">
              <a:alpha val="90000"/>
            </a:schemeClr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클릭 시 아이템 관한 </a:t>
            </a:r>
            <a:r>
              <a:rPr lang="ko-KR" altLang="en-US" sz="1000">
                <a:solidFill>
                  <a:schemeClr val="tx1"/>
                </a:solidFill>
              </a:rPr>
              <a:t>내용을 하단에 출력 함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50" name="말풍선: 모서리가 둥근 사각형 2">
            <a:extLst>
              <a:ext uri="{FF2B5EF4-FFF2-40B4-BE49-F238E27FC236}">
                <a16:creationId xmlns:a16="http://schemas.microsoft.com/office/drawing/2014/main" id="{780EB475-454C-4E2F-99EA-89493555D1F3}"/>
              </a:ext>
            </a:extLst>
          </p:cNvPr>
          <p:cNvSpPr/>
          <p:nvPr/>
        </p:nvSpPr>
        <p:spPr>
          <a:xfrm>
            <a:off x="4903480" y="4337038"/>
            <a:ext cx="961185" cy="354930"/>
          </a:xfrm>
          <a:prstGeom prst="wedgeRoundRectCallout">
            <a:avLst>
              <a:gd name="adj1" fmla="val -44206"/>
              <a:gd name="adj2" fmla="val 93322"/>
              <a:gd name="adj3" fmla="val 16667"/>
            </a:avLst>
          </a:prstGeom>
          <a:solidFill>
            <a:schemeClr val="bg1">
              <a:alpha val="90000"/>
            </a:schemeClr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>
                <a:solidFill>
                  <a:schemeClr val="tx1"/>
                </a:solidFill>
              </a:rPr>
              <a:t>내용 출력 칸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51" name="말풍선: 모서리가 둥근 사각형 2">
            <a:extLst>
              <a:ext uri="{FF2B5EF4-FFF2-40B4-BE49-F238E27FC236}">
                <a16:creationId xmlns:a16="http://schemas.microsoft.com/office/drawing/2014/main" id="{780EB475-454C-4E2F-99EA-89493555D1F3}"/>
              </a:ext>
            </a:extLst>
          </p:cNvPr>
          <p:cNvSpPr/>
          <p:nvPr/>
        </p:nvSpPr>
        <p:spPr>
          <a:xfrm>
            <a:off x="680990" y="3061839"/>
            <a:ext cx="1496296" cy="354930"/>
          </a:xfrm>
          <a:prstGeom prst="wedgeRoundRectCallout">
            <a:avLst>
              <a:gd name="adj1" fmla="val 38813"/>
              <a:gd name="adj2" fmla="val 110335"/>
              <a:gd name="adj3" fmla="val 16667"/>
            </a:avLst>
          </a:prstGeom>
          <a:solidFill>
            <a:schemeClr val="bg1">
              <a:alpha val="90000"/>
            </a:schemeClr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클릭 </a:t>
            </a:r>
            <a:r>
              <a:rPr lang="ko-KR" altLang="en-US" sz="1000">
                <a:solidFill>
                  <a:schemeClr val="tx1"/>
                </a:solidFill>
              </a:rPr>
              <a:t>시 패시브 </a:t>
            </a:r>
            <a:r>
              <a:rPr lang="ko-KR" altLang="en-US" sz="1000" dirty="0">
                <a:solidFill>
                  <a:schemeClr val="tx1"/>
                </a:solidFill>
              </a:rPr>
              <a:t>관한 </a:t>
            </a:r>
            <a:r>
              <a:rPr lang="ko-KR" altLang="en-US" sz="1000">
                <a:solidFill>
                  <a:schemeClr val="tx1"/>
                </a:solidFill>
              </a:rPr>
              <a:t>내용을 하단에 출력 함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83205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01449AA5-AC27-4333-A90F-00A4AB628591}"/>
              </a:ext>
            </a:extLst>
          </p:cNvPr>
          <p:cNvSpPr/>
          <p:nvPr/>
        </p:nvSpPr>
        <p:spPr>
          <a:xfrm>
            <a:off x="10466664" y="138789"/>
            <a:ext cx="1725336" cy="384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Page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2/37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26" name="표 26">
            <a:extLst>
              <a:ext uri="{FF2B5EF4-FFF2-40B4-BE49-F238E27FC236}">
                <a16:creationId xmlns:a16="http://schemas.microsoft.com/office/drawing/2014/main" id="{3C0F3382-330D-4D7C-ADF5-FCF74698F8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8821127"/>
              </p:ext>
            </p:extLst>
          </p:nvPr>
        </p:nvGraphicFramePr>
        <p:xfrm>
          <a:off x="551301" y="1677179"/>
          <a:ext cx="11085736" cy="1079500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2387881">
                  <a:extLst>
                    <a:ext uri="{9D8B030D-6E8A-4147-A177-3AD203B41FA5}">
                      <a16:colId xmlns:a16="http://schemas.microsoft.com/office/drawing/2014/main" val="2989946888"/>
                    </a:ext>
                  </a:extLst>
                </a:gridCol>
                <a:gridCol w="8697855">
                  <a:extLst>
                    <a:ext uri="{9D8B030D-6E8A-4147-A177-3AD203B41FA5}">
                      <a16:colId xmlns:a16="http://schemas.microsoft.com/office/drawing/2014/main" val="4215272410"/>
                    </a:ext>
                  </a:extLst>
                </a:gridCol>
              </a:tblGrid>
              <a:tr h="78762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게임 목적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50000"/>
                        </a:lnSpc>
                      </a:pPr>
                      <a:r>
                        <a:rPr lang="en-US" altLang="ko-KR" sz="15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1. </a:t>
                      </a:r>
                      <a:r>
                        <a:rPr lang="ko-KR" altLang="en-US" sz="15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실제 애니메이션 스토리를 바탕으로</a:t>
                      </a:r>
                      <a:r>
                        <a:rPr lang="en-US" altLang="ko-KR" sz="15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 </a:t>
                      </a:r>
                      <a:r>
                        <a:rPr lang="ko-KR" altLang="en-US" sz="15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제작하여</a:t>
                      </a:r>
                      <a:r>
                        <a:rPr lang="en-US" altLang="ko-KR" sz="15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, </a:t>
                      </a:r>
                      <a:r>
                        <a:rPr lang="ko-KR" altLang="en-US" sz="15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숨은 그림을 찾는 재미성을 제공</a:t>
                      </a:r>
                      <a:endParaRPr lang="en-US" altLang="ko-KR" sz="1500" b="1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  <a:p>
                      <a:pPr algn="just" latinLnBrk="1">
                        <a:lnSpc>
                          <a:spcPct val="150000"/>
                        </a:lnSpc>
                      </a:pPr>
                      <a:r>
                        <a:rPr lang="en-US" altLang="ko-KR" sz="15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2. </a:t>
                      </a:r>
                      <a:r>
                        <a:rPr lang="ko-KR" altLang="en-US" sz="15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게임의 실패성을 주지 않고</a:t>
                      </a:r>
                      <a:r>
                        <a:rPr lang="en-US" altLang="ko-KR" sz="15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, </a:t>
                      </a:r>
                      <a:r>
                        <a:rPr lang="ko-KR" altLang="en-US" sz="15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클리어 할 수 있도록 제공해주는 방향성</a:t>
                      </a:r>
                      <a:endParaRPr lang="en-US" altLang="ko-KR" sz="1500" b="1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  <a:p>
                      <a:pPr algn="just" latinLnBrk="1">
                        <a:lnSpc>
                          <a:spcPct val="150000"/>
                        </a:lnSpc>
                      </a:pPr>
                      <a:r>
                        <a:rPr lang="en-US" altLang="ko-KR" sz="15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3. </a:t>
                      </a:r>
                      <a:r>
                        <a:rPr lang="ko-KR" altLang="en-US" sz="15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어린 유저들이 부모님의 큰 도움 없이 쉽게 플레이할 수 있는 게임 디자인 개발</a:t>
                      </a:r>
                      <a:endParaRPr lang="en-US" altLang="ko-KR" sz="1500" b="1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7596589"/>
                  </a:ext>
                </a:extLst>
              </a:tr>
            </a:tbl>
          </a:graphicData>
        </a:graphic>
      </p:graphicFrame>
      <p:graphicFrame>
        <p:nvGraphicFramePr>
          <p:cNvPr id="5" name="차트 4">
            <a:extLst>
              <a:ext uri="{FF2B5EF4-FFF2-40B4-BE49-F238E27FC236}">
                <a16:creationId xmlns:a16="http://schemas.microsoft.com/office/drawing/2014/main" id="{5896A2A6-648F-4FC1-B809-32FE8C8D2BC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35925773"/>
              </p:ext>
            </p:extLst>
          </p:nvPr>
        </p:nvGraphicFramePr>
        <p:xfrm>
          <a:off x="551302" y="3109866"/>
          <a:ext cx="4655889" cy="31957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4" name="표 26">
            <a:extLst>
              <a:ext uri="{FF2B5EF4-FFF2-40B4-BE49-F238E27FC236}">
                <a16:creationId xmlns:a16="http://schemas.microsoft.com/office/drawing/2014/main" id="{778A0710-591E-4ADD-989E-24EBEBB8F5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2261539"/>
              </p:ext>
            </p:extLst>
          </p:nvPr>
        </p:nvGraphicFramePr>
        <p:xfrm>
          <a:off x="5338453" y="3109867"/>
          <a:ext cx="6298585" cy="3195759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126912">
                  <a:extLst>
                    <a:ext uri="{9D8B030D-6E8A-4147-A177-3AD203B41FA5}">
                      <a16:colId xmlns:a16="http://schemas.microsoft.com/office/drawing/2014/main" val="2989946888"/>
                    </a:ext>
                  </a:extLst>
                </a:gridCol>
                <a:gridCol w="1006415">
                  <a:extLst>
                    <a:ext uri="{9D8B030D-6E8A-4147-A177-3AD203B41FA5}">
                      <a16:colId xmlns:a16="http://schemas.microsoft.com/office/drawing/2014/main" val="4215272410"/>
                    </a:ext>
                  </a:extLst>
                </a:gridCol>
                <a:gridCol w="4165258">
                  <a:extLst>
                    <a:ext uri="{9D8B030D-6E8A-4147-A177-3AD203B41FA5}">
                      <a16:colId xmlns:a16="http://schemas.microsoft.com/office/drawing/2014/main" val="2065294650"/>
                    </a:ext>
                  </a:extLst>
                </a:gridCol>
              </a:tblGrid>
              <a:tr h="3705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항목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비중 차지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상세 설명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5426938"/>
                  </a:ext>
                </a:extLst>
              </a:tr>
              <a:tr h="83775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스테이지</a:t>
                      </a:r>
                      <a:endParaRPr lang="en-US" altLang="ko-KR" sz="1200" b="1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2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클리어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50%</a:t>
                      </a:r>
                      <a:endParaRPr lang="ko-KR" altLang="en-US" sz="1200" b="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스테이지를 클리어 후 얻을 수 있는 쾌감</a:t>
                      </a:r>
                      <a:endParaRPr lang="en-US" altLang="ko-KR" sz="1200" b="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7596589"/>
                  </a:ext>
                </a:extLst>
              </a:tr>
              <a:tr h="95230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시각적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25%</a:t>
                      </a:r>
                      <a:endParaRPr lang="ko-KR" altLang="en-US" sz="1200" b="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배경에 맞는 분위기 조성과 귀여운 캐릭터 디자인</a:t>
                      </a:r>
                      <a:endParaRPr lang="en-US" altLang="ko-KR" sz="1200" b="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622651"/>
                  </a:ext>
                </a:extLst>
              </a:tr>
              <a:tr h="10351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도감 컬렉션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25%</a:t>
                      </a:r>
                      <a:endParaRPr lang="ko-KR" altLang="en-US" sz="1200" b="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챕터 별 마지막 스테이지에서 티니핑을 얻고</a:t>
                      </a:r>
                      <a:r>
                        <a:rPr lang="en-US" altLang="ko-KR" sz="1200" b="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,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도감을 채울 수 있는 만족감</a:t>
                      </a:r>
                      <a:endParaRPr lang="en-US" altLang="ko-KR" sz="1200" b="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590566"/>
                  </a:ext>
                </a:extLst>
              </a:tr>
            </a:tbl>
          </a:graphicData>
        </a:graphic>
      </p:graphicFrame>
      <p:pic>
        <p:nvPicPr>
          <p:cNvPr id="36" name="Picture 2" descr="캐치 티니핑 캐릭터 소개 로열 티니핑 일반 티니핑 성우소개">
            <a:extLst>
              <a:ext uri="{FF2B5EF4-FFF2-40B4-BE49-F238E27FC236}">
                <a16:creationId xmlns:a16="http://schemas.microsoft.com/office/drawing/2014/main" id="{C5322763-1220-4CD5-9E95-5D0EF58643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376" b="96203" l="8567" r="89951">
                        <a14:foregroundMark x1="67545" y1="25738" x2="63097" y2="8228"/>
                        <a14:foregroundMark x1="63097" y1="8228" x2="56507" y2="16667"/>
                        <a14:foregroundMark x1="63756" y1="6540" x2="55848" y2="11814"/>
                        <a14:foregroundMark x1="55848" y1="11814" x2="54201" y2="14768"/>
                        <a14:foregroundMark x1="60956" y1="5274" x2="53542" y2="11814"/>
                        <a14:foregroundMark x1="53542" y1="11814" x2="50247" y2="18354"/>
                        <a14:foregroundMark x1="60956" y1="5696" x2="55025" y2="17300"/>
                        <a14:foregroundMark x1="60297" y1="6329" x2="56178" y2="18354"/>
                        <a14:foregroundMark x1="45634" y1="5696" x2="40033" y2="8650"/>
                        <a14:foregroundMark x1="43493" y1="4008" x2="41845" y2="4219"/>
                        <a14:foregroundMark x1="44646" y1="4219" x2="44152" y2="3797"/>
                        <a14:foregroundMark x1="19934" y1="72152" x2="18122" y2="83544"/>
                        <a14:foregroundMark x1="18122" y1="83544" x2="29654" y2="83755"/>
                        <a14:foregroundMark x1="39044" y1="89662" x2="42504" y2="94304"/>
                        <a14:foregroundMark x1="50082" y1="94515" x2="54366" y2="95781"/>
                        <a14:foregroundMark x1="8731" y1="74262" x2="12026" y2="85232"/>
                        <a14:foregroundMark x1="12026" y1="85232" x2="13344" y2="85654"/>
                        <a14:foregroundMark x1="42175" y1="96203" x2="43657" y2="95992"/>
                        <a14:foregroundMark x1="56343" y1="44304" x2="51236" y2="55063"/>
                        <a14:foregroundMark x1="33443" y1="44093" x2="34761" y2="6075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903" y="5366695"/>
            <a:ext cx="1138542" cy="889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55F1A538-7B93-457E-8CF6-9CDFFFF3F0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9717" y="3699482"/>
            <a:ext cx="1207679" cy="835141"/>
          </a:xfrm>
          <a:prstGeom prst="rect">
            <a:avLst/>
          </a:prstGeom>
          <a:effectLst>
            <a:softEdge rad="25400"/>
          </a:effec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26F8FEC-551B-4765-B949-14BE6BEC5C8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8914" y="3699482"/>
            <a:ext cx="1055476" cy="835141"/>
          </a:xfrm>
          <a:prstGeom prst="rect">
            <a:avLst/>
          </a:prstGeom>
          <a:effectLst>
            <a:softEdge rad="25400"/>
          </a:effectLst>
        </p:spPr>
      </p:pic>
      <p:grpSp>
        <p:nvGrpSpPr>
          <p:cNvPr id="39" name="그룹 38">
            <a:extLst>
              <a:ext uri="{FF2B5EF4-FFF2-40B4-BE49-F238E27FC236}">
                <a16:creationId xmlns:a16="http://schemas.microsoft.com/office/drawing/2014/main" id="{7671A156-2A45-4AC7-AFEE-3414C130BECA}"/>
              </a:ext>
            </a:extLst>
          </p:cNvPr>
          <p:cNvGrpSpPr/>
          <p:nvPr/>
        </p:nvGrpSpPr>
        <p:grpSpPr>
          <a:xfrm>
            <a:off x="177756" y="184155"/>
            <a:ext cx="1747759" cy="384597"/>
            <a:chOff x="204133" y="192947"/>
            <a:chExt cx="2021747" cy="384597"/>
          </a:xfrm>
        </p:grpSpPr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1FFD2FEB-E00D-4433-9F85-98ED3CA48E04}"/>
                </a:ext>
              </a:extLst>
            </p:cNvPr>
            <p:cNvSpPr/>
            <p:nvPr/>
          </p:nvSpPr>
          <p:spPr>
            <a:xfrm>
              <a:off x="204133" y="192947"/>
              <a:ext cx="2021747" cy="384597"/>
            </a:xfrm>
            <a:prstGeom prst="rect">
              <a:avLst/>
            </a:prstGeom>
            <a:solidFill>
              <a:srgbClr val="FF1F84"/>
            </a:solidFill>
            <a:ln>
              <a:solidFill>
                <a:srgbClr val="FF1F8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406A280A-9D00-4631-80B4-CEB62096CDF4}"/>
                </a:ext>
              </a:extLst>
            </p:cNvPr>
            <p:cNvSpPr/>
            <p:nvPr/>
          </p:nvSpPr>
          <p:spPr>
            <a:xfrm>
              <a:off x="204133" y="192947"/>
              <a:ext cx="1472533" cy="384597"/>
            </a:xfrm>
            <a:prstGeom prst="rect">
              <a:avLst/>
            </a:prstGeom>
            <a:solidFill>
              <a:srgbClr val="FFE7F3"/>
            </a:solidFill>
            <a:ln>
              <a:solidFill>
                <a:srgbClr val="FF1F8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b="1" dirty="0">
                  <a:solidFill>
                    <a:schemeClr val="tx1"/>
                  </a:solidFill>
                </a:rPr>
                <a:t>티니핑</a:t>
              </a:r>
            </a:p>
          </p:txBody>
        </p:sp>
      </p:grpSp>
      <p:pic>
        <p:nvPicPr>
          <p:cNvPr id="42" name="Picture 2" descr="캐치 티니핑 캐릭터 소개 로열 티니핑 일반 티니핑 성우소개">
            <a:extLst>
              <a:ext uri="{FF2B5EF4-FFF2-40B4-BE49-F238E27FC236}">
                <a16:creationId xmlns:a16="http://schemas.microsoft.com/office/drawing/2014/main" id="{C7B98A2F-406A-4E0A-8874-DCE2758F54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376" b="96203" l="8567" r="89951">
                        <a14:foregroundMark x1="67545" y1="25738" x2="63097" y2="8228"/>
                        <a14:foregroundMark x1="63097" y1="8228" x2="56507" y2="16667"/>
                        <a14:foregroundMark x1="63756" y1="6540" x2="55848" y2="11814"/>
                        <a14:foregroundMark x1="55848" y1="11814" x2="54201" y2="14768"/>
                        <a14:foregroundMark x1="60956" y1="5274" x2="53542" y2="11814"/>
                        <a14:foregroundMark x1="53542" y1="11814" x2="50247" y2="18354"/>
                        <a14:foregroundMark x1="60956" y1="5696" x2="55025" y2="17300"/>
                        <a14:foregroundMark x1="60297" y1="6329" x2="56178" y2="18354"/>
                        <a14:foregroundMark x1="45634" y1="5696" x2="40033" y2="8650"/>
                        <a14:foregroundMark x1="43493" y1="4008" x2="41845" y2="4219"/>
                        <a14:foregroundMark x1="44646" y1="4219" x2="44152" y2="3797"/>
                        <a14:foregroundMark x1="19934" y1="72152" x2="18122" y2="83544"/>
                        <a14:foregroundMark x1="18122" y1="83544" x2="29654" y2="83755"/>
                        <a14:foregroundMark x1="39044" y1="89662" x2="42504" y2="94304"/>
                        <a14:foregroundMark x1="50082" y1="94515" x2="54366" y2="95781"/>
                        <a14:foregroundMark x1="8731" y1="74262" x2="12026" y2="85232"/>
                        <a14:foregroundMark x1="12026" y1="85232" x2="13344" y2="85654"/>
                        <a14:foregroundMark x1="42175" y1="96203" x2="43657" y2="95992"/>
                        <a14:foregroundMark x1="56343" y1="44304" x2="51236" y2="55063"/>
                        <a14:foregroundMark x1="33443" y1="44093" x2="34761" y2="6075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4691" y="216669"/>
            <a:ext cx="439616" cy="343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0" name="그룹 29">
            <a:extLst>
              <a:ext uri="{FF2B5EF4-FFF2-40B4-BE49-F238E27FC236}">
                <a16:creationId xmlns:a16="http://schemas.microsoft.com/office/drawing/2014/main" id="{E2908500-0B92-4991-922C-EB65B79E0221}"/>
              </a:ext>
            </a:extLst>
          </p:cNvPr>
          <p:cNvGrpSpPr/>
          <p:nvPr/>
        </p:nvGrpSpPr>
        <p:grpSpPr>
          <a:xfrm>
            <a:off x="-7620" y="721453"/>
            <a:ext cx="12199620" cy="846148"/>
            <a:chOff x="-7620" y="721453"/>
            <a:chExt cx="12199620" cy="846148"/>
          </a:xfrm>
        </p:grpSpPr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39C916A1-0B1A-4DE3-9D49-989F04EB4ADE}"/>
                </a:ext>
              </a:extLst>
            </p:cNvPr>
            <p:cNvCxnSpPr/>
            <p:nvPr/>
          </p:nvCxnSpPr>
          <p:spPr>
            <a:xfrm>
              <a:off x="0" y="721453"/>
              <a:ext cx="12192000" cy="0"/>
            </a:xfrm>
            <a:prstGeom prst="line">
              <a:avLst/>
            </a:prstGeom>
            <a:ln w="19050">
              <a:solidFill>
                <a:schemeClr val="accent2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90E75F71-21BA-417E-A92D-D306C15594D3}"/>
                </a:ext>
              </a:extLst>
            </p:cNvPr>
            <p:cNvGrpSpPr/>
            <p:nvPr/>
          </p:nvGrpSpPr>
          <p:grpSpPr>
            <a:xfrm>
              <a:off x="-7620" y="847457"/>
              <a:ext cx="12193256" cy="720144"/>
              <a:chOff x="-7620" y="847457"/>
              <a:chExt cx="12193256" cy="720144"/>
            </a:xfrm>
          </p:grpSpPr>
          <p:cxnSp>
            <p:nvCxnSpPr>
              <p:cNvPr id="33" name="직선 연결선 32">
                <a:extLst>
                  <a:ext uri="{FF2B5EF4-FFF2-40B4-BE49-F238E27FC236}">
                    <a16:creationId xmlns:a16="http://schemas.microsoft.com/office/drawing/2014/main" id="{0A64058F-BDD1-4CD0-9125-1186CAE23DB8}"/>
                  </a:ext>
                </a:extLst>
              </p:cNvPr>
              <p:cNvCxnSpPr/>
              <p:nvPr/>
            </p:nvCxnSpPr>
            <p:spPr>
              <a:xfrm>
                <a:off x="-7620" y="1377706"/>
                <a:ext cx="12192000" cy="0"/>
              </a:xfrm>
              <a:prstGeom prst="line">
                <a:avLst/>
              </a:prstGeom>
              <a:ln w="19050">
                <a:solidFill>
                  <a:schemeClr val="accent2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" name="화살표: 오각형 33">
                <a:extLst>
                  <a:ext uri="{FF2B5EF4-FFF2-40B4-BE49-F238E27FC236}">
                    <a16:creationId xmlns:a16="http://schemas.microsoft.com/office/drawing/2014/main" id="{1020C3BE-AC43-468B-9C0E-B940BDCBB506}"/>
                  </a:ext>
                </a:extLst>
              </p:cNvPr>
              <p:cNvSpPr/>
              <p:nvPr/>
            </p:nvSpPr>
            <p:spPr>
              <a:xfrm rot="5400000">
                <a:off x="398180" y="451601"/>
                <a:ext cx="720000" cy="1512000"/>
              </a:xfrm>
              <a:prstGeom prst="homePlate">
                <a:avLst>
                  <a:gd name="adj" fmla="val 39689"/>
                </a:avLst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endParaRP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64D634CE-AC73-49A4-9070-314A2770501B}"/>
                  </a:ext>
                </a:extLst>
              </p:cNvPr>
              <p:cNvSpPr txBox="1"/>
              <p:nvPr/>
            </p:nvSpPr>
            <p:spPr>
              <a:xfrm>
                <a:off x="34922" y="930577"/>
                <a:ext cx="14053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b="1" dirty="0"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Ⅰ. </a:t>
                </a:r>
                <a:r>
                  <a:rPr lang="ko-KR" altLang="en-US" sz="1400" b="1" dirty="0"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게임 개괄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3A4F1344-D36C-4C42-8955-8904467EA347}"/>
                  </a:ext>
                </a:extLst>
              </p:cNvPr>
              <p:cNvSpPr txBox="1"/>
              <p:nvPr/>
            </p:nvSpPr>
            <p:spPr>
              <a:xfrm>
                <a:off x="1523345" y="920181"/>
                <a:ext cx="951377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300" b="1" dirty="0"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게임 정보</a:t>
                </a:r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CCCB3BE9-064C-4E06-8A8B-C3926E897F5A}"/>
                  </a:ext>
                </a:extLst>
              </p:cNvPr>
              <p:cNvSpPr/>
              <p:nvPr/>
            </p:nvSpPr>
            <p:spPr>
              <a:xfrm>
                <a:off x="3400374" y="847457"/>
                <a:ext cx="951377" cy="43179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유사게임</a:t>
                </a:r>
                <a:endParaRPr lang="en-US" altLang="ko-KR" sz="1000" dirty="0">
                  <a:solidFill>
                    <a:schemeClr val="tx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endParaRPr>
              </a:p>
              <a:p>
                <a:pPr algn="ctr"/>
                <a:r>
                  <a:rPr lang="ko-KR" altLang="en-US" sz="1000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정보</a:t>
                </a:r>
              </a:p>
            </p:txBody>
          </p:sp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95D88765-3988-4599-9EA4-9EA82AF8A561}"/>
                  </a:ext>
                </a:extLst>
              </p:cNvPr>
              <p:cNvSpPr/>
              <p:nvPr/>
            </p:nvSpPr>
            <p:spPr>
              <a:xfrm>
                <a:off x="1512737" y="847457"/>
                <a:ext cx="951377" cy="43179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b="1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게임 정보</a:t>
                </a:r>
              </a:p>
            </p:txBody>
          </p:sp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E02A554E-963D-4A5C-9D1A-1E8D46D51482}"/>
                  </a:ext>
                </a:extLst>
              </p:cNvPr>
              <p:cNvSpPr/>
              <p:nvPr/>
            </p:nvSpPr>
            <p:spPr>
              <a:xfrm>
                <a:off x="2455381" y="847457"/>
                <a:ext cx="951377" cy="431798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목적 </a:t>
                </a:r>
                <a:r>
                  <a:rPr lang="en-US" altLang="ko-KR" sz="1000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&amp;</a:t>
                </a:r>
              </a:p>
              <a:p>
                <a:pPr algn="ctr"/>
                <a:r>
                  <a:rPr lang="ko-KR" altLang="en-US" sz="1000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재미요소</a:t>
                </a:r>
              </a:p>
            </p:txBody>
          </p:sp>
          <p:sp>
            <p:nvSpPr>
              <p:cNvPr id="62" name="직사각형 61">
                <a:extLst>
                  <a:ext uri="{FF2B5EF4-FFF2-40B4-BE49-F238E27FC236}">
                    <a16:creationId xmlns:a16="http://schemas.microsoft.com/office/drawing/2014/main" id="{C14B0937-4CAE-44A1-B9C3-F980A711AE84}"/>
                  </a:ext>
                </a:extLst>
              </p:cNvPr>
              <p:cNvSpPr/>
              <p:nvPr/>
            </p:nvSpPr>
            <p:spPr>
              <a:xfrm>
                <a:off x="4347907" y="847457"/>
                <a:ext cx="1548000" cy="43179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500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Ⅱ. </a:t>
                </a:r>
                <a:r>
                  <a:rPr lang="ko-KR" altLang="en-US" sz="1500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게임 컨셉</a:t>
                </a:r>
              </a:p>
            </p:txBody>
          </p:sp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53F4987C-BB45-4C52-ACA1-17F1FD7B6BD5}"/>
                  </a:ext>
                </a:extLst>
              </p:cNvPr>
              <p:cNvSpPr/>
              <p:nvPr/>
            </p:nvSpPr>
            <p:spPr>
              <a:xfrm>
                <a:off x="5892819" y="847457"/>
                <a:ext cx="951377" cy="43179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Flow Chart</a:t>
                </a:r>
                <a:endParaRPr lang="ko-KR" altLang="en-US" sz="1000" dirty="0">
                  <a:solidFill>
                    <a:schemeClr val="tx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endParaRPr>
              </a:p>
            </p:txBody>
          </p:sp>
          <p:sp>
            <p:nvSpPr>
              <p:cNvPr id="64" name="직사각형 63">
                <a:extLst>
                  <a:ext uri="{FF2B5EF4-FFF2-40B4-BE49-F238E27FC236}">
                    <a16:creationId xmlns:a16="http://schemas.microsoft.com/office/drawing/2014/main" id="{4A435ACB-18FD-4448-85DB-3B1035460E3F}"/>
                  </a:ext>
                </a:extLst>
              </p:cNvPr>
              <p:cNvSpPr/>
              <p:nvPr/>
            </p:nvSpPr>
            <p:spPr>
              <a:xfrm>
                <a:off x="6843504" y="847457"/>
                <a:ext cx="951377" cy="43179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UI</a:t>
                </a:r>
                <a:r>
                  <a:rPr lang="ko-KR" altLang="en-US" sz="1000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 </a:t>
                </a:r>
                <a:r>
                  <a:rPr lang="en-US" altLang="ko-KR" sz="1000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&amp;</a:t>
                </a:r>
                <a:r>
                  <a:rPr lang="ko-KR" altLang="en-US" sz="1000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 </a:t>
                </a:r>
                <a:r>
                  <a:rPr lang="en-US" altLang="ko-KR" sz="1000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UX</a:t>
                </a:r>
              </a:p>
            </p:txBody>
          </p:sp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FA384801-A802-4CD9-9447-982CA3013F20}"/>
                  </a:ext>
                </a:extLst>
              </p:cNvPr>
              <p:cNvSpPr/>
              <p:nvPr/>
            </p:nvSpPr>
            <p:spPr>
              <a:xfrm>
                <a:off x="7787655" y="847457"/>
                <a:ext cx="951377" cy="43179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시스템</a:t>
                </a:r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FB27D16F-F044-4269-AF5A-9607FCA7FE71}"/>
                  </a:ext>
                </a:extLst>
              </p:cNvPr>
              <p:cNvSpPr/>
              <p:nvPr/>
            </p:nvSpPr>
            <p:spPr>
              <a:xfrm>
                <a:off x="8734232" y="847457"/>
                <a:ext cx="951377" cy="43179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dirty="0">
                  <a:solidFill>
                    <a:schemeClr val="tx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endParaRPr>
              </a:p>
            </p:txBody>
          </p:sp>
          <p:sp>
            <p:nvSpPr>
              <p:cNvPr id="67" name="직사각형 66">
                <a:extLst>
                  <a:ext uri="{FF2B5EF4-FFF2-40B4-BE49-F238E27FC236}">
                    <a16:creationId xmlns:a16="http://schemas.microsoft.com/office/drawing/2014/main" id="{E892704B-9185-447B-B31B-D9ABDD84860D}"/>
                  </a:ext>
                </a:extLst>
              </p:cNvPr>
              <p:cNvSpPr/>
              <p:nvPr/>
            </p:nvSpPr>
            <p:spPr>
              <a:xfrm>
                <a:off x="9685609" y="847457"/>
                <a:ext cx="1548000" cy="43179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500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Ⅲ. </a:t>
                </a:r>
                <a:r>
                  <a:rPr lang="ko-KR" altLang="en-US" sz="1500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방향성</a:t>
                </a:r>
              </a:p>
            </p:txBody>
          </p:sp>
          <p:sp>
            <p:nvSpPr>
              <p:cNvPr id="68" name="직사각형 67">
                <a:extLst>
                  <a:ext uri="{FF2B5EF4-FFF2-40B4-BE49-F238E27FC236}">
                    <a16:creationId xmlns:a16="http://schemas.microsoft.com/office/drawing/2014/main" id="{58AF9ABD-D2FB-4D99-A9E2-FAD1F04FADF4}"/>
                  </a:ext>
                </a:extLst>
              </p:cNvPr>
              <p:cNvSpPr/>
              <p:nvPr/>
            </p:nvSpPr>
            <p:spPr>
              <a:xfrm>
                <a:off x="11234259" y="847457"/>
                <a:ext cx="951377" cy="43179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기대효과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462843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평면, 비행기, 앉아있는, 컴퓨터이(가) 표시된 사진&#10;&#10;자동 생성된 설명">
            <a:extLst>
              <a:ext uri="{FF2B5EF4-FFF2-40B4-BE49-F238E27FC236}">
                <a16:creationId xmlns:a16="http://schemas.microsoft.com/office/drawing/2014/main" id="{8E23B2AF-28A1-4C38-8B48-435B0BF262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0" y="-39733"/>
            <a:ext cx="12192000" cy="6897731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4FA2DB8-3720-4731-B79B-28634B515071}"/>
              </a:ext>
            </a:extLst>
          </p:cNvPr>
          <p:cNvCxnSpPr/>
          <p:nvPr/>
        </p:nvCxnSpPr>
        <p:spPr>
          <a:xfrm>
            <a:off x="0" y="721453"/>
            <a:ext cx="12192000" cy="0"/>
          </a:xfrm>
          <a:prstGeom prst="line">
            <a:avLst/>
          </a:prstGeom>
          <a:ln w="1905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230DF4E-E2DB-4991-9096-80F51CDFDFF8}"/>
              </a:ext>
            </a:extLst>
          </p:cNvPr>
          <p:cNvSpPr/>
          <p:nvPr/>
        </p:nvSpPr>
        <p:spPr>
          <a:xfrm>
            <a:off x="10466664" y="138789"/>
            <a:ext cx="1725336" cy="384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Page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29/37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FC359E75-9E4C-4E3E-941F-98BDF9EA5636}"/>
              </a:ext>
            </a:extLst>
          </p:cNvPr>
          <p:cNvCxnSpPr/>
          <p:nvPr/>
        </p:nvCxnSpPr>
        <p:spPr>
          <a:xfrm>
            <a:off x="0" y="1377706"/>
            <a:ext cx="12192000" cy="0"/>
          </a:xfrm>
          <a:prstGeom prst="line">
            <a:avLst/>
          </a:prstGeom>
          <a:ln w="1905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EB9D7FB8-1AB9-49F4-95FA-4BB6778B8BFA}"/>
              </a:ext>
            </a:extLst>
          </p:cNvPr>
          <p:cNvGrpSpPr/>
          <p:nvPr/>
        </p:nvGrpSpPr>
        <p:grpSpPr>
          <a:xfrm>
            <a:off x="204133" y="192947"/>
            <a:ext cx="2853605" cy="398273"/>
            <a:chOff x="204133" y="192947"/>
            <a:chExt cx="2853605" cy="398273"/>
          </a:xfrm>
        </p:grpSpPr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62FA435A-0FC3-4F77-8892-5B4DDFDF3036}"/>
                </a:ext>
              </a:extLst>
            </p:cNvPr>
            <p:cNvGrpSpPr/>
            <p:nvPr/>
          </p:nvGrpSpPr>
          <p:grpSpPr>
            <a:xfrm>
              <a:off x="204133" y="192947"/>
              <a:ext cx="2853605" cy="384597"/>
              <a:chOff x="204133" y="192947"/>
              <a:chExt cx="2021747" cy="384597"/>
            </a:xfrm>
          </p:grpSpPr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22CDDAF0-98E1-4C50-A9AC-DF60A4E9C908}"/>
                  </a:ext>
                </a:extLst>
              </p:cNvPr>
              <p:cNvSpPr/>
              <p:nvPr/>
            </p:nvSpPr>
            <p:spPr>
              <a:xfrm>
                <a:off x="204133" y="192947"/>
                <a:ext cx="2021747" cy="384597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8A4EF935-464B-4DF9-B648-0030CBC660FC}"/>
                  </a:ext>
                </a:extLst>
              </p:cNvPr>
              <p:cNvSpPr/>
              <p:nvPr/>
            </p:nvSpPr>
            <p:spPr>
              <a:xfrm>
                <a:off x="204133" y="192947"/>
                <a:ext cx="1725336" cy="384597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500" dirty="0">
                    <a:solidFill>
                      <a:schemeClr val="tx1"/>
                    </a:solidFill>
                  </a:rPr>
                  <a:t>Sniper Champion league</a:t>
                </a:r>
                <a:endParaRPr lang="ko-KR" altLang="en-US" sz="1500" dirty="0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55" name="그림 54" descr="여자, 소녀, 젊은, 여성이(가) 표시된 사진&#10;&#10;자동 생성된 설명">
              <a:extLst>
                <a:ext uri="{FF2B5EF4-FFF2-40B4-BE49-F238E27FC236}">
                  <a16:creationId xmlns:a16="http://schemas.microsoft.com/office/drawing/2014/main" id="{541042C3-E474-4C1D-A514-4FB186AC29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17859" y="213477"/>
              <a:ext cx="251281" cy="377743"/>
            </a:xfrm>
            <a:prstGeom prst="rect">
              <a:avLst/>
            </a:prstGeom>
          </p:spPr>
        </p:pic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8341549A-4584-4C4C-A914-87BB5F2D6C9F}"/>
              </a:ext>
            </a:extLst>
          </p:cNvPr>
          <p:cNvSpPr txBox="1"/>
          <p:nvPr/>
        </p:nvSpPr>
        <p:spPr>
          <a:xfrm>
            <a:off x="8481433" y="213477"/>
            <a:ext cx="204094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이미지 출처 </a:t>
            </a:r>
            <a:r>
              <a:rPr lang="en-US" altLang="ko-KR" sz="1000" dirty="0"/>
              <a:t>: </a:t>
            </a:r>
            <a:r>
              <a:rPr lang="ko-KR" altLang="en-US" sz="1000" dirty="0"/>
              <a:t>서든어택</a:t>
            </a:r>
            <a:r>
              <a:rPr lang="en-US" altLang="ko-KR" sz="1000" dirty="0"/>
              <a:t>, Mixamo</a:t>
            </a:r>
            <a:endParaRPr lang="ko-KR" altLang="en-US" sz="1000" dirty="0"/>
          </a:p>
        </p:txBody>
      </p:sp>
      <p:graphicFrame>
        <p:nvGraphicFramePr>
          <p:cNvPr id="113" name="표 26">
            <a:extLst>
              <a:ext uri="{FF2B5EF4-FFF2-40B4-BE49-F238E27FC236}">
                <a16:creationId xmlns:a16="http://schemas.microsoft.com/office/drawing/2014/main" id="{C065B000-F5CA-4E82-AE83-8B97FE08D4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619221"/>
              </p:ext>
            </p:extLst>
          </p:nvPr>
        </p:nvGraphicFramePr>
        <p:xfrm>
          <a:off x="9960" y="1646058"/>
          <a:ext cx="12199512" cy="3547013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3049878">
                  <a:extLst>
                    <a:ext uri="{9D8B030D-6E8A-4147-A177-3AD203B41FA5}">
                      <a16:colId xmlns:a16="http://schemas.microsoft.com/office/drawing/2014/main" val="1086199908"/>
                    </a:ext>
                  </a:extLst>
                </a:gridCol>
                <a:gridCol w="3049878">
                  <a:extLst>
                    <a:ext uri="{9D8B030D-6E8A-4147-A177-3AD203B41FA5}">
                      <a16:colId xmlns:a16="http://schemas.microsoft.com/office/drawing/2014/main" val="2339738099"/>
                    </a:ext>
                  </a:extLst>
                </a:gridCol>
                <a:gridCol w="3049878">
                  <a:extLst>
                    <a:ext uri="{9D8B030D-6E8A-4147-A177-3AD203B41FA5}">
                      <a16:colId xmlns:a16="http://schemas.microsoft.com/office/drawing/2014/main" val="3013707250"/>
                    </a:ext>
                  </a:extLst>
                </a:gridCol>
                <a:gridCol w="3049878">
                  <a:extLst>
                    <a:ext uri="{9D8B030D-6E8A-4147-A177-3AD203B41FA5}">
                      <a16:colId xmlns:a16="http://schemas.microsoft.com/office/drawing/2014/main" val="3313791014"/>
                    </a:ext>
                  </a:extLst>
                </a:gridCol>
              </a:tblGrid>
              <a:tr h="251547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지하철</a:t>
                      </a:r>
                      <a:r>
                        <a:rPr lang="ko-KR" altLang="en-US" sz="1000" baseline="0" dirty="0"/>
                        <a:t> 컨셉</a:t>
                      </a:r>
                      <a:endParaRPr lang="ko-KR" altLang="en-US" sz="1000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8967248"/>
                  </a:ext>
                </a:extLst>
              </a:tr>
              <a:tr h="1863512">
                <a:tc>
                  <a:txBody>
                    <a:bodyPr/>
                    <a:lstStyle/>
                    <a:p>
                      <a:pPr marL="228600" indent="-228600" algn="just" latinLnBrk="1">
                        <a:lnSpc>
                          <a:spcPct val="150000"/>
                        </a:lnSpc>
                        <a:buAutoNum type="arabicPeriod"/>
                      </a:pPr>
                      <a:endParaRPr lang="en-US" altLang="ko-KR" sz="1000" b="1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algn="just" latinLnBrk="1">
                        <a:lnSpc>
                          <a:spcPct val="150000"/>
                        </a:lnSpc>
                        <a:buAutoNum type="arabicPeriod"/>
                      </a:pPr>
                      <a:endParaRPr lang="en-US" altLang="ko-KR" sz="1000" b="1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algn="just" latinLnBrk="1">
                        <a:lnSpc>
                          <a:spcPct val="150000"/>
                        </a:lnSpc>
                        <a:buAutoNum type="arabicPeriod"/>
                      </a:pPr>
                      <a:endParaRPr lang="en-US" altLang="ko-KR" sz="1000" b="1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algn="just" latinLnBrk="1">
                        <a:lnSpc>
                          <a:spcPct val="150000"/>
                        </a:lnSpc>
                        <a:buAutoNum type="arabicPeriod"/>
                      </a:pPr>
                      <a:endParaRPr lang="en-US" altLang="ko-KR" sz="1000" b="1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7596589"/>
                  </a:ext>
                </a:extLst>
              </a:tr>
              <a:tr h="276045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000" b="1" dirty="0"/>
                        <a:t>지하철</a:t>
                      </a:r>
                      <a:r>
                        <a:rPr lang="en-US" altLang="ko-KR" sz="1000" b="1" dirty="0"/>
                        <a:t>_</a:t>
                      </a:r>
                      <a:r>
                        <a:rPr lang="ko-KR" altLang="en-US" sz="1000" b="1" dirty="0"/>
                        <a:t>내부 설명</a:t>
                      </a:r>
                      <a:r>
                        <a:rPr lang="en-US" altLang="ko-KR" sz="1000" b="1" dirty="0"/>
                        <a:t>_1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000" b="1" dirty="0"/>
                        <a:t>지하철</a:t>
                      </a:r>
                      <a:r>
                        <a:rPr lang="en-US" altLang="ko-KR" sz="1000" b="1" dirty="0"/>
                        <a:t>_</a:t>
                      </a:r>
                      <a:r>
                        <a:rPr lang="ko-KR" altLang="en-US" sz="1000" b="1" dirty="0"/>
                        <a:t>내부 설명</a:t>
                      </a:r>
                      <a:r>
                        <a:rPr lang="en-US" altLang="ko-KR" sz="1000" b="1" dirty="0"/>
                        <a:t>_2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000" b="1" dirty="0"/>
                        <a:t>지하철</a:t>
                      </a:r>
                      <a:r>
                        <a:rPr lang="en-US" altLang="ko-KR" sz="1000" b="1" dirty="0"/>
                        <a:t>_</a:t>
                      </a:r>
                      <a:r>
                        <a:rPr lang="ko-KR" altLang="en-US" sz="1000" b="1" dirty="0"/>
                        <a:t>내부</a:t>
                      </a:r>
                      <a:r>
                        <a:rPr lang="en-US" altLang="ko-KR" sz="1000" b="1" dirty="0"/>
                        <a:t>_</a:t>
                      </a:r>
                      <a:r>
                        <a:rPr lang="ko-KR" altLang="en-US" sz="1000" b="1" dirty="0"/>
                        <a:t>설명</a:t>
                      </a:r>
                      <a:r>
                        <a:rPr lang="en-US" altLang="ko-KR" sz="1000" b="1" dirty="0"/>
                        <a:t>_3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000" b="1" dirty="0"/>
                        <a:t>지하철</a:t>
                      </a:r>
                      <a:r>
                        <a:rPr lang="en-US" altLang="ko-KR" sz="1000" b="1" dirty="0"/>
                        <a:t>_</a:t>
                      </a:r>
                      <a:r>
                        <a:rPr lang="ko-KR" altLang="en-US" sz="1000" b="1" dirty="0"/>
                        <a:t>외벽 디자인</a:t>
                      </a:r>
                      <a:endParaRPr lang="en-US" altLang="ko-KR" sz="1000" b="1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2838644"/>
                  </a:ext>
                </a:extLst>
              </a:tr>
              <a:tr h="1141378">
                <a:tc>
                  <a:txBody>
                    <a:bodyPr/>
                    <a:lstStyle/>
                    <a:p>
                      <a:pPr marL="228600" indent="-228600" algn="just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000" b="1" dirty="0"/>
                        <a:t>전체적으로 밝지 않은 분위기를 조성함</a:t>
                      </a:r>
                      <a:endParaRPr lang="en-US" altLang="ko-KR" sz="1000" b="1" dirty="0"/>
                    </a:p>
                    <a:p>
                      <a:pPr marL="228600" indent="-228600" algn="just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000" b="1" dirty="0"/>
                        <a:t>형광등으로 비추는 듯한 밝기</a:t>
                      </a:r>
                      <a:endParaRPr lang="en-US" altLang="ko-KR" sz="1000" b="1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algn="just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000" b="1" dirty="0"/>
                        <a:t>열차 사이에 기둥이 일정한 간격으로 배치 됨</a:t>
                      </a:r>
                      <a:endParaRPr lang="en-US" altLang="ko-KR" sz="1000" b="1" dirty="0"/>
                    </a:p>
                    <a:p>
                      <a:pPr marL="228600" indent="-228600" algn="just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000" b="1" dirty="0"/>
                        <a:t>유리가 아닌 철로 만들어진 가로막이 일정한 간격으로 배치 됨</a:t>
                      </a:r>
                      <a:endParaRPr lang="en-US" altLang="ko-KR" sz="1000" b="1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algn="just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000" b="1" dirty="0"/>
                        <a:t>지하철 컨셉에 맞는 철도가 배치 됨</a:t>
                      </a:r>
                      <a:endParaRPr lang="en-US" altLang="ko-KR" sz="1000" b="1" dirty="0"/>
                    </a:p>
                    <a:p>
                      <a:pPr marL="228600" indent="-228600" algn="just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000" b="1" dirty="0"/>
                        <a:t>열차는 존재하지 않음</a:t>
                      </a:r>
                      <a:endParaRPr lang="en-US" altLang="ko-KR" sz="1000" b="1" dirty="0"/>
                    </a:p>
                    <a:p>
                      <a:pPr marL="228600" indent="-228600" algn="just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000" b="1" dirty="0"/>
                        <a:t>열차 입구 부분은 암흑 처리</a:t>
                      </a:r>
                      <a:endParaRPr lang="en-US" altLang="ko-KR" sz="1000" b="1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algn="just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000" b="1" dirty="0"/>
                        <a:t>상대가 보이는 것으로 광고판</a:t>
                      </a:r>
                      <a:r>
                        <a:rPr lang="en-US" altLang="ko-KR" sz="1000" b="1" dirty="0"/>
                        <a:t>, </a:t>
                      </a:r>
                      <a:r>
                        <a:rPr lang="ko-KR" altLang="en-US" sz="1000" b="1" dirty="0"/>
                        <a:t>휴지통</a:t>
                      </a:r>
                      <a:r>
                        <a:rPr lang="en-US" altLang="ko-KR" sz="1000" b="1" dirty="0"/>
                        <a:t>, </a:t>
                      </a:r>
                      <a:r>
                        <a:rPr lang="ko-KR" altLang="en-US" sz="1000" b="1" dirty="0"/>
                        <a:t>자판기 등 배치되어 있음</a:t>
                      </a:r>
                      <a:endParaRPr lang="en-US" altLang="ko-KR" sz="1000" b="1" dirty="0"/>
                    </a:p>
                    <a:p>
                      <a:pPr marL="228600" indent="-228600" algn="just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000" b="1" dirty="0"/>
                        <a:t>벽은 타일로 재질로 도포 됨</a:t>
                      </a:r>
                      <a:endParaRPr lang="en-US" altLang="ko-KR" sz="1000" b="1" dirty="0"/>
                    </a:p>
                    <a:p>
                      <a:pPr marL="228600" indent="-228600" algn="just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000" b="1" dirty="0"/>
                        <a:t>바닥</a:t>
                      </a:r>
                      <a:r>
                        <a:rPr lang="ko-KR" altLang="en-US" sz="1000" b="1" baseline="0" dirty="0"/>
                        <a:t>은 대리석으로 도포 됨</a:t>
                      </a:r>
                      <a:endParaRPr lang="en-US" altLang="ko-KR" sz="1000" b="1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1572258"/>
                  </a:ext>
                </a:extLst>
              </a:tr>
            </a:tbl>
          </a:graphicData>
        </a:graphic>
      </p:graphicFrame>
      <p:grpSp>
        <p:nvGrpSpPr>
          <p:cNvPr id="12" name="그룹 11"/>
          <p:cNvGrpSpPr/>
          <p:nvPr/>
        </p:nvGrpSpPr>
        <p:grpSpPr>
          <a:xfrm>
            <a:off x="0" y="5384501"/>
            <a:ext cx="12192000" cy="1357772"/>
            <a:chOff x="0" y="5125709"/>
            <a:chExt cx="12192000" cy="1357772"/>
          </a:xfrm>
        </p:grpSpPr>
        <p:cxnSp>
          <p:nvCxnSpPr>
            <p:cNvPr id="66" name="직선 연결선 65">
              <a:extLst>
                <a:ext uri="{FF2B5EF4-FFF2-40B4-BE49-F238E27FC236}">
                  <a16:creationId xmlns:a16="http://schemas.microsoft.com/office/drawing/2014/main" id="{CE3AC2FC-E1FC-4619-8BDD-299A41FCFB0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560882"/>
              <a:ext cx="12192000" cy="4889"/>
            </a:xfrm>
            <a:prstGeom prst="line">
              <a:avLst/>
            </a:prstGeom>
            <a:ln w="19050">
              <a:solidFill>
                <a:schemeClr val="accent2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E890C2AF-2AFA-4EED-977F-637C34F6912C}"/>
                </a:ext>
              </a:extLst>
            </p:cNvPr>
            <p:cNvSpPr txBox="1"/>
            <p:nvPr/>
          </p:nvSpPr>
          <p:spPr>
            <a:xfrm>
              <a:off x="699906" y="5125709"/>
              <a:ext cx="47628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/>
                <a:t>지하철 배경을 선택한 이유는 무엇인가</a:t>
              </a:r>
              <a:r>
                <a:rPr lang="en-US" altLang="ko-KR" sz="2000" b="1" dirty="0"/>
                <a:t>?</a:t>
              </a:r>
              <a:endParaRPr lang="ko-KR" altLang="en-US" sz="2000" b="1" dirty="0"/>
            </a:p>
          </p:txBody>
        </p:sp>
        <p:pic>
          <p:nvPicPr>
            <p:cNvPr id="68" name="그림 67" descr="음식이(가) 표시된 사진&#10;&#10;자동 생성된 설명">
              <a:extLst>
                <a:ext uri="{FF2B5EF4-FFF2-40B4-BE49-F238E27FC236}">
                  <a16:creationId xmlns:a16="http://schemas.microsoft.com/office/drawing/2014/main" id="{C33D5E2D-5FEB-4C43-9F1C-FD7424B31D7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1569" y="5125709"/>
              <a:ext cx="475775" cy="359830"/>
            </a:xfrm>
            <a:prstGeom prst="rect">
              <a:avLst/>
            </a:prstGeom>
          </p:spPr>
        </p:pic>
        <p:grpSp>
          <p:nvGrpSpPr>
            <p:cNvPr id="7" name="그룹 6"/>
            <p:cNvGrpSpPr/>
            <p:nvPr/>
          </p:nvGrpSpPr>
          <p:grpSpPr>
            <a:xfrm>
              <a:off x="519064" y="5687516"/>
              <a:ext cx="3161742" cy="772257"/>
              <a:chOff x="519064" y="2286802"/>
              <a:chExt cx="3161742" cy="772257"/>
            </a:xfrm>
          </p:grpSpPr>
          <p:sp>
            <p:nvSpPr>
              <p:cNvPr id="2" name="사각형: 둥근 모서리 1">
                <a:extLst>
                  <a:ext uri="{FF2B5EF4-FFF2-40B4-BE49-F238E27FC236}">
                    <a16:creationId xmlns:a16="http://schemas.microsoft.com/office/drawing/2014/main" id="{A237968B-AF00-405D-9BB1-209825B95A73}"/>
                  </a:ext>
                </a:extLst>
              </p:cNvPr>
              <p:cNvSpPr/>
              <p:nvPr/>
            </p:nvSpPr>
            <p:spPr>
              <a:xfrm>
                <a:off x="914593" y="2286802"/>
                <a:ext cx="2766213" cy="772257"/>
              </a:xfrm>
              <a:prstGeom prst="roundRect">
                <a:avLst>
                  <a:gd name="adj" fmla="val 40230"/>
                </a:avLst>
              </a:prstGeom>
              <a:solidFill>
                <a:schemeClr val="bg1"/>
              </a:solidFill>
              <a:ln w="28575">
                <a:solidFill>
                  <a:schemeClr val="accent2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300" b="1" dirty="0">
                    <a:solidFill>
                      <a:schemeClr val="tx1"/>
                    </a:solidFill>
                  </a:rPr>
                  <a:t>거리가 가까운 만큼 더욱</a:t>
                </a:r>
                <a:r>
                  <a:rPr lang="en-US" altLang="ko-KR" sz="1300" b="1" dirty="0">
                    <a:solidFill>
                      <a:schemeClr val="tx1"/>
                    </a:solidFill>
                  </a:rPr>
                  <a:t> </a:t>
                </a:r>
                <a:r>
                  <a:rPr lang="ko-KR" altLang="en-US" sz="1300" b="1" dirty="0">
                    <a:solidFill>
                      <a:srgbClr val="FF0000"/>
                    </a:solidFill>
                  </a:rPr>
                  <a:t>접전</a:t>
                </a:r>
                <a:r>
                  <a:rPr lang="ko-KR" altLang="en-US" sz="1300" b="1" dirty="0">
                    <a:solidFill>
                      <a:schemeClr val="tx1"/>
                    </a:solidFill>
                  </a:rPr>
                  <a:t>이</a:t>
                </a:r>
                <a:endParaRPr lang="en-US" altLang="ko-KR" sz="1300" b="1" dirty="0">
                  <a:solidFill>
                    <a:schemeClr val="tx1"/>
                  </a:solidFill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1300" b="1" dirty="0">
                    <a:solidFill>
                      <a:schemeClr val="tx1"/>
                    </a:solidFill>
                  </a:rPr>
                  <a:t>클 것으로 예상 됨</a:t>
                </a:r>
              </a:p>
            </p:txBody>
          </p:sp>
          <p:sp>
            <p:nvSpPr>
              <p:cNvPr id="5" name="타원 4"/>
              <p:cNvSpPr/>
              <p:nvPr/>
            </p:nvSpPr>
            <p:spPr>
              <a:xfrm>
                <a:off x="519064" y="2568726"/>
                <a:ext cx="247419" cy="254524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28575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0" name="그룹 9"/>
            <p:cNvGrpSpPr/>
            <p:nvPr/>
          </p:nvGrpSpPr>
          <p:grpSpPr>
            <a:xfrm>
              <a:off x="4302484" y="5711224"/>
              <a:ext cx="3161742" cy="772257"/>
              <a:chOff x="4302484" y="2310510"/>
              <a:chExt cx="3161742" cy="772257"/>
            </a:xfrm>
          </p:grpSpPr>
          <p:sp>
            <p:nvSpPr>
              <p:cNvPr id="64" name="사각형: 둥근 모서리 63">
                <a:extLst>
                  <a:ext uri="{FF2B5EF4-FFF2-40B4-BE49-F238E27FC236}">
                    <a16:creationId xmlns:a16="http://schemas.microsoft.com/office/drawing/2014/main" id="{62AE0B33-8797-4AD0-AC9B-A0E444B27601}"/>
                  </a:ext>
                </a:extLst>
              </p:cNvPr>
              <p:cNvSpPr/>
              <p:nvPr/>
            </p:nvSpPr>
            <p:spPr>
              <a:xfrm>
                <a:off x="4698013" y="2310510"/>
                <a:ext cx="2766213" cy="772257"/>
              </a:xfrm>
              <a:prstGeom prst="roundRect">
                <a:avLst>
                  <a:gd name="adj" fmla="val 40230"/>
                </a:avLst>
              </a:prstGeom>
              <a:solidFill>
                <a:schemeClr val="bg1"/>
              </a:solidFill>
              <a:ln w="28575">
                <a:solidFill>
                  <a:schemeClr val="accent2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300" b="1" dirty="0">
                    <a:solidFill>
                      <a:srgbClr val="FF0000"/>
                    </a:solidFill>
                  </a:rPr>
                  <a:t>짧은 타임</a:t>
                </a:r>
                <a:r>
                  <a:rPr lang="ko-KR" altLang="en-US" sz="1300" b="1" dirty="0">
                    <a:solidFill>
                      <a:schemeClr val="tx1"/>
                    </a:solidFill>
                  </a:rPr>
                  <a:t>에 즐길 수 있는 </a:t>
                </a:r>
                <a:endParaRPr lang="en-US" altLang="ko-KR" sz="1300" b="1" dirty="0">
                  <a:solidFill>
                    <a:schemeClr val="tx1"/>
                  </a:solidFill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1300" b="1" dirty="0">
                    <a:solidFill>
                      <a:schemeClr val="tx1"/>
                    </a:solidFill>
                  </a:rPr>
                  <a:t>맵을 구상하기 위함</a:t>
                </a:r>
              </a:p>
            </p:txBody>
          </p:sp>
          <p:sp>
            <p:nvSpPr>
              <p:cNvPr id="62" name="타원 61"/>
              <p:cNvSpPr/>
              <p:nvPr/>
            </p:nvSpPr>
            <p:spPr>
              <a:xfrm>
                <a:off x="4302484" y="2568726"/>
                <a:ext cx="247419" cy="254524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28575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1" name="그룹 10"/>
            <p:cNvGrpSpPr/>
            <p:nvPr/>
          </p:nvGrpSpPr>
          <p:grpSpPr>
            <a:xfrm>
              <a:off x="8085904" y="5710574"/>
              <a:ext cx="3161742" cy="772257"/>
              <a:chOff x="8085904" y="2309860"/>
              <a:chExt cx="3161742" cy="772257"/>
            </a:xfrm>
          </p:grpSpPr>
          <p:sp>
            <p:nvSpPr>
              <p:cNvPr id="69" name="사각형: 둥근 모서리 68">
                <a:extLst>
                  <a:ext uri="{FF2B5EF4-FFF2-40B4-BE49-F238E27FC236}">
                    <a16:creationId xmlns:a16="http://schemas.microsoft.com/office/drawing/2014/main" id="{3962A506-12F7-4E2C-A0A7-D902F6334245}"/>
                  </a:ext>
                </a:extLst>
              </p:cNvPr>
              <p:cNvSpPr/>
              <p:nvPr/>
            </p:nvSpPr>
            <p:spPr>
              <a:xfrm>
                <a:off x="8481433" y="2309860"/>
                <a:ext cx="2766213" cy="772257"/>
              </a:xfrm>
              <a:prstGeom prst="roundRect">
                <a:avLst>
                  <a:gd name="adj" fmla="val 40230"/>
                </a:avLst>
              </a:prstGeom>
              <a:solidFill>
                <a:schemeClr val="bg1"/>
              </a:solidFill>
              <a:ln w="28575">
                <a:solidFill>
                  <a:schemeClr val="accent2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300" b="1" dirty="0">
                    <a:solidFill>
                      <a:schemeClr val="tx1"/>
                    </a:solidFill>
                  </a:rPr>
                  <a:t>엄폐물이 많은 지역이기에</a:t>
                </a:r>
                <a:endParaRPr lang="en-US" altLang="ko-KR" sz="1300" b="1" dirty="0">
                  <a:solidFill>
                    <a:schemeClr val="tx1"/>
                  </a:solidFill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1300" b="1" dirty="0">
                    <a:solidFill>
                      <a:schemeClr val="tx1"/>
                    </a:solidFill>
                  </a:rPr>
                  <a:t>아이템 </a:t>
                </a:r>
                <a:r>
                  <a:rPr lang="ko-KR" altLang="en-US" sz="1300" b="1" dirty="0">
                    <a:solidFill>
                      <a:srgbClr val="FF0000"/>
                    </a:solidFill>
                  </a:rPr>
                  <a:t>사용 빈도</a:t>
                </a:r>
                <a:r>
                  <a:rPr lang="ko-KR" altLang="en-US" sz="1300" b="1" dirty="0">
                    <a:solidFill>
                      <a:schemeClr val="tx1"/>
                    </a:solidFill>
                  </a:rPr>
                  <a:t>를 높이기 위함</a:t>
                </a:r>
                <a:endParaRPr lang="en-US" altLang="ko-KR" sz="13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3" name="타원 62"/>
              <p:cNvSpPr/>
              <p:nvPr/>
            </p:nvSpPr>
            <p:spPr>
              <a:xfrm>
                <a:off x="8085904" y="2568726"/>
                <a:ext cx="247419" cy="254524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28575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3BF7026B-40F1-4753-8A2D-B375CEE6E928}"/>
              </a:ext>
            </a:extLst>
          </p:cNvPr>
          <p:cNvGrpSpPr/>
          <p:nvPr/>
        </p:nvGrpSpPr>
        <p:grpSpPr>
          <a:xfrm>
            <a:off x="-131262" y="806314"/>
            <a:ext cx="12326336" cy="750158"/>
            <a:chOff x="-131262" y="806314"/>
            <a:chExt cx="12326336" cy="750158"/>
          </a:xfrm>
        </p:grpSpPr>
        <p:grpSp>
          <p:nvGrpSpPr>
            <p:cNvPr id="71" name="그룹 70">
              <a:extLst>
                <a:ext uri="{FF2B5EF4-FFF2-40B4-BE49-F238E27FC236}">
                  <a16:creationId xmlns:a16="http://schemas.microsoft.com/office/drawing/2014/main" id="{B65DC0BF-BC87-4CD1-9129-75D66A1BDE49}"/>
                </a:ext>
              </a:extLst>
            </p:cNvPr>
            <p:cNvGrpSpPr/>
            <p:nvPr/>
          </p:nvGrpSpPr>
          <p:grpSpPr>
            <a:xfrm>
              <a:off x="-131262" y="806314"/>
              <a:ext cx="12326336" cy="750158"/>
              <a:chOff x="-131262" y="806314"/>
              <a:chExt cx="12326336" cy="750158"/>
            </a:xfrm>
          </p:grpSpPr>
          <p:grpSp>
            <p:nvGrpSpPr>
              <p:cNvPr id="73" name="그룹 72">
                <a:extLst>
                  <a:ext uri="{FF2B5EF4-FFF2-40B4-BE49-F238E27FC236}">
                    <a16:creationId xmlns:a16="http://schemas.microsoft.com/office/drawing/2014/main" id="{66DEF7C3-27B7-4BE4-A150-1644C75FBBC0}"/>
                  </a:ext>
                </a:extLst>
              </p:cNvPr>
              <p:cNvGrpSpPr/>
              <p:nvPr/>
            </p:nvGrpSpPr>
            <p:grpSpPr>
              <a:xfrm>
                <a:off x="-131262" y="806314"/>
                <a:ext cx="12326336" cy="750158"/>
                <a:chOff x="-131262" y="806314"/>
                <a:chExt cx="12326336" cy="750158"/>
              </a:xfrm>
            </p:grpSpPr>
            <p:grpSp>
              <p:nvGrpSpPr>
                <p:cNvPr id="75" name="그룹 74">
                  <a:extLst>
                    <a:ext uri="{FF2B5EF4-FFF2-40B4-BE49-F238E27FC236}">
                      <a16:creationId xmlns:a16="http://schemas.microsoft.com/office/drawing/2014/main" id="{43D65691-802D-4115-A24B-0BF4F8260A0F}"/>
                    </a:ext>
                  </a:extLst>
                </p:cNvPr>
                <p:cNvGrpSpPr/>
                <p:nvPr/>
              </p:nvGrpSpPr>
              <p:grpSpPr>
                <a:xfrm>
                  <a:off x="2448" y="806314"/>
                  <a:ext cx="12192626" cy="750158"/>
                  <a:chOff x="2448" y="791684"/>
                  <a:chExt cx="12192626" cy="750158"/>
                </a:xfrm>
              </p:grpSpPr>
              <p:sp>
                <p:nvSpPr>
                  <p:cNvPr id="78" name="화살표: 오각형 77">
                    <a:extLst>
                      <a:ext uri="{FF2B5EF4-FFF2-40B4-BE49-F238E27FC236}">
                        <a16:creationId xmlns:a16="http://schemas.microsoft.com/office/drawing/2014/main" id="{6EEE8D21-7C17-4F9C-9E45-67441D5B1164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638942" y="472762"/>
                    <a:ext cx="714488" cy="1423672"/>
                  </a:xfrm>
                  <a:prstGeom prst="homePlate">
                    <a:avLst>
                      <a:gd name="adj" fmla="val 39689"/>
                    </a:avLst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  <a:ln>
                    <a:solidFill>
                      <a:schemeClr val="accent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 dirty="0"/>
                  </a:p>
                </p:txBody>
              </p:sp>
              <p:grpSp>
                <p:nvGrpSpPr>
                  <p:cNvPr id="79" name="그룹 78">
                    <a:extLst>
                      <a:ext uri="{FF2B5EF4-FFF2-40B4-BE49-F238E27FC236}">
                        <a16:creationId xmlns:a16="http://schemas.microsoft.com/office/drawing/2014/main" id="{8E24E3DE-C0F0-4920-B4B8-8E11FC3CB0D3}"/>
                      </a:ext>
                    </a:extLst>
                  </p:cNvPr>
                  <p:cNvGrpSpPr/>
                  <p:nvPr/>
                </p:nvGrpSpPr>
                <p:grpSpPr>
                  <a:xfrm>
                    <a:off x="2448" y="791684"/>
                    <a:ext cx="12192626" cy="508631"/>
                    <a:chOff x="2448" y="791684"/>
                    <a:chExt cx="12192626" cy="508631"/>
                  </a:xfrm>
                </p:grpSpPr>
                <p:sp>
                  <p:nvSpPr>
                    <p:cNvPr id="80" name="직사각형 79">
                      <a:extLst>
                        <a:ext uri="{FF2B5EF4-FFF2-40B4-BE49-F238E27FC236}">
                          <a16:creationId xmlns:a16="http://schemas.microsoft.com/office/drawing/2014/main" id="{537BC039-4AD5-4D59-9E9B-270226543E9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754031" y="827498"/>
                      <a:ext cx="1425265" cy="42925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81" name="TextBox 80">
                      <a:extLst>
                        <a:ext uri="{FF2B5EF4-FFF2-40B4-BE49-F238E27FC236}">
                          <a16:creationId xmlns:a16="http://schemas.microsoft.com/office/drawing/2014/main" id="{60F61BEA-9D98-4FD5-8913-2C7C32324A6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633816" y="859857"/>
                      <a:ext cx="1648436" cy="36791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dirty="0"/>
                        <a:t>Ⅲ. </a:t>
                      </a:r>
                      <a:r>
                        <a:rPr lang="ko-KR" altLang="en-US" dirty="0"/>
                        <a:t>결론</a:t>
                      </a:r>
                    </a:p>
                  </p:txBody>
                </p:sp>
                <p:sp>
                  <p:nvSpPr>
                    <p:cNvPr id="82" name="TextBox 81">
                      <a:extLst>
                        <a:ext uri="{FF2B5EF4-FFF2-40B4-BE49-F238E27FC236}">
                          <a16:creationId xmlns:a16="http://schemas.microsoft.com/office/drawing/2014/main" id="{B3EB33C3-5301-425D-956B-081CBDE3C59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430220" y="905551"/>
                      <a:ext cx="951377" cy="29238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300" b="1" dirty="0"/>
                        <a:t>게임 정보</a:t>
                      </a:r>
                    </a:p>
                  </p:txBody>
                </p:sp>
                <p:sp>
                  <p:nvSpPr>
                    <p:cNvPr id="83" name="직사각형 82">
                      <a:extLst>
                        <a:ext uri="{FF2B5EF4-FFF2-40B4-BE49-F238E27FC236}">
                          <a16:creationId xmlns:a16="http://schemas.microsoft.com/office/drawing/2014/main" id="{F9069E9F-1EA1-4847-90EB-06C16E947D2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20136" y="826840"/>
                      <a:ext cx="1011822" cy="43009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84" name="직사각형 83">
                      <a:extLst>
                        <a:ext uri="{FF2B5EF4-FFF2-40B4-BE49-F238E27FC236}">
                          <a16:creationId xmlns:a16="http://schemas.microsoft.com/office/drawing/2014/main" id="{2E80C6D6-BA41-4DBA-A8DD-690EA24212E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728566" y="826840"/>
                      <a:ext cx="1011822" cy="430091"/>
                    </a:xfrm>
                    <a:prstGeom prst="rect">
                      <a:avLst/>
                    </a:prstGeom>
                    <a:solidFill>
                      <a:schemeClr val="accent2">
                        <a:lumMod val="20000"/>
                        <a:lumOff val="80000"/>
                      </a:schemeClr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85" name="TextBox 84">
                      <a:extLst>
                        <a:ext uri="{FF2B5EF4-FFF2-40B4-BE49-F238E27FC236}">
                          <a16:creationId xmlns:a16="http://schemas.microsoft.com/office/drawing/2014/main" id="{CE615000-78B4-41A6-9B9B-F3DB16F9335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813225" y="876705"/>
                      <a:ext cx="842503" cy="29238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300" b="1" dirty="0"/>
                        <a:t>UI &amp; UX</a:t>
                      </a:r>
                      <a:endParaRPr lang="ko-KR" altLang="en-US" sz="1300" b="1" dirty="0"/>
                    </a:p>
                  </p:txBody>
                </p:sp>
                <p:grpSp>
                  <p:nvGrpSpPr>
                    <p:cNvPr id="86" name="그룹 85">
                      <a:extLst>
                        <a:ext uri="{FF2B5EF4-FFF2-40B4-BE49-F238E27FC236}">
                          <a16:creationId xmlns:a16="http://schemas.microsoft.com/office/drawing/2014/main" id="{D4450904-FD61-4663-ADB2-F7C1C3038B3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429138" y="807872"/>
                      <a:ext cx="2858792" cy="492443"/>
                      <a:chOff x="1429138" y="807872"/>
                      <a:chExt cx="2858792" cy="492443"/>
                    </a:xfrm>
                  </p:grpSpPr>
                  <p:sp>
                    <p:nvSpPr>
                      <p:cNvPr id="96" name="직사각형 95">
                        <a:extLst>
                          <a:ext uri="{FF2B5EF4-FFF2-40B4-BE49-F238E27FC236}">
                            <a16:creationId xmlns:a16="http://schemas.microsoft.com/office/drawing/2014/main" id="{5D2E8CD1-A464-4B4D-9AB9-6C57005FD5C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333731" y="826477"/>
                        <a:ext cx="951377" cy="43179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accent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b="1"/>
                      </a:p>
                    </p:txBody>
                  </p:sp>
                  <p:sp>
                    <p:nvSpPr>
                      <p:cNvPr id="97" name="TextBox 96">
                        <a:extLst>
                          <a:ext uri="{FF2B5EF4-FFF2-40B4-BE49-F238E27FC236}">
                            <a16:creationId xmlns:a16="http://schemas.microsoft.com/office/drawing/2014/main" id="{912FE8F3-9507-496C-A81E-DD3B27364B4C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336553" y="807872"/>
                        <a:ext cx="951377" cy="492443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ko-KR" altLang="en-US" sz="1300" dirty="0"/>
                          <a:t>유사 게임</a:t>
                        </a:r>
                        <a:endParaRPr lang="en-US" altLang="ko-KR" sz="1300" dirty="0"/>
                      </a:p>
                      <a:p>
                        <a:pPr algn="ctr"/>
                        <a:r>
                          <a:rPr lang="ko-KR" altLang="en-US" sz="1300" dirty="0"/>
                          <a:t>비교</a:t>
                        </a:r>
                      </a:p>
                    </p:txBody>
                  </p:sp>
                  <p:sp>
                    <p:nvSpPr>
                      <p:cNvPr id="98" name="직사각형 97">
                        <a:extLst>
                          <a:ext uri="{FF2B5EF4-FFF2-40B4-BE49-F238E27FC236}">
                            <a16:creationId xmlns:a16="http://schemas.microsoft.com/office/drawing/2014/main" id="{FF516CCA-DD70-44CC-8CFA-3F77B51073A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379110" y="826477"/>
                        <a:ext cx="951377" cy="43179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accent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b="1"/>
                      </a:p>
                    </p:txBody>
                  </p:sp>
                  <p:sp>
                    <p:nvSpPr>
                      <p:cNvPr id="99" name="직사각형 98">
                        <a:extLst>
                          <a:ext uri="{FF2B5EF4-FFF2-40B4-BE49-F238E27FC236}">
                            <a16:creationId xmlns:a16="http://schemas.microsoft.com/office/drawing/2014/main" id="{F5BCA106-0819-4BCB-87F3-C4553D0456B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429138" y="826477"/>
                        <a:ext cx="951377" cy="43179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accent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b="1"/>
                      </a:p>
                    </p:txBody>
                  </p:sp>
                </p:grpSp>
                <p:grpSp>
                  <p:nvGrpSpPr>
                    <p:cNvPr id="87" name="그룹 86">
                      <a:extLst>
                        <a:ext uri="{FF2B5EF4-FFF2-40B4-BE49-F238E27FC236}">
                          <a16:creationId xmlns:a16="http://schemas.microsoft.com/office/drawing/2014/main" id="{3CC310E5-ADEF-4E05-800F-57543BD13CA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708430" y="826840"/>
                      <a:ext cx="1011822" cy="430091"/>
                      <a:chOff x="5870306" y="387644"/>
                      <a:chExt cx="1011822" cy="430091"/>
                    </a:xfrm>
                  </p:grpSpPr>
                  <p:sp>
                    <p:nvSpPr>
                      <p:cNvPr id="94" name="직사각형 93">
                        <a:extLst>
                          <a:ext uri="{FF2B5EF4-FFF2-40B4-BE49-F238E27FC236}">
                            <a16:creationId xmlns:a16="http://schemas.microsoft.com/office/drawing/2014/main" id="{8E43E28D-2856-4AE7-AD03-9AD8044B7AA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70306" y="387644"/>
                        <a:ext cx="1011822" cy="430091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accent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95" name="TextBox 94">
                        <a:extLst>
                          <a:ext uri="{FF2B5EF4-FFF2-40B4-BE49-F238E27FC236}">
                            <a16:creationId xmlns:a16="http://schemas.microsoft.com/office/drawing/2014/main" id="{DFB43E3B-8E9A-4D54-A2D4-706121F47471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026541" y="449839"/>
                        <a:ext cx="699352" cy="292388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ko-KR" altLang="en-US" sz="1300" dirty="0"/>
                          <a:t>캐릭터</a:t>
                        </a:r>
                      </a:p>
                    </p:txBody>
                  </p:sp>
                </p:grpSp>
                <p:sp>
                  <p:nvSpPr>
                    <p:cNvPr id="88" name="직사각형 87">
                      <a:extLst>
                        <a:ext uri="{FF2B5EF4-FFF2-40B4-BE49-F238E27FC236}">
                          <a16:creationId xmlns:a16="http://schemas.microsoft.com/office/drawing/2014/main" id="{646B1DA1-4C8F-4E92-851F-558E401BDEE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745648" y="826840"/>
                      <a:ext cx="1011822" cy="43009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89" name="TextBox 88">
                      <a:extLst>
                        <a:ext uri="{FF2B5EF4-FFF2-40B4-BE49-F238E27FC236}">
                          <a16:creationId xmlns:a16="http://schemas.microsoft.com/office/drawing/2014/main" id="{B46221F8-E295-451A-A786-796CFC935AA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830307" y="791684"/>
                      <a:ext cx="842503" cy="49244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300" dirty="0"/>
                        <a:t>Flow Chart</a:t>
                      </a:r>
                      <a:endParaRPr lang="ko-KR" altLang="en-US" sz="1300" dirty="0"/>
                    </a:p>
                  </p:txBody>
                </p:sp>
                <p:sp>
                  <p:nvSpPr>
                    <p:cNvPr id="90" name="직사각형 89">
                      <a:extLst>
                        <a:ext uri="{FF2B5EF4-FFF2-40B4-BE49-F238E27FC236}">
                          <a16:creationId xmlns:a16="http://schemas.microsoft.com/office/drawing/2014/main" id="{1ACDD642-B04B-4326-95B6-5C5A9F5E832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183252" y="826840"/>
                      <a:ext cx="1011822" cy="43009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91" name="TextBox 90">
                      <a:extLst>
                        <a:ext uri="{FF2B5EF4-FFF2-40B4-BE49-F238E27FC236}">
                          <a16:creationId xmlns:a16="http://schemas.microsoft.com/office/drawing/2014/main" id="{DA1BF626-44FA-4F84-A681-DA96D1B293E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1282252" y="901330"/>
                      <a:ext cx="865979" cy="2964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300" dirty="0"/>
                        <a:t>기대효과</a:t>
                      </a:r>
                    </a:p>
                  </p:txBody>
                </p:sp>
                <p:sp>
                  <p:nvSpPr>
                    <p:cNvPr id="92" name="TextBox 91">
                      <a:extLst>
                        <a:ext uri="{FF2B5EF4-FFF2-40B4-BE49-F238E27FC236}">
                          <a16:creationId xmlns:a16="http://schemas.microsoft.com/office/drawing/2014/main" id="{1A6323C2-96F5-4A25-A84E-B40A5ABC4FF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438408" y="884373"/>
                      <a:ext cx="951377" cy="29238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300" dirty="0"/>
                        <a:t>게임 정보</a:t>
                      </a:r>
                    </a:p>
                  </p:txBody>
                </p:sp>
                <p:sp>
                  <p:nvSpPr>
                    <p:cNvPr id="93" name="직사각형 92">
                      <a:extLst>
                        <a:ext uri="{FF2B5EF4-FFF2-40B4-BE49-F238E27FC236}">
                          <a16:creationId xmlns:a16="http://schemas.microsoft.com/office/drawing/2014/main" id="{41609633-704D-42EB-9636-879F8A8BC13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48" y="825994"/>
                      <a:ext cx="1425265" cy="430755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62C17F66-E60C-4DB1-B52A-394BAD7D4F71}"/>
                    </a:ext>
                  </a:extLst>
                </p:cNvPr>
                <p:cNvSpPr txBox="1"/>
                <p:nvPr/>
              </p:nvSpPr>
              <p:spPr>
                <a:xfrm>
                  <a:off x="4232262" y="879993"/>
                  <a:ext cx="1478623" cy="3539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700" b="1" dirty="0"/>
                    <a:t>Ⅱ. </a:t>
                  </a:r>
                  <a:r>
                    <a:rPr lang="ko-KR" altLang="en-US" sz="1700" b="1" dirty="0"/>
                    <a:t>게임 컨셉</a:t>
                  </a:r>
                </a:p>
              </p:txBody>
            </p:sp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DEFB836B-B4D7-4F58-A155-D7D428A5E958}"/>
                    </a:ext>
                  </a:extLst>
                </p:cNvPr>
                <p:cNvSpPr txBox="1"/>
                <p:nvPr/>
              </p:nvSpPr>
              <p:spPr>
                <a:xfrm>
                  <a:off x="-131262" y="888524"/>
                  <a:ext cx="1648436" cy="3539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700" dirty="0"/>
                    <a:t>Ⅰ. </a:t>
                  </a:r>
                  <a:r>
                    <a:rPr lang="ko-KR" altLang="en-US" sz="1700" dirty="0"/>
                    <a:t>게임 개괄</a:t>
                  </a:r>
                </a:p>
              </p:txBody>
            </p:sp>
          </p:grp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FBAD046A-9C6E-4E3C-8D33-615B857C4312}"/>
                  </a:ext>
                </a:extLst>
              </p:cNvPr>
              <p:cNvSpPr txBox="1"/>
              <p:nvPr/>
            </p:nvSpPr>
            <p:spPr>
              <a:xfrm>
                <a:off x="2380398" y="813475"/>
                <a:ext cx="1011823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300" dirty="0"/>
                  <a:t>목적 </a:t>
                </a:r>
                <a:r>
                  <a:rPr lang="en-US" altLang="ko-KR" sz="1300" dirty="0"/>
                  <a:t>&amp;</a:t>
                </a:r>
              </a:p>
              <a:p>
                <a:pPr algn="ctr"/>
                <a:r>
                  <a:rPr lang="ko-KR" altLang="en-US" sz="1300" dirty="0"/>
                  <a:t>재미요소</a:t>
                </a:r>
              </a:p>
            </p:txBody>
          </p:sp>
        </p:grp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FDBB21D5-A85E-4634-AB57-15E9EAC8175B}"/>
                </a:ext>
              </a:extLst>
            </p:cNvPr>
            <p:cNvSpPr txBox="1"/>
            <p:nvPr/>
          </p:nvSpPr>
          <p:spPr>
            <a:xfrm>
              <a:off x="6758649" y="829663"/>
              <a:ext cx="951377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300" dirty="0"/>
                <a:t>패시브 </a:t>
              </a:r>
              <a:r>
                <a:rPr lang="en-US" altLang="ko-KR" sz="1300" dirty="0"/>
                <a:t>&amp;</a:t>
              </a:r>
            </a:p>
            <a:p>
              <a:pPr algn="ctr"/>
              <a:r>
                <a:rPr lang="ko-KR" altLang="en-US" sz="1300" dirty="0"/>
                <a:t>아이템</a:t>
              </a:r>
            </a:p>
          </p:txBody>
        </p:sp>
      </p:grp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5"/>
          <a:srcRect b="27366"/>
          <a:stretch/>
        </p:blipFill>
        <p:spPr>
          <a:xfrm>
            <a:off x="92271" y="1914029"/>
            <a:ext cx="2870998" cy="1830852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6"/>
          <a:srcRect l="26668"/>
          <a:stretch/>
        </p:blipFill>
        <p:spPr>
          <a:xfrm>
            <a:off x="9277233" y="1907087"/>
            <a:ext cx="2870998" cy="1837794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49653" y="1916049"/>
            <a:ext cx="2866538" cy="183085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7059" y="1903679"/>
            <a:ext cx="2850678" cy="1844610"/>
          </a:xfrm>
          <a:prstGeom prst="rect">
            <a:avLst/>
          </a:prstGeom>
        </p:spPr>
      </p:pic>
      <p:sp>
        <p:nvSpPr>
          <p:cNvPr id="60" name="직사각형 59"/>
          <p:cNvSpPr/>
          <p:nvPr/>
        </p:nvSpPr>
        <p:spPr>
          <a:xfrm>
            <a:off x="6758649" y="3007897"/>
            <a:ext cx="1574673" cy="73698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/>
          </a:p>
        </p:txBody>
      </p:sp>
      <p:sp>
        <p:nvSpPr>
          <p:cNvPr id="6" name="타원 5"/>
          <p:cNvSpPr/>
          <p:nvPr/>
        </p:nvSpPr>
        <p:spPr>
          <a:xfrm>
            <a:off x="6893793" y="2357912"/>
            <a:ext cx="834773" cy="70558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6859289" y="2407244"/>
            <a:ext cx="919432" cy="58633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17562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/>
          <p:nvPr/>
        </p:nvSpPr>
        <p:spPr>
          <a:xfrm>
            <a:off x="1262419" y="2687862"/>
            <a:ext cx="108228" cy="2204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직사각형 101"/>
          <p:cNvSpPr/>
          <p:nvPr/>
        </p:nvSpPr>
        <p:spPr>
          <a:xfrm>
            <a:off x="1279741" y="5401789"/>
            <a:ext cx="108228" cy="2204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 descr="평면, 비행기, 앉아있는, 컴퓨터이(가) 표시된 사진&#10;&#10;자동 생성된 설명">
            <a:extLst>
              <a:ext uri="{FF2B5EF4-FFF2-40B4-BE49-F238E27FC236}">
                <a16:creationId xmlns:a16="http://schemas.microsoft.com/office/drawing/2014/main" id="{8E23B2AF-28A1-4C38-8B48-435B0BF262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2832"/>
            <a:ext cx="12192000" cy="6897731"/>
          </a:xfrm>
          <a:prstGeom prst="rect">
            <a:avLst/>
          </a:prstGeom>
        </p:spPr>
      </p:pic>
      <p:graphicFrame>
        <p:nvGraphicFramePr>
          <p:cNvPr id="65" name="표 26">
            <a:extLst>
              <a:ext uri="{FF2B5EF4-FFF2-40B4-BE49-F238E27FC236}">
                <a16:creationId xmlns:a16="http://schemas.microsoft.com/office/drawing/2014/main" id="{C065B000-F5CA-4E82-AE83-8B97FE08D4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925136"/>
              </p:ext>
            </p:extLst>
          </p:nvPr>
        </p:nvGraphicFramePr>
        <p:xfrm>
          <a:off x="938453" y="1655083"/>
          <a:ext cx="6815021" cy="4693475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6815021">
                  <a:extLst>
                    <a:ext uri="{9D8B030D-6E8A-4147-A177-3AD203B41FA5}">
                      <a16:colId xmlns:a16="http://schemas.microsoft.com/office/drawing/2014/main" val="1086199908"/>
                    </a:ext>
                  </a:extLst>
                </a:gridCol>
              </a:tblGrid>
              <a:tr h="3379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지하철 배치 평면도 컨셉 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8967248"/>
                  </a:ext>
                </a:extLst>
              </a:tr>
              <a:tr h="4355551">
                <a:tc>
                  <a:txBody>
                    <a:bodyPr/>
                    <a:lstStyle/>
                    <a:p>
                      <a:pPr marL="228600" indent="-228600" algn="just" latinLnBrk="1">
                        <a:lnSpc>
                          <a:spcPct val="150000"/>
                        </a:lnSpc>
                        <a:buAutoNum type="arabicPeriod"/>
                      </a:pPr>
                      <a:endParaRPr lang="en-US" altLang="ko-KR" sz="1000" b="1" dirty="0"/>
                    </a:p>
                  </a:txBody>
                  <a:tcPr anchor="ctr"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7596589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12E075C5-0FF8-4498-AE38-6DAC239FB2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963" y="1998250"/>
            <a:ext cx="6793187" cy="4350323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4FA2DB8-3720-4731-B79B-28634B515071}"/>
              </a:ext>
            </a:extLst>
          </p:cNvPr>
          <p:cNvCxnSpPr/>
          <p:nvPr/>
        </p:nvCxnSpPr>
        <p:spPr>
          <a:xfrm>
            <a:off x="0" y="721453"/>
            <a:ext cx="12192000" cy="0"/>
          </a:xfrm>
          <a:prstGeom prst="line">
            <a:avLst/>
          </a:prstGeom>
          <a:ln w="1905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230DF4E-E2DB-4991-9096-80F51CDFDFF8}"/>
              </a:ext>
            </a:extLst>
          </p:cNvPr>
          <p:cNvSpPr/>
          <p:nvPr/>
        </p:nvSpPr>
        <p:spPr>
          <a:xfrm>
            <a:off x="10466664" y="138789"/>
            <a:ext cx="1725336" cy="384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Page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30/37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FC359E75-9E4C-4E3E-941F-98BDF9EA5636}"/>
              </a:ext>
            </a:extLst>
          </p:cNvPr>
          <p:cNvCxnSpPr/>
          <p:nvPr/>
        </p:nvCxnSpPr>
        <p:spPr>
          <a:xfrm>
            <a:off x="0" y="1377706"/>
            <a:ext cx="12192000" cy="0"/>
          </a:xfrm>
          <a:prstGeom prst="line">
            <a:avLst/>
          </a:prstGeom>
          <a:ln w="1905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EB9D7FB8-1AB9-49F4-95FA-4BB6778B8BFA}"/>
              </a:ext>
            </a:extLst>
          </p:cNvPr>
          <p:cNvGrpSpPr/>
          <p:nvPr/>
        </p:nvGrpSpPr>
        <p:grpSpPr>
          <a:xfrm>
            <a:off x="204133" y="192947"/>
            <a:ext cx="2853605" cy="398273"/>
            <a:chOff x="204133" y="192947"/>
            <a:chExt cx="2853605" cy="398273"/>
          </a:xfrm>
        </p:grpSpPr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62FA435A-0FC3-4F77-8892-5B4DDFDF3036}"/>
                </a:ext>
              </a:extLst>
            </p:cNvPr>
            <p:cNvGrpSpPr/>
            <p:nvPr/>
          </p:nvGrpSpPr>
          <p:grpSpPr>
            <a:xfrm>
              <a:off x="204133" y="192947"/>
              <a:ext cx="2853605" cy="384597"/>
              <a:chOff x="204133" y="192947"/>
              <a:chExt cx="2021747" cy="384597"/>
            </a:xfrm>
          </p:grpSpPr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22CDDAF0-98E1-4C50-A9AC-DF60A4E9C908}"/>
                  </a:ext>
                </a:extLst>
              </p:cNvPr>
              <p:cNvSpPr/>
              <p:nvPr/>
            </p:nvSpPr>
            <p:spPr>
              <a:xfrm>
                <a:off x="204133" y="192947"/>
                <a:ext cx="2021747" cy="384597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8A4EF935-464B-4DF9-B648-0030CBC660FC}"/>
                  </a:ext>
                </a:extLst>
              </p:cNvPr>
              <p:cNvSpPr/>
              <p:nvPr/>
            </p:nvSpPr>
            <p:spPr>
              <a:xfrm>
                <a:off x="204133" y="192947"/>
                <a:ext cx="1725336" cy="384597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500" dirty="0">
                    <a:solidFill>
                      <a:schemeClr val="tx1"/>
                    </a:solidFill>
                  </a:rPr>
                  <a:t>Sniper Champion league</a:t>
                </a:r>
                <a:endParaRPr lang="ko-KR" altLang="en-US" sz="1500" dirty="0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55" name="그림 54" descr="여자, 소녀, 젊은, 여성이(가) 표시된 사진&#10;&#10;자동 생성된 설명">
              <a:extLst>
                <a:ext uri="{FF2B5EF4-FFF2-40B4-BE49-F238E27FC236}">
                  <a16:creationId xmlns:a16="http://schemas.microsoft.com/office/drawing/2014/main" id="{541042C3-E474-4C1D-A514-4FB186AC299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17859" y="213477"/>
              <a:ext cx="251281" cy="377743"/>
            </a:xfrm>
            <a:prstGeom prst="rect">
              <a:avLst/>
            </a:prstGeom>
          </p:spPr>
        </p:pic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8341549A-4584-4C4C-A914-87BB5F2D6C9F}"/>
              </a:ext>
            </a:extLst>
          </p:cNvPr>
          <p:cNvSpPr txBox="1"/>
          <p:nvPr/>
        </p:nvSpPr>
        <p:spPr>
          <a:xfrm>
            <a:off x="8481433" y="213477"/>
            <a:ext cx="204094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이미지 출처 </a:t>
            </a:r>
            <a:r>
              <a:rPr lang="en-US" altLang="ko-KR" sz="1000" dirty="0"/>
              <a:t>: </a:t>
            </a:r>
            <a:r>
              <a:rPr lang="ko-KR" altLang="en-US" sz="1000" dirty="0"/>
              <a:t>서든어택</a:t>
            </a:r>
            <a:r>
              <a:rPr lang="en-US" altLang="ko-KR" sz="1000" dirty="0"/>
              <a:t>, Mixamo</a:t>
            </a:r>
            <a:endParaRPr lang="ko-KR" altLang="en-US" sz="1000" dirty="0"/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3BF7026B-40F1-4753-8A2D-B375CEE6E928}"/>
              </a:ext>
            </a:extLst>
          </p:cNvPr>
          <p:cNvGrpSpPr/>
          <p:nvPr/>
        </p:nvGrpSpPr>
        <p:grpSpPr>
          <a:xfrm>
            <a:off x="-131262" y="806314"/>
            <a:ext cx="12326336" cy="750158"/>
            <a:chOff x="-131262" y="806314"/>
            <a:chExt cx="12326336" cy="750158"/>
          </a:xfrm>
        </p:grpSpPr>
        <p:grpSp>
          <p:nvGrpSpPr>
            <p:cNvPr id="71" name="그룹 70">
              <a:extLst>
                <a:ext uri="{FF2B5EF4-FFF2-40B4-BE49-F238E27FC236}">
                  <a16:creationId xmlns:a16="http://schemas.microsoft.com/office/drawing/2014/main" id="{B65DC0BF-BC87-4CD1-9129-75D66A1BDE49}"/>
                </a:ext>
              </a:extLst>
            </p:cNvPr>
            <p:cNvGrpSpPr/>
            <p:nvPr/>
          </p:nvGrpSpPr>
          <p:grpSpPr>
            <a:xfrm>
              <a:off x="-131262" y="806314"/>
              <a:ext cx="12326336" cy="750158"/>
              <a:chOff x="-131262" y="806314"/>
              <a:chExt cx="12326336" cy="750158"/>
            </a:xfrm>
          </p:grpSpPr>
          <p:grpSp>
            <p:nvGrpSpPr>
              <p:cNvPr id="73" name="그룹 72">
                <a:extLst>
                  <a:ext uri="{FF2B5EF4-FFF2-40B4-BE49-F238E27FC236}">
                    <a16:creationId xmlns:a16="http://schemas.microsoft.com/office/drawing/2014/main" id="{66DEF7C3-27B7-4BE4-A150-1644C75FBBC0}"/>
                  </a:ext>
                </a:extLst>
              </p:cNvPr>
              <p:cNvGrpSpPr/>
              <p:nvPr/>
            </p:nvGrpSpPr>
            <p:grpSpPr>
              <a:xfrm>
                <a:off x="-131262" y="806314"/>
                <a:ext cx="12326336" cy="750158"/>
                <a:chOff x="-131262" y="806314"/>
                <a:chExt cx="12326336" cy="750158"/>
              </a:xfrm>
            </p:grpSpPr>
            <p:grpSp>
              <p:nvGrpSpPr>
                <p:cNvPr id="75" name="그룹 74">
                  <a:extLst>
                    <a:ext uri="{FF2B5EF4-FFF2-40B4-BE49-F238E27FC236}">
                      <a16:creationId xmlns:a16="http://schemas.microsoft.com/office/drawing/2014/main" id="{43D65691-802D-4115-A24B-0BF4F8260A0F}"/>
                    </a:ext>
                  </a:extLst>
                </p:cNvPr>
                <p:cNvGrpSpPr/>
                <p:nvPr/>
              </p:nvGrpSpPr>
              <p:grpSpPr>
                <a:xfrm>
                  <a:off x="2448" y="806314"/>
                  <a:ext cx="12192626" cy="750158"/>
                  <a:chOff x="2448" y="791684"/>
                  <a:chExt cx="12192626" cy="750158"/>
                </a:xfrm>
              </p:grpSpPr>
              <p:sp>
                <p:nvSpPr>
                  <p:cNvPr id="78" name="화살표: 오각형 77">
                    <a:extLst>
                      <a:ext uri="{FF2B5EF4-FFF2-40B4-BE49-F238E27FC236}">
                        <a16:creationId xmlns:a16="http://schemas.microsoft.com/office/drawing/2014/main" id="{6EEE8D21-7C17-4F9C-9E45-67441D5B1164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638942" y="472762"/>
                    <a:ext cx="714488" cy="1423672"/>
                  </a:xfrm>
                  <a:prstGeom prst="homePlate">
                    <a:avLst>
                      <a:gd name="adj" fmla="val 39689"/>
                    </a:avLst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  <a:ln>
                    <a:solidFill>
                      <a:schemeClr val="accent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 dirty="0"/>
                  </a:p>
                </p:txBody>
              </p:sp>
              <p:grpSp>
                <p:nvGrpSpPr>
                  <p:cNvPr id="79" name="그룹 78">
                    <a:extLst>
                      <a:ext uri="{FF2B5EF4-FFF2-40B4-BE49-F238E27FC236}">
                        <a16:creationId xmlns:a16="http://schemas.microsoft.com/office/drawing/2014/main" id="{8E24E3DE-C0F0-4920-B4B8-8E11FC3CB0D3}"/>
                      </a:ext>
                    </a:extLst>
                  </p:cNvPr>
                  <p:cNvGrpSpPr/>
                  <p:nvPr/>
                </p:nvGrpSpPr>
                <p:grpSpPr>
                  <a:xfrm>
                    <a:off x="2448" y="791684"/>
                    <a:ext cx="12192626" cy="508631"/>
                    <a:chOff x="2448" y="791684"/>
                    <a:chExt cx="12192626" cy="508631"/>
                  </a:xfrm>
                </p:grpSpPr>
                <p:sp>
                  <p:nvSpPr>
                    <p:cNvPr id="80" name="직사각형 79">
                      <a:extLst>
                        <a:ext uri="{FF2B5EF4-FFF2-40B4-BE49-F238E27FC236}">
                          <a16:creationId xmlns:a16="http://schemas.microsoft.com/office/drawing/2014/main" id="{537BC039-4AD5-4D59-9E9B-270226543E9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754031" y="827498"/>
                      <a:ext cx="1425265" cy="42925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81" name="TextBox 80">
                      <a:extLst>
                        <a:ext uri="{FF2B5EF4-FFF2-40B4-BE49-F238E27FC236}">
                          <a16:creationId xmlns:a16="http://schemas.microsoft.com/office/drawing/2014/main" id="{60F61BEA-9D98-4FD5-8913-2C7C32324A6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633816" y="859857"/>
                      <a:ext cx="1648436" cy="36791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dirty="0"/>
                        <a:t>Ⅲ. </a:t>
                      </a:r>
                      <a:r>
                        <a:rPr lang="ko-KR" altLang="en-US" dirty="0"/>
                        <a:t>결론</a:t>
                      </a:r>
                    </a:p>
                  </p:txBody>
                </p:sp>
                <p:sp>
                  <p:nvSpPr>
                    <p:cNvPr id="82" name="TextBox 81">
                      <a:extLst>
                        <a:ext uri="{FF2B5EF4-FFF2-40B4-BE49-F238E27FC236}">
                          <a16:creationId xmlns:a16="http://schemas.microsoft.com/office/drawing/2014/main" id="{B3EB33C3-5301-425D-956B-081CBDE3C59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430220" y="905551"/>
                      <a:ext cx="951377" cy="29238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300" b="1" dirty="0"/>
                        <a:t>게임 정보</a:t>
                      </a:r>
                    </a:p>
                  </p:txBody>
                </p:sp>
                <p:sp>
                  <p:nvSpPr>
                    <p:cNvPr id="83" name="직사각형 82">
                      <a:extLst>
                        <a:ext uri="{FF2B5EF4-FFF2-40B4-BE49-F238E27FC236}">
                          <a16:creationId xmlns:a16="http://schemas.microsoft.com/office/drawing/2014/main" id="{F9069E9F-1EA1-4847-90EB-06C16E947D2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20136" y="826840"/>
                      <a:ext cx="1011822" cy="43009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84" name="직사각형 83">
                      <a:extLst>
                        <a:ext uri="{FF2B5EF4-FFF2-40B4-BE49-F238E27FC236}">
                          <a16:creationId xmlns:a16="http://schemas.microsoft.com/office/drawing/2014/main" id="{2E80C6D6-BA41-4DBA-A8DD-690EA24212E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728566" y="826840"/>
                      <a:ext cx="1011822" cy="430091"/>
                    </a:xfrm>
                    <a:prstGeom prst="rect">
                      <a:avLst/>
                    </a:prstGeom>
                    <a:solidFill>
                      <a:schemeClr val="accent2">
                        <a:lumMod val="20000"/>
                        <a:lumOff val="80000"/>
                      </a:schemeClr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85" name="TextBox 84">
                      <a:extLst>
                        <a:ext uri="{FF2B5EF4-FFF2-40B4-BE49-F238E27FC236}">
                          <a16:creationId xmlns:a16="http://schemas.microsoft.com/office/drawing/2014/main" id="{CE615000-78B4-41A6-9B9B-F3DB16F9335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813225" y="876705"/>
                      <a:ext cx="842503" cy="29238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300" b="1" dirty="0"/>
                        <a:t>UI &amp; UX</a:t>
                      </a:r>
                      <a:endParaRPr lang="ko-KR" altLang="en-US" sz="1300" b="1" dirty="0"/>
                    </a:p>
                  </p:txBody>
                </p:sp>
                <p:grpSp>
                  <p:nvGrpSpPr>
                    <p:cNvPr id="86" name="그룹 85">
                      <a:extLst>
                        <a:ext uri="{FF2B5EF4-FFF2-40B4-BE49-F238E27FC236}">
                          <a16:creationId xmlns:a16="http://schemas.microsoft.com/office/drawing/2014/main" id="{D4450904-FD61-4663-ADB2-F7C1C3038B3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429138" y="807872"/>
                      <a:ext cx="2858792" cy="492443"/>
                      <a:chOff x="1429138" y="807872"/>
                      <a:chExt cx="2858792" cy="492443"/>
                    </a:xfrm>
                  </p:grpSpPr>
                  <p:sp>
                    <p:nvSpPr>
                      <p:cNvPr id="96" name="직사각형 95">
                        <a:extLst>
                          <a:ext uri="{FF2B5EF4-FFF2-40B4-BE49-F238E27FC236}">
                            <a16:creationId xmlns:a16="http://schemas.microsoft.com/office/drawing/2014/main" id="{5D2E8CD1-A464-4B4D-9AB9-6C57005FD5C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333731" y="826477"/>
                        <a:ext cx="951377" cy="43179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accent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b="1"/>
                      </a:p>
                    </p:txBody>
                  </p:sp>
                  <p:sp>
                    <p:nvSpPr>
                      <p:cNvPr id="97" name="TextBox 96">
                        <a:extLst>
                          <a:ext uri="{FF2B5EF4-FFF2-40B4-BE49-F238E27FC236}">
                            <a16:creationId xmlns:a16="http://schemas.microsoft.com/office/drawing/2014/main" id="{912FE8F3-9507-496C-A81E-DD3B27364B4C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336553" y="807872"/>
                        <a:ext cx="951377" cy="492443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ko-KR" altLang="en-US" sz="1300" dirty="0"/>
                          <a:t>유사 게임</a:t>
                        </a:r>
                        <a:endParaRPr lang="en-US" altLang="ko-KR" sz="1300" dirty="0"/>
                      </a:p>
                      <a:p>
                        <a:pPr algn="ctr"/>
                        <a:r>
                          <a:rPr lang="ko-KR" altLang="en-US" sz="1300" dirty="0"/>
                          <a:t>비교</a:t>
                        </a:r>
                      </a:p>
                    </p:txBody>
                  </p:sp>
                  <p:sp>
                    <p:nvSpPr>
                      <p:cNvPr id="98" name="직사각형 97">
                        <a:extLst>
                          <a:ext uri="{FF2B5EF4-FFF2-40B4-BE49-F238E27FC236}">
                            <a16:creationId xmlns:a16="http://schemas.microsoft.com/office/drawing/2014/main" id="{FF516CCA-DD70-44CC-8CFA-3F77B51073A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379110" y="826477"/>
                        <a:ext cx="951377" cy="43179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accent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b="1"/>
                      </a:p>
                    </p:txBody>
                  </p:sp>
                  <p:sp>
                    <p:nvSpPr>
                      <p:cNvPr id="99" name="직사각형 98">
                        <a:extLst>
                          <a:ext uri="{FF2B5EF4-FFF2-40B4-BE49-F238E27FC236}">
                            <a16:creationId xmlns:a16="http://schemas.microsoft.com/office/drawing/2014/main" id="{F5BCA106-0819-4BCB-87F3-C4553D0456B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429138" y="826477"/>
                        <a:ext cx="951377" cy="43179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accent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b="1"/>
                      </a:p>
                    </p:txBody>
                  </p:sp>
                </p:grpSp>
                <p:grpSp>
                  <p:nvGrpSpPr>
                    <p:cNvPr id="87" name="그룹 86">
                      <a:extLst>
                        <a:ext uri="{FF2B5EF4-FFF2-40B4-BE49-F238E27FC236}">
                          <a16:creationId xmlns:a16="http://schemas.microsoft.com/office/drawing/2014/main" id="{3CC310E5-ADEF-4E05-800F-57543BD13CA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708430" y="826840"/>
                      <a:ext cx="1011822" cy="430091"/>
                      <a:chOff x="5870306" y="387644"/>
                      <a:chExt cx="1011822" cy="430091"/>
                    </a:xfrm>
                  </p:grpSpPr>
                  <p:sp>
                    <p:nvSpPr>
                      <p:cNvPr id="94" name="직사각형 93">
                        <a:extLst>
                          <a:ext uri="{FF2B5EF4-FFF2-40B4-BE49-F238E27FC236}">
                            <a16:creationId xmlns:a16="http://schemas.microsoft.com/office/drawing/2014/main" id="{8E43E28D-2856-4AE7-AD03-9AD8044B7AA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70306" y="387644"/>
                        <a:ext cx="1011822" cy="430091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accent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95" name="TextBox 94">
                        <a:extLst>
                          <a:ext uri="{FF2B5EF4-FFF2-40B4-BE49-F238E27FC236}">
                            <a16:creationId xmlns:a16="http://schemas.microsoft.com/office/drawing/2014/main" id="{DFB43E3B-8E9A-4D54-A2D4-706121F47471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026541" y="449839"/>
                        <a:ext cx="699352" cy="292388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ko-KR" altLang="en-US" sz="1300" dirty="0"/>
                          <a:t>캐릭터</a:t>
                        </a:r>
                      </a:p>
                    </p:txBody>
                  </p:sp>
                </p:grpSp>
                <p:sp>
                  <p:nvSpPr>
                    <p:cNvPr id="88" name="직사각형 87">
                      <a:extLst>
                        <a:ext uri="{FF2B5EF4-FFF2-40B4-BE49-F238E27FC236}">
                          <a16:creationId xmlns:a16="http://schemas.microsoft.com/office/drawing/2014/main" id="{646B1DA1-4C8F-4E92-851F-558E401BDEE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745648" y="826840"/>
                      <a:ext cx="1011822" cy="43009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89" name="TextBox 88">
                      <a:extLst>
                        <a:ext uri="{FF2B5EF4-FFF2-40B4-BE49-F238E27FC236}">
                          <a16:creationId xmlns:a16="http://schemas.microsoft.com/office/drawing/2014/main" id="{B46221F8-E295-451A-A786-796CFC935AA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830307" y="791684"/>
                      <a:ext cx="842503" cy="49244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300" dirty="0"/>
                        <a:t>Flow Chart</a:t>
                      </a:r>
                      <a:endParaRPr lang="ko-KR" altLang="en-US" sz="1300" dirty="0"/>
                    </a:p>
                  </p:txBody>
                </p:sp>
                <p:sp>
                  <p:nvSpPr>
                    <p:cNvPr id="90" name="직사각형 89">
                      <a:extLst>
                        <a:ext uri="{FF2B5EF4-FFF2-40B4-BE49-F238E27FC236}">
                          <a16:creationId xmlns:a16="http://schemas.microsoft.com/office/drawing/2014/main" id="{1ACDD642-B04B-4326-95B6-5C5A9F5E832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183252" y="826840"/>
                      <a:ext cx="1011822" cy="43009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91" name="TextBox 90">
                      <a:extLst>
                        <a:ext uri="{FF2B5EF4-FFF2-40B4-BE49-F238E27FC236}">
                          <a16:creationId xmlns:a16="http://schemas.microsoft.com/office/drawing/2014/main" id="{DA1BF626-44FA-4F84-A681-DA96D1B293E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1282252" y="901330"/>
                      <a:ext cx="865979" cy="2964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300" dirty="0"/>
                        <a:t>기대효과</a:t>
                      </a:r>
                    </a:p>
                  </p:txBody>
                </p:sp>
                <p:sp>
                  <p:nvSpPr>
                    <p:cNvPr id="92" name="TextBox 91">
                      <a:extLst>
                        <a:ext uri="{FF2B5EF4-FFF2-40B4-BE49-F238E27FC236}">
                          <a16:creationId xmlns:a16="http://schemas.microsoft.com/office/drawing/2014/main" id="{1A6323C2-96F5-4A25-A84E-B40A5ABC4FF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438408" y="884373"/>
                      <a:ext cx="951377" cy="29238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300" dirty="0"/>
                        <a:t>게임 정보</a:t>
                      </a:r>
                    </a:p>
                  </p:txBody>
                </p:sp>
                <p:sp>
                  <p:nvSpPr>
                    <p:cNvPr id="93" name="직사각형 92">
                      <a:extLst>
                        <a:ext uri="{FF2B5EF4-FFF2-40B4-BE49-F238E27FC236}">
                          <a16:creationId xmlns:a16="http://schemas.microsoft.com/office/drawing/2014/main" id="{41609633-704D-42EB-9636-879F8A8BC13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48" y="825994"/>
                      <a:ext cx="1425265" cy="430755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62C17F66-E60C-4DB1-B52A-394BAD7D4F71}"/>
                    </a:ext>
                  </a:extLst>
                </p:cNvPr>
                <p:cNvSpPr txBox="1"/>
                <p:nvPr/>
              </p:nvSpPr>
              <p:spPr>
                <a:xfrm>
                  <a:off x="4232262" y="879993"/>
                  <a:ext cx="1478623" cy="3539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700" b="1" dirty="0"/>
                    <a:t>Ⅱ. </a:t>
                  </a:r>
                  <a:r>
                    <a:rPr lang="ko-KR" altLang="en-US" sz="1700" b="1" dirty="0"/>
                    <a:t>게임 컨셉</a:t>
                  </a:r>
                </a:p>
              </p:txBody>
            </p:sp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DEFB836B-B4D7-4F58-A155-D7D428A5E958}"/>
                    </a:ext>
                  </a:extLst>
                </p:cNvPr>
                <p:cNvSpPr txBox="1"/>
                <p:nvPr/>
              </p:nvSpPr>
              <p:spPr>
                <a:xfrm>
                  <a:off x="-131262" y="888524"/>
                  <a:ext cx="1648436" cy="3539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700" dirty="0"/>
                    <a:t>Ⅰ. </a:t>
                  </a:r>
                  <a:r>
                    <a:rPr lang="ko-KR" altLang="en-US" sz="1700" dirty="0"/>
                    <a:t>게임 개괄</a:t>
                  </a:r>
                </a:p>
              </p:txBody>
            </p:sp>
          </p:grp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FBAD046A-9C6E-4E3C-8D33-615B857C4312}"/>
                  </a:ext>
                </a:extLst>
              </p:cNvPr>
              <p:cNvSpPr txBox="1"/>
              <p:nvPr/>
            </p:nvSpPr>
            <p:spPr>
              <a:xfrm>
                <a:off x="2380398" y="813475"/>
                <a:ext cx="1011823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300" dirty="0"/>
                  <a:t>목적 </a:t>
                </a:r>
                <a:r>
                  <a:rPr lang="en-US" altLang="ko-KR" sz="1300" dirty="0"/>
                  <a:t>&amp;</a:t>
                </a:r>
              </a:p>
              <a:p>
                <a:pPr algn="ctr"/>
                <a:r>
                  <a:rPr lang="ko-KR" altLang="en-US" sz="1300" dirty="0"/>
                  <a:t>재미요소</a:t>
                </a:r>
              </a:p>
            </p:txBody>
          </p:sp>
        </p:grp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FDBB21D5-A85E-4634-AB57-15E9EAC8175B}"/>
                </a:ext>
              </a:extLst>
            </p:cNvPr>
            <p:cNvSpPr txBox="1"/>
            <p:nvPr/>
          </p:nvSpPr>
          <p:spPr>
            <a:xfrm>
              <a:off x="6758649" y="829663"/>
              <a:ext cx="951377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300" dirty="0"/>
                <a:t>패시브 </a:t>
              </a:r>
              <a:r>
                <a:rPr lang="en-US" altLang="ko-KR" sz="1300" dirty="0"/>
                <a:t>&amp;</a:t>
              </a:r>
            </a:p>
            <a:p>
              <a:pPr algn="ctr"/>
              <a:r>
                <a:rPr lang="ko-KR" altLang="en-US" sz="1300" dirty="0"/>
                <a:t>아이템</a:t>
              </a:r>
            </a:p>
          </p:txBody>
        </p:sp>
      </p:grpSp>
      <p:cxnSp>
        <p:nvCxnSpPr>
          <p:cNvPr id="101" name="연결선: 꺾임 386"/>
          <p:cNvCxnSpPr>
            <a:stCxn id="102" idx="1"/>
            <a:endCxn id="37" idx="1"/>
          </p:cNvCxnSpPr>
          <p:nvPr/>
        </p:nvCxnSpPr>
        <p:spPr>
          <a:xfrm rot="10800000">
            <a:off x="1262419" y="2798109"/>
            <a:ext cx="17322" cy="2713927"/>
          </a:xfrm>
          <a:prstGeom prst="bentConnector3">
            <a:avLst>
              <a:gd name="adj1" fmla="val 1419709"/>
            </a:avLst>
          </a:prstGeom>
          <a:ln w="28575">
            <a:solidFill>
              <a:srgbClr val="FF0000"/>
            </a:solidFill>
            <a:headEnd type="arrow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3" name="Text Box 387"/>
          <p:cNvSpPr txBox="1"/>
          <p:nvPr/>
        </p:nvSpPr>
        <p:spPr>
          <a:xfrm>
            <a:off x="120018" y="3627704"/>
            <a:ext cx="829543" cy="317069"/>
          </a:xfrm>
          <a:prstGeom prst="rect">
            <a:avLst/>
          </a:prstGeom>
          <a:solidFill>
            <a:schemeClr val="lt1"/>
          </a:solidFill>
          <a:ln w="6350">
            <a:solidFill>
              <a:srgbClr val="FF0000"/>
            </a:solidFill>
          </a:ln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1">
              <a:lnSpc>
                <a:spcPct val="107000"/>
              </a:lnSpc>
              <a:spcAft>
                <a:spcPts val="800"/>
              </a:spcAft>
            </a:pPr>
            <a:r>
              <a:rPr lang="ko-KR" sz="10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거리 </a:t>
            </a:r>
            <a:r>
              <a:rPr lang="en-US" altLang="ko-KR" sz="10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90</a:t>
            </a:r>
            <a:r>
              <a:rPr lang="en-US" sz="10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m</a:t>
            </a:r>
            <a:endParaRPr lang="ko-KR" sz="10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graphicFrame>
        <p:nvGraphicFramePr>
          <p:cNvPr id="40" name="표 3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0742652"/>
              </p:ext>
            </p:extLst>
          </p:nvPr>
        </p:nvGraphicFramePr>
        <p:xfrm>
          <a:off x="8310972" y="1655084"/>
          <a:ext cx="3663056" cy="4693482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623603">
                  <a:extLst>
                    <a:ext uri="{9D8B030D-6E8A-4147-A177-3AD203B41FA5}">
                      <a16:colId xmlns:a16="http://schemas.microsoft.com/office/drawing/2014/main" val="350851584"/>
                    </a:ext>
                  </a:extLst>
                </a:gridCol>
                <a:gridCol w="2039453">
                  <a:extLst>
                    <a:ext uri="{9D8B030D-6E8A-4147-A177-3AD203B41FA5}">
                      <a16:colId xmlns:a16="http://schemas.microsoft.com/office/drawing/2014/main" val="1498584688"/>
                    </a:ext>
                  </a:extLst>
                </a:gridCol>
              </a:tblGrid>
              <a:tr h="35777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오브젝트</a:t>
                      </a:r>
                      <a:r>
                        <a:rPr lang="en-US" altLang="ko-KR" sz="1000" dirty="0"/>
                        <a:t> </a:t>
                      </a:r>
                      <a:r>
                        <a:rPr lang="ko-KR" altLang="en-US" sz="1000" dirty="0"/>
                        <a:t>종류</a:t>
                      </a:r>
                      <a:r>
                        <a:rPr lang="en-US" altLang="ko-KR" sz="1000" dirty="0"/>
                        <a:t> </a:t>
                      </a:r>
                      <a:r>
                        <a:rPr lang="ko-KR" altLang="en-US" sz="1000" dirty="0"/>
                        <a:t>명단</a:t>
                      </a:r>
                      <a:r>
                        <a:rPr lang="en-US" altLang="ko-KR" sz="1000" dirty="0"/>
                        <a:t> </a:t>
                      </a:r>
                      <a:endParaRPr lang="ko-KR" altLang="en-US" sz="1000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9005853"/>
                  </a:ext>
                </a:extLst>
              </a:tr>
              <a:tr h="439977">
                <a:tc gridSpan="2">
                  <a:txBody>
                    <a:bodyPr/>
                    <a:lstStyle/>
                    <a:p>
                      <a:pPr marL="342900" marR="0" indent="-342900" algn="just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000" b="1" dirty="0"/>
                        <a:t>지하철 가로막</a:t>
                      </a:r>
                      <a:endParaRPr lang="en-US" altLang="ko-KR" sz="1000" b="1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4107853"/>
                  </a:ext>
                </a:extLst>
              </a:tr>
              <a:tr h="432859">
                <a:tc gridSpan="2">
                  <a:txBody>
                    <a:bodyPr/>
                    <a:lstStyle/>
                    <a:p>
                      <a:pPr marL="0" indent="0" algn="just" latinLnBrk="1">
                        <a:lnSpc>
                          <a:spcPct val="150000"/>
                        </a:lnSpc>
                        <a:buNone/>
                      </a:pPr>
                      <a:r>
                        <a:rPr lang="en-US" altLang="ko-KR" sz="1000" b="1" dirty="0"/>
                        <a:t>2.    </a:t>
                      </a:r>
                      <a:r>
                        <a:rPr lang="ko-KR" altLang="en-US" sz="1000" b="1" dirty="0"/>
                        <a:t>열차 철도</a:t>
                      </a:r>
                      <a:endParaRPr lang="en-US" altLang="ko-KR" sz="1000" b="1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381433"/>
                  </a:ext>
                </a:extLst>
              </a:tr>
              <a:tr h="432859">
                <a:tc gridSpan="2">
                  <a:txBody>
                    <a:bodyPr/>
                    <a:lstStyle/>
                    <a:p>
                      <a:pPr marL="0" indent="0" algn="just" latinLnBrk="1">
                        <a:lnSpc>
                          <a:spcPct val="150000"/>
                        </a:lnSpc>
                        <a:buNone/>
                      </a:pPr>
                      <a:r>
                        <a:rPr lang="en-US" altLang="ko-KR" sz="1000" b="1" dirty="0"/>
                        <a:t>3.    </a:t>
                      </a:r>
                      <a:r>
                        <a:rPr lang="ko-KR" altLang="en-US" sz="1000" b="1" dirty="0"/>
                        <a:t>지하철 기둥</a:t>
                      </a:r>
                      <a:endParaRPr lang="en-US" altLang="ko-KR" sz="1000" b="1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1839054"/>
                  </a:ext>
                </a:extLst>
              </a:tr>
              <a:tr h="432859">
                <a:tc gridSpan="2">
                  <a:txBody>
                    <a:bodyPr/>
                    <a:lstStyle/>
                    <a:p>
                      <a:pPr marL="0" indent="0" algn="just" latinLnBrk="1">
                        <a:lnSpc>
                          <a:spcPct val="150000"/>
                        </a:lnSpc>
                        <a:buNone/>
                      </a:pPr>
                      <a:r>
                        <a:rPr lang="en-US" altLang="ko-KR" sz="1000" b="1" dirty="0"/>
                        <a:t>4.    </a:t>
                      </a:r>
                      <a:r>
                        <a:rPr lang="ko-KR" altLang="en-US" sz="1000" b="1" dirty="0"/>
                        <a:t>인도 타일</a:t>
                      </a:r>
                      <a:endParaRPr lang="en-US" altLang="ko-KR" sz="1000" b="1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1380725"/>
                  </a:ext>
                </a:extLst>
              </a:tr>
              <a:tr h="432859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/>
                        <a:t>게임 시스템</a:t>
                      </a:r>
                      <a:endParaRPr lang="en-US" altLang="ko-KR" sz="1000" b="1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5539415"/>
                  </a:ext>
                </a:extLst>
              </a:tr>
              <a:tr h="43285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/>
                        <a:t>라운드 목표</a:t>
                      </a:r>
                      <a:endParaRPr lang="en-US" altLang="ko-KR" sz="1000" b="1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/>
                        <a:t>3</a:t>
                      </a:r>
                      <a:r>
                        <a:rPr lang="ko-KR" altLang="en-US" sz="1000" b="1" dirty="0"/>
                        <a:t>라운드 달성</a:t>
                      </a:r>
                      <a:endParaRPr lang="en-US" altLang="ko-KR" sz="1000" b="1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4882581"/>
                  </a:ext>
                </a:extLst>
              </a:tr>
              <a:tr h="43285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/>
                        <a:t>아이템 사용 여부</a:t>
                      </a:r>
                      <a:endParaRPr lang="en-US" altLang="ko-KR" sz="1000" b="1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/>
                        <a:t>가능</a:t>
                      </a:r>
                      <a:endParaRPr lang="en-US" altLang="ko-KR" sz="1000" b="1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4560170"/>
                  </a:ext>
                </a:extLst>
              </a:tr>
              <a:tr h="43285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/>
                        <a:t>플레이 타임</a:t>
                      </a:r>
                      <a:endParaRPr lang="en-US" altLang="ko-KR" sz="1000" b="1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/>
                        <a:t>2</a:t>
                      </a:r>
                      <a:r>
                        <a:rPr lang="ko-KR" altLang="en-US" sz="1000" b="1" dirty="0"/>
                        <a:t>분 </a:t>
                      </a:r>
                      <a:r>
                        <a:rPr lang="en-US" altLang="ko-KR" sz="1000" b="1" dirty="0"/>
                        <a:t>30</a:t>
                      </a:r>
                      <a:r>
                        <a:rPr lang="ko-KR" altLang="en-US" sz="1000" b="1" dirty="0"/>
                        <a:t>초</a:t>
                      </a:r>
                      <a:endParaRPr lang="en-US" altLang="ko-KR" sz="1000" b="1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7028223"/>
                  </a:ext>
                </a:extLst>
              </a:tr>
              <a:tr h="43285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/>
                        <a:t>골드 획득 여부</a:t>
                      </a:r>
                      <a:endParaRPr lang="en-US" altLang="ko-KR" sz="1000" b="1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/>
                        <a:t>1</a:t>
                      </a:r>
                      <a:r>
                        <a:rPr lang="ko-KR" altLang="en-US" sz="1000" b="1" dirty="0"/>
                        <a:t>킬 이상 시 획득 가능</a:t>
                      </a:r>
                      <a:endParaRPr lang="en-US" altLang="ko-KR" sz="1000" b="1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5867123"/>
                  </a:ext>
                </a:extLst>
              </a:tr>
              <a:tr h="43285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/>
                        <a:t>패시브 생성</a:t>
                      </a:r>
                      <a:endParaRPr lang="en-US" altLang="ko-KR" sz="1000" b="1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/>
                        <a:t>랜덤 생성</a:t>
                      </a:r>
                      <a:endParaRPr lang="en-US" altLang="ko-KR" sz="1000" b="1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3117743"/>
                  </a:ext>
                </a:extLst>
              </a:tr>
            </a:tbl>
          </a:graphicData>
        </a:graphic>
      </p:graphicFrame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A580AD09-9126-482E-920C-B7B8590AB270}"/>
              </a:ext>
            </a:extLst>
          </p:cNvPr>
          <p:cNvSpPr/>
          <p:nvPr/>
        </p:nvSpPr>
        <p:spPr>
          <a:xfrm>
            <a:off x="3218348" y="2558185"/>
            <a:ext cx="624759" cy="232353"/>
          </a:xfrm>
          <a:prstGeom prst="rect">
            <a:avLst/>
          </a:prstGeom>
          <a:noFill/>
          <a:ln w="28575" cmpd="dbl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타원 104">
            <a:extLst>
              <a:ext uri="{FF2B5EF4-FFF2-40B4-BE49-F238E27FC236}">
                <a16:creationId xmlns:a16="http://schemas.microsoft.com/office/drawing/2014/main" id="{320F7CD8-FCDE-4D0E-9476-F718589A614E}"/>
              </a:ext>
            </a:extLst>
          </p:cNvPr>
          <p:cNvSpPr/>
          <p:nvPr/>
        </p:nvSpPr>
        <p:spPr>
          <a:xfrm>
            <a:off x="2946021" y="2447636"/>
            <a:ext cx="247419" cy="254524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28575" cmpd="dbl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A580AD09-9126-482E-920C-B7B8590AB270}"/>
              </a:ext>
            </a:extLst>
          </p:cNvPr>
          <p:cNvSpPr/>
          <p:nvPr/>
        </p:nvSpPr>
        <p:spPr>
          <a:xfrm>
            <a:off x="3708508" y="4032071"/>
            <a:ext cx="1168935" cy="358773"/>
          </a:xfrm>
          <a:prstGeom prst="rect">
            <a:avLst/>
          </a:prstGeom>
          <a:noFill/>
          <a:ln w="28575" cmpd="dbl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A580AD09-9126-482E-920C-B7B8590AB270}"/>
              </a:ext>
            </a:extLst>
          </p:cNvPr>
          <p:cNvSpPr/>
          <p:nvPr/>
        </p:nvSpPr>
        <p:spPr>
          <a:xfrm>
            <a:off x="6323771" y="5697490"/>
            <a:ext cx="1208416" cy="439415"/>
          </a:xfrm>
          <a:prstGeom prst="rect">
            <a:avLst/>
          </a:prstGeom>
          <a:noFill/>
          <a:ln w="28575" cmpd="dbl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0" name="Text Box 379"/>
          <p:cNvSpPr txBox="1"/>
          <p:nvPr/>
        </p:nvSpPr>
        <p:spPr>
          <a:xfrm>
            <a:off x="2038204" y="5790566"/>
            <a:ext cx="1140559" cy="184096"/>
          </a:xfrm>
          <a:prstGeom prst="rect">
            <a:avLst/>
          </a:prstGeom>
          <a:solidFill>
            <a:schemeClr val="lt1"/>
          </a:solidFill>
          <a:ln w="6350">
            <a:solidFill>
              <a:schemeClr val="accent2"/>
            </a:solidFill>
          </a:ln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1">
              <a:lnSpc>
                <a:spcPct val="107000"/>
              </a:lnSpc>
              <a:spcAft>
                <a:spcPts val="800"/>
              </a:spcAft>
            </a:pPr>
            <a:r>
              <a:rPr lang="ko-KR" sz="1000" b="1" kern="100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레드</a:t>
            </a:r>
            <a:r>
              <a:rPr lang="ko-KR" sz="10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진영</a:t>
            </a:r>
            <a:r>
              <a:rPr lang="en-US" altLang="ko-KR" sz="10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10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스폰</a:t>
            </a:r>
            <a:endParaRPr lang="ko-KR" sz="10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122" name="Text Box 379"/>
          <p:cNvSpPr txBox="1"/>
          <p:nvPr/>
        </p:nvSpPr>
        <p:spPr>
          <a:xfrm>
            <a:off x="5556386" y="2302394"/>
            <a:ext cx="1125645" cy="180891"/>
          </a:xfrm>
          <a:prstGeom prst="rect">
            <a:avLst/>
          </a:prstGeom>
          <a:solidFill>
            <a:schemeClr val="lt1"/>
          </a:solidFill>
          <a:ln w="6350">
            <a:solidFill>
              <a:schemeClr val="accent2"/>
            </a:solidFill>
          </a:ln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1000" b="1" kern="1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블루</a:t>
            </a:r>
            <a:r>
              <a:rPr lang="ko-KR" sz="10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진영</a:t>
            </a:r>
            <a:r>
              <a:rPr lang="en-US" altLang="ko-KR" sz="10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10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스폰</a:t>
            </a:r>
            <a:endParaRPr lang="ko-KR" sz="10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62" name="말풍선: 모서리가 둥근 사각형 2">
            <a:extLst>
              <a:ext uri="{FF2B5EF4-FFF2-40B4-BE49-F238E27FC236}">
                <a16:creationId xmlns:a16="http://schemas.microsoft.com/office/drawing/2014/main" id="{85EE0CD3-F8C9-4F5C-B487-0A0407AE198E}"/>
              </a:ext>
            </a:extLst>
          </p:cNvPr>
          <p:cNvSpPr/>
          <p:nvPr/>
        </p:nvSpPr>
        <p:spPr>
          <a:xfrm>
            <a:off x="3258108" y="2042854"/>
            <a:ext cx="1169998" cy="354930"/>
          </a:xfrm>
          <a:prstGeom prst="wedgeRoundRectCallout">
            <a:avLst>
              <a:gd name="adj1" fmla="val -37318"/>
              <a:gd name="adj2" fmla="val 84241"/>
              <a:gd name="adj3" fmla="val 16667"/>
            </a:avLst>
          </a:prstGeom>
          <a:solidFill>
            <a:schemeClr val="bg1">
              <a:alpha val="90000"/>
            </a:schemeClr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</a:rPr>
              <a:t>지하철 가로막</a:t>
            </a:r>
            <a:endParaRPr lang="en-US" altLang="ko-KR" sz="10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엄폐물로 이용함</a:t>
            </a:r>
          </a:p>
        </p:txBody>
      </p:sp>
      <p:sp>
        <p:nvSpPr>
          <p:cNvPr id="67" name="말풍선: 모서리가 둥근 사각형 2">
            <a:extLst>
              <a:ext uri="{FF2B5EF4-FFF2-40B4-BE49-F238E27FC236}">
                <a16:creationId xmlns:a16="http://schemas.microsoft.com/office/drawing/2014/main" id="{E5F26987-13D3-4DF5-AB06-62F96F711CBC}"/>
              </a:ext>
            </a:extLst>
          </p:cNvPr>
          <p:cNvSpPr/>
          <p:nvPr/>
        </p:nvSpPr>
        <p:spPr>
          <a:xfrm>
            <a:off x="6311486" y="4745536"/>
            <a:ext cx="1330610" cy="656253"/>
          </a:xfrm>
          <a:prstGeom prst="wedgeRoundRectCallout">
            <a:avLst>
              <a:gd name="adj1" fmla="val -24912"/>
              <a:gd name="adj2" fmla="val 86827"/>
              <a:gd name="adj3" fmla="val 16667"/>
            </a:avLst>
          </a:prstGeom>
          <a:solidFill>
            <a:schemeClr val="bg1">
              <a:alpha val="90000"/>
            </a:schemeClr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</a:rPr>
              <a:t>인도 타일</a:t>
            </a:r>
            <a:endParaRPr lang="en-US" altLang="ko-KR" sz="10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인도 부근은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전체적으로 대리석으로 도포 됨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3" name="타원 2"/>
          <p:cNvSpPr/>
          <p:nvPr/>
        </p:nvSpPr>
        <p:spPr>
          <a:xfrm>
            <a:off x="1770633" y="5811746"/>
            <a:ext cx="227847" cy="194340"/>
          </a:xfrm>
          <a:prstGeom prst="ellipse">
            <a:avLst/>
          </a:prstGeom>
          <a:gradFill flip="none" rotWithShape="1">
            <a:gsLst>
              <a:gs pos="100000">
                <a:srgbClr val="FFFF00"/>
              </a:gs>
              <a:gs pos="0">
                <a:srgbClr val="FF0000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6" name="말풍선: 모서리가 둥근 사각형 2">
            <a:extLst>
              <a:ext uri="{FF2B5EF4-FFF2-40B4-BE49-F238E27FC236}">
                <a16:creationId xmlns:a16="http://schemas.microsoft.com/office/drawing/2014/main" id="{2CD8CCF4-A754-4106-8259-67F43AF52A61}"/>
              </a:ext>
            </a:extLst>
          </p:cNvPr>
          <p:cNvSpPr/>
          <p:nvPr/>
        </p:nvSpPr>
        <p:spPr>
          <a:xfrm>
            <a:off x="3963537" y="3321581"/>
            <a:ext cx="1276229" cy="491108"/>
          </a:xfrm>
          <a:prstGeom prst="wedgeRoundRectCallout">
            <a:avLst>
              <a:gd name="adj1" fmla="val -37318"/>
              <a:gd name="adj2" fmla="val 84241"/>
              <a:gd name="adj3" fmla="val 16667"/>
            </a:avLst>
          </a:prstGeom>
          <a:solidFill>
            <a:schemeClr val="bg1">
              <a:alpha val="90000"/>
            </a:schemeClr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</a:rPr>
              <a:t>지하철 기둥</a:t>
            </a:r>
            <a:endParaRPr lang="en-US" altLang="ko-KR" sz="1000" b="1" dirty="0">
              <a:solidFill>
                <a:schemeClr val="tx1"/>
              </a:solidFill>
            </a:endParaRPr>
          </a:p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2</a:t>
            </a:r>
            <a:r>
              <a:rPr lang="ko-KR" altLang="en-US" sz="1000" dirty="0">
                <a:solidFill>
                  <a:schemeClr val="tx1"/>
                </a:solidFill>
              </a:rPr>
              <a:t>개씩 일정한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간격으로 배치 됨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A580AD09-9126-482E-920C-B7B8590AB270}"/>
              </a:ext>
            </a:extLst>
          </p:cNvPr>
          <p:cNvSpPr/>
          <p:nvPr/>
        </p:nvSpPr>
        <p:spPr>
          <a:xfrm>
            <a:off x="1210175" y="2978730"/>
            <a:ext cx="2047933" cy="922244"/>
          </a:xfrm>
          <a:prstGeom prst="rect">
            <a:avLst/>
          </a:prstGeom>
          <a:noFill/>
          <a:ln w="28575" cmpd="dbl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" name="타원 107">
            <a:extLst>
              <a:ext uri="{FF2B5EF4-FFF2-40B4-BE49-F238E27FC236}">
                <a16:creationId xmlns:a16="http://schemas.microsoft.com/office/drawing/2014/main" id="{320F7CD8-FCDE-4D0E-9476-F718589A614E}"/>
              </a:ext>
            </a:extLst>
          </p:cNvPr>
          <p:cNvSpPr/>
          <p:nvPr/>
        </p:nvSpPr>
        <p:spPr>
          <a:xfrm>
            <a:off x="1123228" y="2889583"/>
            <a:ext cx="247419" cy="254524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28575" cmpd="dbl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0" name="말풍선: 모서리가 둥근 사각형 2">
            <a:extLst>
              <a:ext uri="{FF2B5EF4-FFF2-40B4-BE49-F238E27FC236}">
                <a16:creationId xmlns:a16="http://schemas.microsoft.com/office/drawing/2014/main" id="{85EE0CD3-F8C9-4F5C-B487-0A0407AE198E}"/>
              </a:ext>
            </a:extLst>
          </p:cNvPr>
          <p:cNvSpPr/>
          <p:nvPr/>
        </p:nvSpPr>
        <p:spPr>
          <a:xfrm>
            <a:off x="1517173" y="2432103"/>
            <a:ext cx="1210875" cy="354930"/>
          </a:xfrm>
          <a:prstGeom prst="wedgeRoundRectCallout">
            <a:avLst>
              <a:gd name="adj1" fmla="val -37318"/>
              <a:gd name="adj2" fmla="val 84241"/>
              <a:gd name="adj3" fmla="val 16667"/>
            </a:avLst>
          </a:prstGeom>
          <a:solidFill>
            <a:schemeClr val="bg1">
              <a:alpha val="90000"/>
            </a:schemeClr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</a:rPr>
              <a:t>열차 철도</a:t>
            </a:r>
            <a:endParaRPr lang="en-US" altLang="ko-KR" sz="10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열차가 지나는 길</a:t>
            </a:r>
          </a:p>
        </p:txBody>
      </p:sp>
      <p:sp>
        <p:nvSpPr>
          <p:cNvPr id="110" name="타원 109">
            <a:extLst>
              <a:ext uri="{FF2B5EF4-FFF2-40B4-BE49-F238E27FC236}">
                <a16:creationId xmlns:a16="http://schemas.microsoft.com/office/drawing/2014/main" id="{320F7CD8-FCDE-4D0E-9476-F718589A614E}"/>
              </a:ext>
            </a:extLst>
          </p:cNvPr>
          <p:cNvSpPr/>
          <p:nvPr/>
        </p:nvSpPr>
        <p:spPr>
          <a:xfrm>
            <a:off x="3518722" y="3855503"/>
            <a:ext cx="247419" cy="254524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28575" cmpd="dbl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7" name="타원 116">
            <a:extLst>
              <a:ext uri="{FF2B5EF4-FFF2-40B4-BE49-F238E27FC236}">
                <a16:creationId xmlns:a16="http://schemas.microsoft.com/office/drawing/2014/main" id="{320F7CD8-FCDE-4D0E-9476-F718589A614E}"/>
              </a:ext>
            </a:extLst>
          </p:cNvPr>
          <p:cNvSpPr/>
          <p:nvPr/>
        </p:nvSpPr>
        <p:spPr>
          <a:xfrm>
            <a:off x="6187777" y="5527407"/>
            <a:ext cx="247419" cy="254524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28575" cmpd="dbl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0D7E8F77-ED86-4C7B-AB41-DBB009E769BC}"/>
              </a:ext>
            </a:extLst>
          </p:cNvPr>
          <p:cNvSpPr/>
          <p:nvPr/>
        </p:nvSpPr>
        <p:spPr>
          <a:xfrm>
            <a:off x="5722386" y="5479647"/>
            <a:ext cx="247419" cy="254524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28575" cmpd="dbl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6" name="타원 105">
            <a:extLst>
              <a:ext uri="{FF2B5EF4-FFF2-40B4-BE49-F238E27FC236}">
                <a16:creationId xmlns:a16="http://schemas.microsoft.com/office/drawing/2014/main" id="{FD2C70D9-0ED9-4533-B6E8-EB4DCD028915}"/>
              </a:ext>
            </a:extLst>
          </p:cNvPr>
          <p:cNvSpPr/>
          <p:nvPr/>
        </p:nvSpPr>
        <p:spPr>
          <a:xfrm>
            <a:off x="3007021" y="5470203"/>
            <a:ext cx="247419" cy="254524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28575" cmpd="dbl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00566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평면, 비행기, 앉아있는, 컴퓨터이(가) 표시된 사진&#10;&#10;자동 생성된 설명">
            <a:extLst>
              <a:ext uri="{FF2B5EF4-FFF2-40B4-BE49-F238E27FC236}">
                <a16:creationId xmlns:a16="http://schemas.microsoft.com/office/drawing/2014/main" id="{8E23B2AF-28A1-4C38-8B48-435B0BF262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20917"/>
          </a:xfrm>
          <a:prstGeom prst="rect">
            <a:avLst/>
          </a:prstGeom>
        </p:spPr>
      </p:pic>
      <p:graphicFrame>
        <p:nvGraphicFramePr>
          <p:cNvPr id="70" name="표 26">
            <a:extLst>
              <a:ext uri="{FF2B5EF4-FFF2-40B4-BE49-F238E27FC236}">
                <a16:creationId xmlns:a16="http://schemas.microsoft.com/office/drawing/2014/main" id="{849DB1BD-3DFD-4E9C-999D-31D80176B1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9135050"/>
              </p:ext>
            </p:extLst>
          </p:nvPr>
        </p:nvGraphicFramePr>
        <p:xfrm>
          <a:off x="332829" y="1568008"/>
          <a:ext cx="11575825" cy="5218755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2221338">
                  <a:extLst>
                    <a:ext uri="{9D8B030D-6E8A-4147-A177-3AD203B41FA5}">
                      <a16:colId xmlns:a16="http://schemas.microsoft.com/office/drawing/2014/main" val="1281812352"/>
                    </a:ext>
                  </a:extLst>
                </a:gridCol>
                <a:gridCol w="2221337">
                  <a:extLst>
                    <a:ext uri="{9D8B030D-6E8A-4147-A177-3AD203B41FA5}">
                      <a16:colId xmlns:a16="http://schemas.microsoft.com/office/drawing/2014/main" val="2214592537"/>
                    </a:ext>
                  </a:extLst>
                </a:gridCol>
                <a:gridCol w="2221338">
                  <a:extLst>
                    <a:ext uri="{9D8B030D-6E8A-4147-A177-3AD203B41FA5}">
                      <a16:colId xmlns:a16="http://schemas.microsoft.com/office/drawing/2014/main" val="3138721644"/>
                    </a:ext>
                  </a:extLst>
                </a:gridCol>
                <a:gridCol w="1569308">
                  <a:extLst>
                    <a:ext uri="{9D8B030D-6E8A-4147-A177-3AD203B41FA5}">
                      <a16:colId xmlns:a16="http://schemas.microsoft.com/office/drawing/2014/main" val="98188658"/>
                    </a:ext>
                  </a:extLst>
                </a:gridCol>
                <a:gridCol w="1754060">
                  <a:extLst>
                    <a:ext uri="{9D8B030D-6E8A-4147-A177-3AD203B41FA5}">
                      <a16:colId xmlns:a16="http://schemas.microsoft.com/office/drawing/2014/main" val="842147889"/>
                    </a:ext>
                  </a:extLst>
                </a:gridCol>
                <a:gridCol w="1588444">
                  <a:extLst>
                    <a:ext uri="{9D8B030D-6E8A-4147-A177-3AD203B41FA5}">
                      <a16:colId xmlns:a16="http://schemas.microsoft.com/office/drawing/2014/main" val="757268465"/>
                    </a:ext>
                  </a:extLst>
                </a:gridCol>
              </a:tblGrid>
              <a:tr h="270724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인게임 라운드 결과 알림 컨셉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 공통 상세 설명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8967248"/>
                  </a:ext>
                </a:extLst>
              </a:tr>
              <a:tr h="2744969">
                <a:tc rowSpan="2">
                  <a:txBody>
                    <a:bodyPr/>
                    <a:lstStyle/>
                    <a:p>
                      <a:pPr marL="342900" indent="-342900" algn="just" latinLnBrk="1">
                        <a:lnSpc>
                          <a:spcPct val="150000"/>
                        </a:lnSpc>
                        <a:buAutoNum type="arabicPeriod"/>
                      </a:pPr>
                      <a:endParaRPr lang="ko-KR" altLang="en-US" sz="1300" b="1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342900" indent="-342900" algn="just" latinLnBrk="1">
                        <a:lnSpc>
                          <a:spcPct val="150000"/>
                        </a:lnSpc>
                        <a:buAutoNum type="arabicPeriod"/>
                      </a:pPr>
                      <a:endParaRPr lang="ko-KR" altLang="en-US" sz="1300" b="1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342900" indent="-342900" algn="just" latinLnBrk="1">
                        <a:lnSpc>
                          <a:spcPct val="150000"/>
                        </a:lnSpc>
                        <a:buAutoNum type="arabicPeriod"/>
                      </a:pPr>
                      <a:endParaRPr lang="ko-KR" altLang="en-US" sz="1300" b="1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marL="342900" indent="-342900" algn="just" latinLnBrk="1">
                        <a:lnSpc>
                          <a:spcPct val="300000"/>
                        </a:lnSpc>
                        <a:buAutoNum type="arabicPeriod"/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인게임의 라운드 결과 화면을 중간에 나타냄 </a:t>
                      </a:r>
                      <a:endParaRPr lang="en-US" altLang="ko-KR" sz="1200" b="1" dirty="0">
                        <a:solidFill>
                          <a:schemeClr val="tx1"/>
                        </a:solidFill>
                      </a:endParaRPr>
                    </a:p>
                    <a:p>
                      <a:pPr marL="342900" indent="-342900" algn="just" latinLnBrk="1">
                        <a:lnSpc>
                          <a:spcPct val="300000"/>
                        </a:lnSpc>
                        <a:buAutoNum type="arabicPeriod"/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목표</a:t>
                      </a:r>
                      <a:r>
                        <a:rPr lang="ko-KR" altLang="en-US" sz="1200" b="1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1200" b="1" dirty="0">
                          <a:solidFill>
                            <a:srgbClr val="FF0000"/>
                          </a:solidFill>
                        </a:rPr>
                        <a:t>3</a:t>
                      </a:r>
                      <a:r>
                        <a:rPr lang="ko-KR" altLang="en-US" sz="1200" b="1" dirty="0">
                          <a:solidFill>
                            <a:srgbClr val="FF0000"/>
                          </a:solidFill>
                        </a:rPr>
                        <a:t>라운드 미달성 </a:t>
                      </a:r>
                      <a:r>
                        <a:rPr lang="en-US" altLang="ko-KR" sz="1200" b="1" dirty="0">
                          <a:solidFill>
                            <a:srgbClr val="FF0000"/>
                          </a:solidFill>
                        </a:rPr>
                        <a:t>+</a:t>
                      </a:r>
                      <a:r>
                        <a:rPr lang="ko-KR" altLang="en-US" sz="1200" b="1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ko-KR" altLang="en-US" sz="1200" b="1" dirty="0">
                          <a:solidFill>
                            <a:schemeClr val="accent1"/>
                          </a:solidFill>
                        </a:rPr>
                        <a:t>승리</a:t>
                      </a:r>
                      <a:r>
                        <a:rPr lang="en-US" altLang="ko-KR" sz="1200" b="1" dirty="0">
                          <a:solidFill>
                            <a:srgbClr val="FF0000"/>
                          </a:solidFill>
                        </a:rPr>
                        <a:t>, </a:t>
                      </a:r>
                      <a:r>
                        <a:rPr lang="ko-KR" altLang="en-US" sz="1200" b="1" dirty="0">
                          <a:solidFill>
                            <a:schemeClr val="accent6"/>
                          </a:solidFill>
                        </a:rPr>
                        <a:t>무승부</a:t>
                      </a:r>
                      <a:r>
                        <a:rPr lang="en-US" altLang="ko-KR" sz="1200" b="1" dirty="0">
                          <a:solidFill>
                            <a:srgbClr val="FF0000"/>
                          </a:solidFill>
                        </a:rPr>
                        <a:t>, </a:t>
                      </a:r>
                      <a:r>
                        <a:rPr lang="ko-KR" altLang="en-US" sz="1200" b="1" dirty="0">
                          <a:solidFill>
                            <a:srgbClr val="FF0000"/>
                          </a:solidFill>
                        </a:rPr>
                        <a:t>패배</a:t>
                      </a:r>
                      <a:r>
                        <a:rPr lang="en-US" altLang="ko-KR" sz="1200" b="1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ko-KR" altLang="en-US" sz="1200" b="1" dirty="0">
                          <a:solidFill>
                            <a:srgbClr val="FF0000"/>
                          </a:solidFill>
                        </a:rPr>
                        <a:t>인 경우</a:t>
                      </a:r>
                      <a:r>
                        <a:rPr lang="ko-KR" altLang="en-US" sz="1200" b="1" dirty="0"/>
                        <a:t>에만 출력 됨</a:t>
                      </a:r>
                      <a:endParaRPr lang="en-US" altLang="ko-KR" sz="1200" b="1" dirty="0"/>
                    </a:p>
                    <a:p>
                      <a:pPr marL="0" indent="0" algn="just" latinLnBrk="1">
                        <a:lnSpc>
                          <a:spcPct val="300000"/>
                        </a:lnSpc>
                        <a:buNone/>
                      </a:pPr>
                      <a:r>
                        <a:rPr lang="en-US" altLang="ko-KR" sz="1200" b="1" dirty="0"/>
                        <a:t>3.</a:t>
                      </a:r>
                      <a:r>
                        <a:rPr lang="en-US" altLang="ko-KR" sz="1200" b="1" baseline="0" dirty="0"/>
                        <a:t>   </a:t>
                      </a:r>
                      <a:r>
                        <a:rPr lang="ko-KR" altLang="en-US" sz="1200" b="1" dirty="0"/>
                        <a:t>뒷 배경은 결과 창에 집중 될 수 있도록</a:t>
                      </a:r>
                      <a:r>
                        <a:rPr lang="en-US" altLang="ko-KR" sz="1200" b="1" dirty="0"/>
                        <a:t> </a:t>
                      </a:r>
                      <a:r>
                        <a:rPr lang="ko-KR" altLang="en-US" sz="1200" b="1" dirty="0"/>
                        <a:t>흐려지는 효과를 적용</a:t>
                      </a:r>
                      <a:endParaRPr lang="en-US" altLang="ko-KR" sz="1200" b="1" baseline="0" dirty="0"/>
                    </a:p>
                    <a:p>
                      <a:pPr marL="0" indent="0" algn="just" latinLnBrk="1">
                        <a:lnSpc>
                          <a:spcPct val="300000"/>
                        </a:lnSpc>
                        <a:buNone/>
                      </a:pPr>
                      <a:r>
                        <a:rPr lang="en-US" altLang="ko-KR" sz="1200" b="1" baseline="0" dirty="0"/>
                        <a:t>4.   3</a:t>
                      </a:r>
                      <a:r>
                        <a:rPr lang="ko-KR" altLang="en-US" sz="1200" b="1" baseline="0" dirty="0"/>
                        <a:t>초 동안 대기 후 다시 아이템 선택지로 화면이 전환 됨</a:t>
                      </a:r>
                      <a:endParaRPr lang="en-US" altLang="ko-KR" sz="1200" b="1" baseline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7596589"/>
                  </a:ext>
                </a:extLst>
              </a:tr>
              <a:tr h="38352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300" b="1" dirty="0"/>
                        <a:t>라운드 판정 결과 종류</a:t>
                      </a:r>
                      <a:endParaRPr lang="en-US" altLang="ko-KR" sz="1300" b="1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443150"/>
                  </a:ext>
                </a:extLst>
              </a:tr>
              <a:tr h="5414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승리 로고</a:t>
                      </a:r>
                    </a:p>
                  </a:txBody>
                  <a:tcPr anchor="ctr"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무승부 로고</a:t>
                      </a:r>
                    </a:p>
                  </a:txBody>
                  <a:tcPr anchor="ctr"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패배 로고</a:t>
                      </a:r>
                    </a:p>
                  </a:txBody>
                  <a:tcPr anchor="ctr"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상대를 </a:t>
                      </a:r>
                      <a:r>
                        <a:rPr lang="ko-KR" altLang="en-US" sz="1000" b="1" dirty="0">
                          <a:solidFill>
                            <a:schemeClr val="accent1"/>
                          </a:solidFill>
                        </a:rPr>
                        <a:t>처치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한 경우</a:t>
                      </a:r>
                      <a:endParaRPr lang="en-US" altLang="ko-KR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타이머가 끝난 후</a:t>
                      </a:r>
                      <a:endParaRPr lang="en-US" altLang="ko-KR" sz="100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HP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와 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AP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가 서로 </a:t>
                      </a:r>
                      <a:r>
                        <a:rPr lang="ko-KR" altLang="en-US" sz="1000" b="1" dirty="0">
                          <a:solidFill>
                            <a:schemeClr val="accent6"/>
                          </a:solidFill>
                        </a:rPr>
                        <a:t>같을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 경우</a:t>
                      </a:r>
                      <a:endParaRPr lang="en-US" altLang="ko-KR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상대에게 </a:t>
                      </a:r>
                      <a:r>
                        <a:rPr lang="ko-KR" altLang="en-US" sz="1000" b="1" dirty="0">
                          <a:solidFill>
                            <a:srgbClr val="FF0000"/>
                          </a:solidFill>
                        </a:rPr>
                        <a:t>처치를</a:t>
                      </a:r>
                      <a:endParaRPr lang="en-US" altLang="ko-KR" sz="1000" b="1" dirty="0">
                        <a:solidFill>
                          <a:srgbClr val="FF0000"/>
                        </a:solidFill>
                      </a:endParaRPr>
                    </a:p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000" b="1" dirty="0">
                          <a:solidFill>
                            <a:srgbClr val="FF0000"/>
                          </a:solidFill>
                        </a:rPr>
                        <a:t> 당한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경우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7675535"/>
                  </a:ext>
                </a:extLst>
              </a:tr>
              <a:tr h="541448">
                <a:tc rowSpan="2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타이머가 끝난 후</a:t>
                      </a:r>
                      <a:endParaRPr lang="en-US" altLang="ko-KR" sz="100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HP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가 가장 </a:t>
                      </a:r>
                      <a:r>
                        <a:rPr lang="ko-KR" altLang="en-US" sz="1000" b="1" dirty="0">
                          <a:solidFill>
                            <a:schemeClr val="accent1"/>
                          </a:solidFill>
                        </a:rPr>
                        <a:t>높은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 유저</a:t>
                      </a:r>
                      <a:endParaRPr lang="en-US" altLang="ko-KR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타이머가 끝난 후</a:t>
                      </a:r>
                      <a:endParaRPr lang="en-US" altLang="ko-KR" sz="100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HP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가 가장 </a:t>
                      </a:r>
                      <a:r>
                        <a:rPr lang="ko-KR" altLang="en-US" sz="1000" b="1" dirty="0">
                          <a:solidFill>
                            <a:srgbClr val="FF0000"/>
                          </a:solidFill>
                        </a:rPr>
                        <a:t>낮은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 유저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7938421"/>
                  </a:ext>
                </a:extLst>
              </a:tr>
              <a:tr h="72343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1" dirty="0">
                          <a:solidFill>
                            <a:schemeClr val="accent1"/>
                          </a:solidFill>
                        </a:rPr>
                        <a:t>승리</a:t>
                      </a:r>
                      <a:endParaRPr lang="en-US" altLang="ko-KR" sz="1500" b="1" dirty="0">
                        <a:solidFill>
                          <a:schemeClr val="accent1"/>
                        </a:solidFill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1" dirty="0">
                          <a:solidFill>
                            <a:schemeClr val="accent1"/>
                          </a:solidFill>
                        </a:rPr>
                        <a:t>(</a:t>
                      </a:r>
                      <a:r>
                        <a:rPr lang="ko-KR" altLang="en-US" sz="1500" b="1" dirty="0">
                          <a:solidFill>
                            <a:schemeClr val="accent1"/>
                          </a:solidFill>
                        </a:rPr>
                        <a:t>점수 획득</a:t>
                      </a:r>
                      <a:r>
                        <a:rPr lang="en-US" altLang="ko-KR" sz="1500" b="1" dirty="0">
                          <a:solidFill>
                            <a:schemeClr val="accent1"/>
                          </a:solidFill>
                        </a:rPr>
                        <a:t>)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b="1" dirty="0">
                          <a:solidFill>
                            <a:schemeClr val="accent6"/>
                          </a:solidFill>
                        </a:rPr>
                        <a:t>무승부</a:t>
                      </a:r>
                      <a:endParaRPr lang="en-US" altLang="ko-KR" sz="1700" b="1" dirty="0">
                        <a:solidFill>
                          <a:schemeClr val="accent6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700" b="1" dirty="0">
                          <a:solidFill>
                            <a:schemeClr val="accent6"/>
                          </a:solidFill>
                        </a:rPr>
                        <a:t>(</a:t>
                      </a:r>
                      <a:r>
                        <a:rPr lang="ko-KR" altLang="en-US" sz="1700" b="1" dirty="0">
                          <a:solidFill>
                            <a:schemeClr val="accent6"/>
                          </a:solidFill>
                        </a:rPr>
                        <a:t>라운드 무효</a:t>
                      </a:r>
                      <a:r>
                        <a:rPr lang="en-US" altLang="ko-KR" sz="1700" b="1" dirty="0">
                          <a:solidFill>
                            <a:schemeClr val="accent6"/>
                          </a:solidFill>
                        </a:rPr>
                        <a:t>)</a:t>
                      </a:r>
                      <a:endParaRPr lang="ko-KR" altLang="en-US" sz="1700" dirty="0">
                        <a:solidFill>
                          <a:schemeClr val="accent6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b="1" dirty="0">
                          <a:solidFill>
                            <a:srgbClr val="FF0000"/>
                          </a:solidFill>
                        </a:rPr>
                        <a:t>패배</a:t>
                      </a:r>
                      <a:endParaRPr lang="en-US" altLang="ko-KR" sz="1700" b="1" dirty="0">
                        <a:solidFill>
                          <a:srgbClr val="FF0000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700" b="1" dirty="0">
                          <a:solidFill>
                            <a:srgbClr val="FF0000"/>
                          </a:solidFill>
                        </a:rPr>
                        <a:t>(</a:t>
                      </a:r>
                      <a:r>
                        <a:rPr lang="ko-KR" altLang="en-US" sz="1700" b="1" dirty="0">
                          <a:solidFill>
                            <a:srgbClr val="FF0000"/>
                          </a:solidFill>
                        </a:rPr>
                        <a:t>점수 미 획득</a:t>
                      </a:r>
                      <a:r>
                        <a:rPr lang="en-US" altLang="ko-KR" sz="1700" b="1" dirty="0">
                          <a:solidFill>
                            <a:srgbClr val="FF0000"/>
                          </a:solidFill>
                        </a:rPr>
                        <a:t>)</a:t>
                      </a:r>
                      <a:endParaRPr lang="ko-KR" altLang="en-US" sz="17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5312456"/>
                  </a:ext>
                </a:extLst>
              </a:tr>
            </a:tbl>
          </a:graphicData>
        </a:graphic>
      </p:graphicFrame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4FA2DB8-3720-4731-B79B-28634B515071}"/>
              </a:ext>
            </a:extLst>
          </p:cNvPr>
          <p:cNvCxnSpPr/>
          <p:nvPr/>
        </p:nvCxnSpPr>
        <p:spPr>
          <a:xfrm>
            <a:off x="0" y="721453"/>
            <a:ext cx="12192000" cy="0"/>
          </a:xfrm>
          <a:prstGeom prst="line">
            <a:avLst/>
          </a:prstGeom>
          <a:ln w="1905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230DF4E-E2DB-4991-9096-80F51CDFDFF8}"/>
              </a:ext>
            </a:extLst>
          </p:cNvPr>
          <p:cNvSpPr/>
          <p:nvPr/>
        </p:nvSpPr>
        <p:spPr>
          <a:xfrm>
            <a:off x="10466664" y="138789"/>
            <a:ext cx="1725336" cy="384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Page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33/37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FC359E75-9E4C-4E3E-941F-98BDF9EA5636}"/>
              </a:ext>
            </a:extLst>
          </p:cNvPr>
          <p:cNvCxnSpPr/>
          <p:nvPr/>
        </p:nvCxnSpPr>
        <p:spPr>
          <a:xfrm>
            <a:off x="0" y="1377706"/>
            <a:ext cx="12192000" cy="0"/>
          </a:xfrm>
          <a:prstGeom prst="line">
            <a:avLst/>
          </a:prstGeom>
          <a:ln w="1905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7763AF7F-8B81-4BE8-BB4B-074BF3D6994A}"/>
              </a:ext>
            </a:extLst>
          </p:cNvPr>
          <p:cNvSpPr txBox="1"/>
          <p:nvPr/>
        </p:nvSpPr>
        <p:spPr>
          <a:xfrm>
            <a:off x="8853068" y="208383"/>
            <a:ext cx="150233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이미지 출처 </a:t>
            </a:r>
            <a:r>
              <a:rPr lang="en-US" altLang="ko-KR" sz="1000" dirty="0"/>
              <a:t>: </a:t>
            </a:r>
            <a:r>
              <a:rPr lang="ko-KR" altLang="en-US" sz="1000" dirty="0"/>
              <a:t>서든어택</a:t>
            </a: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EB9D7FB8-1AB9-49F4-95FA-4BB6778B8BFA}"/>
              </a:ext>
            </a:extLst>
          </p:cNvPr>
          <p:cNvGrpSpPr/>
          <p:nvPr/>
        </p:nvGrpSpPr>
        <p:grpSpPr>
          <a:xfrm>
            <a:off x="204133" y="192947"/>
            <a:ext cx="2853605" cy="398273"/>
            <a:chOff x="204133" y="192947"/>
            <a:chExt cx="2853605" cy="398273"/>
          </a:xfrm>
        </p:grpSpPr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62FA435A-0FC3-4F77-8892-5B4DDFDF3036}"/>
                </a:ext>
              </a:extLst>
            </p:cNvPr>
            <p:cNvGrpSpPr/>
            <p:nvPr/>
          </p:nvGrpSpPr>
          <p:grpSpPr>
            <a:xfrm>
              <a:off x="204133" y="192947"/>
              <a:ext cx="2853605" cy="384597"/>
              <a:chOff x="204133" y="192947"/>
              <a:chExt cx="2021747" cy="384597"/>
            </a:xfrm>
          </p:grpSpPr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22CDDAF0-98E1-4C50-A9AC-DF60A4E9C908}"/>
                  </a:ext>
                </a:extLst>
              </p:cNvPr>
              <p:cNvSpPr/>
              <p:nvPr/>
            </p:nvSpPr>
            <p:spPr>
              <a:xfrm>
                <a:off x="204133" y="192947"/>
                <a:ext cx="2021747" cy="384597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8A4EF935-464B-4DF9-B648-0030CBC660FC}"/>
                  </a:ext>
                </a:extLst>
              </p:cNvPr>
              <p:cNvSpPr/>
              <p:nvPr/>
            </p:nvSpPr>
            <p:spPr>
              <a:xfrm>
                <a:off x="204133" y="192947"/>
                <a:ext cx="1725336" cy="384597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500" dirty="0">
                    <a:solidFill>
                      <a:schemeClr val="tx1"/>
                    </a:solidFill>
                  </a:rPr>
                  <a:t>Sniper Champion league</a:t>
                </a:r>
                <a:endParaRPr lang="ko-KR" altLang="en-US" sz="1500" dirty="0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55" name="그림 54" descr="여자, 소녀, 젊은, 여성이(가) 표시된 사진&#10;&#10;자동 생성된 설명">
              <a:extLst>
                <a:ext uri="{FF2B5EF4-FFF2-40B4-BE49-F238E27FC236}">
                  <a16:creationId xmlns:a16="http://schemas.microsoft.com/office/drawing/2014/main" id="{541042C3-E474-4C1D-A514-4FB186AC29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17859" y="213477"/>
              <a:ext cx="251281" cy="377743"/>
            </a:xfrm>
            <a:prstGeom prst="rect">
              <a:avLst/>
            </a:prstGeom>
          </p:spPr>
        </p:pic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13E3CC23-4E52-4C22-A3A0-F479C37DCD82}"/>
              </a:ext>
            </a:extLst>
          </p:cNvPr>
          <p:cNvGrpSpPr/>
          <p:nvPr/>
        </p:nvGrpSpPr>
        <p:grpSpPr>
          <a:xfrm>
            <a:off x="-131262" y="806314"/>
            <a:ext cx="12326336" cy="750158"/>
            <a:chOff x="-131262" y="806314"/>
            <a:chExt cx="12326336" cy="750158"/>
          </a:xfrm>
        </p:grpSpPr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id="{2F8641FD-CF0C-4AFA-B3F3-1480AB2ECA32}"/>
                </a:ext>
              </a:extLst>
            </p:cNvPr>
            <p:cNvGrpSpPr/>
            <p:nvPr/>
          </p:nvGrpSpPr>
          <p:grpSpPr>
            <a:xfrm>
              <a:off x="-131262" y="806314"/>
              <a:ext cx="12326336" cy="750158"/>
              <a:chOff x="-131262" y="806314"/>
              <a:chExt cx="12326336" cy="750158"/>
            </a:xfrm>
          </p:grpSpPr>
          <p:grpSp>
            <p:nvGrpSpPr>
              <p:cNvPr id="64" name="그룹 63">
                <a:extLst>
                  <a:ext uri="{FF2B5EF4-FFF2-40B4-BE49-F238E27FC236}">
                    <a16:creationId xmlns:a16="http://schemas.microsoft.com/office/drawing/2014/main" id="{CAEF79D2-DAFF-4C02-9724-CD578D928655}"/>
                  </a:ext>
                </a:extLst>
              </p:cNvPr>
              <p:cNvGrpSpPr/>
              <p:nvPr/>
            </p:nvGrpSpPr>
            <p:grpSpPr>
              <a:xfrm>
                <a:off x="-131262" y="806314"/>
                <a:ext cx="12326336" cy="750158"/>
                <a:chOff x="-131262" y="806314"/>
                <a:chExt cx="12326336" cy="750158"/>
              </a:xfrm>
            </p:grpSpPr>
            <p:grpSp>
              <p:nvGrpSpPr>
                <p:cNvPr id="67" name="그룹 66">
                  <a:extLst>
                    <a:ext uri="{FF2B5EF4-FFF2-40B4-BE49-F238E27FC236}">
                      <a16:creationId xmlns:a16="http://schemas.microsoft.com/office/drawing/2014/main" id="{EC9A64F1-F148-4053-B56B-6604E0F0F055}"/>
                    </a:ext>
                  </a:extLst>
                </p:cNvPr>
                <p:cNvGrpSpPr/>
                <p:nvPr/>
              </p:nvGrpSpPr>
              <p:grpSpPr>
                <a:xfrm>
                  <a:off x="2448" y="806314"/>
                  <a:ext cx="12192626" cy="750158"/>
                  <a:chOff x="2448" y="791684"/>
                  <a:chExt cx="12192626" cy="750158"/>
                </a:xfrm>
              </p:grpSpPr>
              <p:sp>
                <p:nvSpPr>
                  <p:cNvPr id="71" name="화살표: 오각형 70">
                    <a:extLst>
                      <a:ext uri="{FF2B5EF4-FFF2-40B4-BE49-F238E27FC236}">
                        <a16:creationId xmlns:a16="http://schemas.microsoft.com/office/drawing/2014/main" id="{51E95FEE-8039-4F14-94E2-FFBE76A9F10C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638942" y="472762"/>
                    <a:ext cx="714488" cy="1423672"/>
                  </a:xfrm>
                  <a:prstGeom prst="homePlate">
                    <a:avLst>
                      <a:gd name="adj" fmla="val 39689"/>
                    </a:avLst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  <a:ln>
                    <a:solidFill>
                      <a:schemeClr val="accent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 dirty="0"/>
                  </a:p>
                </p:txBody>
              </p:sp>
              <p:grpSp>
                <p:nvGrpSpPr>
                  <p:cNvPr id="74" name="그룹 73">
                    <a:extLst>
                      <a:ext uri="{FF2B5EF4-FFF2-40B4-BE49-F238E27FC236}">
                        <a16:creationId xmlns:a16="http://schemas.microsoft.com/office/drawing/2014/main" id="{0D1BB844-50BF-4907-9C90-7A9F8D1368A3}"/>
                      </a:ext>
                    </a:extLst>
                  </p:cNvPr>
                  <p:cNvGrpSpPr/>
                  <p:nvPr/>
                </p:nvGrpSpPr>
                <p:grpSpPr>
                  <a:xfrm>
                    <a:off x="2448" y="791684"/>
                    <a:ext cx="12192626" cy="508631"/>
                    <a:chOff x="2448" y="791684"/>
                    <a:chExt cx="12192626" cy="508631"/>
                  </a:xfrm>
                </p:grpSpPr>
                <p:sp>
                  <p:nvSpPr>
                    <p:cNvPr id="75" name="직사각형 74">
                      <a:extLst>
                        <a:ext uri="{FF2B5EF4-FFF2-40B4-BE49-F238E27FC236}">
                          <a16:creationId xmlns:a16="http://schemas.microsoft.com/office/drawing/2014/main" id="{5716482B-0E6F-4818-B6CF-FE1086859AD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754031" y="827498"/>
                      <a:ext cx="1425265" cy="42925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76" name="TextBox 75">
                      <a:extLst>
                        <a:ext uri="{FF2B5EF4-FFF2-40B4-BE49-F238E27FC236}">
                          <a16:creationId xmlns:a16="http://schemas.microsoft.com/office/drawing/2014/main" id="{FE363E87-D7BE-45AE-AA51-A758AB6D33D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633816" y="859857"/>
                      <a:ext cx="1648436" cy="36791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dirty="0"/>
                        <a:t>Ⅲ. </a:t>
                      </a:r>
                      <a:r>
                        <a:rPr lang="ko-KR" altLang="en-US" dirty="0"/>
                        <a:t>결론</a:t>
                      </a:r>
                    </a:p>
                  </p:txBody>
                </p:sp>
                <p:sp>
                  <p:nvSpPr>
                    <p:cNvPr id="77" name="TextBox 76">
                      <a:extLst>
                        <a:ext uri="{FF2B5EF4-FFF2-40B4-BE49-F238E27FC236}">
                          <a16:creationId xmlns:a16="http://schemas.microsoft.com/office/drawing/2014/main" id="{097F1559-0AAD-44C4-97AA-A2F70EE2521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430220" y="905551"/>
                      <a:ext cx="951377" cy="29238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300" b="1" dirty="0"/>
                        <a:t>게임 정보</a:t>
                      </a:r>
                    </a:p>
                  </p:txBody>
                </p:sp>
                <p:sp>
                  <p:nvSpPr>
                    <p:cNvPr id="78" name="직사각형 77">
                      <a:extLst>
                        <a:ext uri="{FF2B5EF4-FFF2-40B4-BE49-F238E27FC236}">
                          <a16:creationId xmlns:a16="http://schemas.microsoft.com/office/drawing/2014/main" id="{A662C17D-0E31-460C-9E1C-37A7E9AF0E0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20136" y="826840"/>
                      <a:ext cx="1011822" cy="43009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79" name="직사각형 78">
                      <a:extLst>
                        <a:ext uri="{FF2B5EF4-FFF2-40B4-BE49-F238E27FC236}">
                          <a16:creationId xmlns:a16="http://schemas.microsoft.com/office/drawing/2014/main" id="{C6F269F6-1B9A-468C-9BD2-861925EE0E3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728566" y="826840"/>
                      <a:ext cx="1011822" cy="430091"/>
                    </a:xfrm>
                    <a:prstGeom prst="rect">
                      <a:avLst/>
                    </a:prstGeom>
                    <a:solidFill>
                      <a:schemeClr val="accent2">
                        <a:lumMod val="20000"/>
                        <a:lumOff val="80000"/>
                      </a:schemeClr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80" name="TextBox 79">
                      <a:extLst>
                        <a:ext uri="{FF2B5EF4-FFF2-40B4-BE49-F238E27FC236}">
                          <a16:creationId xmlns:a16="http://schemas.microsoft.com/office/drawing/2014/main" id="{6F4618E4-3566-4DC4-AC84-49A66472444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813225" y="876705"/>
                      <a:ext cx="842503" cy="29238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300" b="1" dirty="0"/>
                        <a:t>UI &amp; UX</a:t>
                      </a:r>
                      <a:endParaRPr lang="ko-KR" altLang="en-US" sz="1300" b="1" dirty="0"/>
                    </a:p>
                  </p:txBody>
                </p:sp>
                <p:grpSp>
                  <p:nvGrpSpPr>
                    <p:cNvPr id="81" name="그룹 80">
                      <a:extLst>
                        <a:ext uri="{FF2B5EF4-FFF2-40B4-BE49-F238E27FC236}">
                          <a16:creationId xmlns:a16="http://schemas.microsoft.com/office/drawing/2014/main" id="{768DAB60-B1B9-4E72-B989-91B60DD003E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429138" y="807872"/>
                      <a:ext cx="2858792" cy="492443"/>
                      <a:chOff x="1429138" y="807872"/>
                      <a:chExt cx="2858792" cy="492443"/>
                    </a:xfrm>
                  </p:grpSpPr>
                  <p:sp>
                    <p:nvSpPr>
                      <p:cNvPr id="91" name="직사각형 90">
                        <a:extLst>
                          <a:ext uri="{FF2B5EF4-FFF2-40B4-BE49-F238E27FC236}">
                            <a16:creationId xmlns:a16="http://schemas.microsoft.com/office/drawing/2014/main" id="{20A43967-F698-4390-9BAA-AD0F05C6107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333731" y="826477"/>
                        <a:ext cx="951377" cy="43179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accent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b="1"/>
                      </a:p>
                    </p:txBody>
                  </p:sp>
                  <p:sp>
                    <p:nvSpPr>
                      <p:cNvPr id="92" name="TextBox 91">
                        <a:extLst>
                          <a:ext uri="{FF2B5EF4-FFF2-40B4-BE49-F238E27FC236}">
                            <a16:creationId xmlns:a16="http://schemas.microsoft.com/office/drawing/2014/main" id="{8C860518-3F94-4706-9096-D3EE375980EB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336553" y="807872"/>
                        <a:ext cx="951377" cy="492443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ko-KR" altLang="en-US" sz="1300" dirty="0"/>
                          <a:t>유사 게임</a:t>
                        </a:r>
                        <a:endParaRPr lang="en-US" altLang="ko-KR" sz="1300" dirty="0"/>
                      </a:p>
                      <a:p>
                        <a:pPr algn="ctr"/>
                        <a:r>
                          <a:rPr lang="ko-KR" altLang="en-US" sz="1300" dirty="0"/>
                          <a:t>비교</a:t>
                        </a:r>
                      </a:p>
                    </p:txBody>
                  </p:sp>
                  <p:sp>
                    <p:nvSpPr>
                      <p:cNvPr id="93" name="직사각형 92">
                        <a:extLst>
                          <a:ext uri="{FF2B5EF4-FFF2-40B4-BE49-F238E27FC236}">
                            <a16:creationId xmlns:a16="http://schemas.microsoft.com/office/drawing/2014/main" id="{12F3D48D-1340-4F80-BA62-93824A8BD4C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379110" y="826477"/>
                        <a:ext cx="951377" cy="43179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accent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b="1"/>
                      </a:p>
                    </p:txBody>
                  </p:sp>
                  <p:sp>
                    <p:nvSpPr>
                      <p:cNvPr id="94" name="직사각형 93">
                        <a:extLst>
                          <a:ext uri="{FF2B5EF4-FFF2-40B4-BE49-F238E27FC236}">
                            <a16:creationId xmlns:a16="http://schemas.microsoft.com/office/drawing/2014/main" id="{B66C7F42-4063-42C1-A7B7-01359BCE13C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429138" y="826477"/>
                        <a:ext cx="951377" cy="43179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accent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b="1"/>
                      </a:p>
                    </p:txBody>
                  </p:sp>
                </p:grpSp>
                <p:grpSp>
                  <p:nvGrpSpPr>
                    <p:cNvPr id="82" name="그룹 81">
                      <a:extLst>
                        <a:ext uri="{FF2B5EF4-FFF2-40B4-BE49-F238E27FC236}">
                          <a16:creationId xmlns:a16="http://schemas.microsoft.com/office/drawing/2014/main" id="{68480857-714C-4EC2-A3B9-D9C58BB9758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708430" y="826840"/>
                      <a:ext cx="1011822" cy="430091"/>
                      <a:chOff x="5870306" y="387644"/>
                      <a:chExt cx="1011822" cy="430091"/>
                    </a:xfrm>
                  </p:grpSpPr>
                  <p:sp>
                    <p:nvSpPr>
                      <p:cNvPr id="89" name="직사각형 88">
                        <a:extLst>
                          <a:ext uri="{FF2B5EF4-FFF2-40B4-BE49-F238E27FC236}">
                            <a16:creationId xmlns:a16="http://schemas.microsoft.com/office/drawing/2014/main" id="{F4DBDE95-05E1-4DA9-A3E0-A0C3A3DF256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70306" y="387644"/>
                        <a:ext cx="1011822" cy="430091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accent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90" name="TextBox 89">
                        <a:extLst>
                          <a:ext uri="{FF2B5EF4-FFF2-40B4-BE49-F238E27FC236}">
                            <a16:creationId xmlns:a16="http://schemas.microsoft.com/office/drawing/2014/main" id="{D0C7E6FA-09F9-449E-AAF1-43D23CDBCD0E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026541" y="449839"/>
                        <a:ext cx="699352" cy="292388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ko-KR" altLang="en-US" sz="1300" dirty="0"/>
                          <a:t>캐릭터</a:t>
                        </a:r>
                      </a:p>
                    </p:txBody>
                  </p:sp>
                </p:grpSp>
                <p:sp>
                  <p:nvSpPr>
                    <p:cNvPr id="83" name="직사각형 82">
                      <a:extLst>
                        <a:ext uri="{FF2B5EF4-FFF2-40B4-BE49-F238E27FC236}">
                          <a16:creationId xmlns:a16="http://schemas.microsoft.com/office/drawing/2014/main" id="{8C4F1433-078E-4D14-82BB-FDB752C3B89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745648" y="826840"/>
                      <a:ext cx="1011822" cy="43009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84" name="TextBox 83">
                      <a:extLst>
                        <a:ext uri="{FF2B5EF4-FFF2-40B4-BE49-F238E27FC236}">
                          <a16:creationId xmlns:a16="http://schemas.microsoft.com/office/drawing/2014/main" id="{83AFD8E3-38CB-4A0D-B709-E48017DB6DF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830307" y="791684"/>
                      <a:ext cx="842503" cy="49244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300" dirty="0"/>
                        <a:t>Flow Chart</a:t>
                      </a:r>
                      <a:endParaRPr lang="ko-KR" altLang="en-US" sz="1300" dirty="0"/>
                    </a:p>
                  </p:txBody>
                </p:sp>
                <p:sp>
                  <p:nvSpPr>
                    <p:cNvPr id="85" name="직사각형 84">
                      <a:extLst>
                        <a:ext uri="{FF2B5EF4-FFF2-40B4-BE49-F238E27FC236}">
                          <a16:creationId xmlns:a16="http://schemas.microsoft.com/office/drawing/2014/main" id="{D4EB8426-98B6-44FB-867E-8E676B8FCA1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183252" y="826840"/>
                      <a:ext cx="1011822" cy="43009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86" name="TextBox 85">
                      <a:extLst>
                        <a:ext uri="{FF2B5EF4-FFF2-40B4-BE49-F238E27FC236}">
                          <a16:creationId xmlns:a16="http://schemas.microsoft.com/office/drawing/2014/main" id="{1A2ABFC9-BB1D-4EF5-BB3B-EB81DB6CDAC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1282252" y="901330"/>
                      <a:ext cx="865979" cy="2964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300" dirty="0"/>
                        <a:t>기대효과</a:t>
                      </a:r>
                    </a:p>
                  </p:txBody>
                </p:sp>
                <p:sp>
                  <p:nvSpPr>
                    <p:cNvPr id="87" name="TextBox 86">
                      <a:extLst>
                        <a:ext uri="{FF2B5EF4-FFF2-40B4-BE49-F238E27FC236}">
                          <a16:creationId xmlns:a16="http://schemas.microsoft.com/office/drawing/2014/main" id="{FB565B60-9A8F-47C6-BAB5-05CF8DF4803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438408" y="884373"/>
                      <a:ext cx="951377" cy="29238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300" dirty="0"/>
                        <a:t>게임 정보</a:t>
                      </a:r>
                    </a:p>
                  </p:txBody>
                </p:sp>
                <p:sp>
                  <p:nvSpPr>
                    <p:cNvPr id="88" name="직사각형 87">
                      <a:extLst>
                        <a:ext uri="{FF2B5EF4-FFF2-40B4-BE49-F238E27FC236}">
                          <a16:creationId xmlns:a16="http://schemas.microsoft.com/office/drawing/2014/main" id="{7A279283-55BD-45AC-BC26-51E24B7A781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48" y="825994"/>
                      <a:ext cx="1425265" cy="430755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285A8D10-09EA-41BE-B306-38D0A71109AF}"/>
                    </a:ext>
                  </a:extLst>
                </p:cNvPr>
                <p:cNvSpPr txBox="1"/>
                <p:nvPr/>
              </p:nvSpPr>
              <p:spPr>
                <a:xfrm>
                  <a:off x="4232262" y="879993"/>
                  <a:ext cx="1478623" cy="3539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700" b="1" dirty="0"/>
                    <a:t>Ⅱ. </a:t>
                  </a:r>
                  <a:r>
                    <a:rPr lang="ko-KR" altLang="en-US" sz="1700" b="1" dirty="0"/>
                    <a:t>게임 컨셉</a:t>
                  </a:r>
                </a:p>
              </p:txBody>
            </p:sp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FFBC4F3F-AB38-4BD5-8381-66EC11F02E23}"/>
                    </a:ext>
                  </a:extLst>
                </p:cNvPr>
                <p:cNvSpPr txBox="1"/>
                <p:nvPr/>
              </p:nvSpPr>
              <p:spPr>
                <a:xfrm>
                  <a:off x="-131262" y="888524"/>
                  <a:ext cx="1648436" cy="3539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700" dirty="0"/>
                    <a:t>Ⅰ. </a:t>
                  </a:r>
                  <a:r>
                    <a:rPr lang="ko-KR" altLang="en-US" sz="1700" dirty="0"/>
                    <a:t>게임 개괄</a:t>
                  </a:r>
                </a:p>
              </p:txBody>
            </p:sp>
          </p:grp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FBF69C72-E4E2-40C8-B78C-3BF02E28DA4F}"/>
                  </a:ext>
                </a:extLst>
              </p:cNvPr>
              <p:cNvSpPr txBox="1"/>
              <p:nvPr/>
            </p:nvSpPr>
            <p:spPr>
              <a:xfrm>
                <a:off x="2380398" y="813475"/>
                <a:ext cx="1011823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300" dirty="0"/>
                  <a:t>목적 </a:t>
                </a:r>
                <a:r>
                  <a:rPr lang="en-US" altLang="ko-KR" sz="1300" dirty="0"/>
                  <a:t>&amp;</a:t>
                </a:r>
              </a:p>
              <a:p>
                <a:pPr algn="ctr"/>
                <a:r>
                  <a:rPr lang="ko-KR" altLang="en-US" sz="1300" dirty="0"/>
                  <a:t>재미요소</a:t>
                </a:r>
              </a:p>
            </p:txBody>
          </p:sp>
        </p:grp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B621D33E-0E50-433A-BB0F-1A7DC6536E6D}"/>
                </a:ext>
              </a:extLst>
            </p:cNvPr>
            <p:cNvSpPr txBox="1"/>
            <p:nvPr/>
          </p:nvSpPr>
          <p:spPr>
            <a:xfrm>
              <a:off x="6758649" y="829663"/>
              <a:ext cx="951377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300" dirty="0"/>
                <a:t>패시브 </a:t>
              </a:r>
              <a:r>
                <a:rPr lang="en-US" altLang="ko-KR" sz="1300" dirty="0"/>
                <a:t>&amp;</a:t>
              </a:r>
            </a:p>
            <a:p>
              <a:pPr algn="ctr"/>
              <a:r>
                <a:rPr lang="ko-KR" altLang="en-US" sz="1300" dirty="0"/>
                <a:t>아이템</a:t>
              </a: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DE5F150A-7E39-4AA7-86B2-2127FF50944A}"/>
              </a:ext>
            </a:extLst>
          </p:cNvPr>
          <p:cNvGrpSpPr/>
          <p:nvPr/>
        </p:nvGrpSpPr>
        <p:grpSpPr>
          <a:xfrm>
            <a:off x="2740385" y="5768139"/>
            <a:ext cx="1918964" cy="893092"/>
            <a:chOff x="2807921" y="5686092"/>
            <a:chExt cx="1918964" cy="893092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4F18775E-0B40-4724-9A68-81DD4F4C52FD}"/>
                </a:ext>
              </a:extLst>
            </p:cNvPr>
            <p:cNvGrpSpPr/>
            <p:nvPr/>
          </p:nvGrpSpPr>
          <p:grpSpPr>
            <a:xfrm>
              <a:off x="3371749" y="5686092"/>
              <a:ext cx="791308" cy="893092"/>
              <a:chOff x="4464115" y="2289982"/>
              <a:chExt cx="791308" cy="893092"/>
            </a:xfrm>
          </p:grpSpPr>
          <p:sp>
            <p:nvSpPr>
              <p:cNvPr id="15" name="육각형 14">
                <a:extLst>
                  <a:ext uri="{FF2B5EF4-FFF2-40B4-BE49-F238E27FC236}">
                    <a16:creationId xmlns:a16="http://schemas.microsoft.com/office/drawing/2014/main" id="{99A9FFD2-8A28-4C65-BBC3-24DAAE57D09B}"/>
                  </a:ext>
                </a:extLst>
              </p:cNvPr>
              <p:cNvSpPr/>
              <p:nvPr/>
            </p:nvSpPr>
            <p:spPr>
              <a:xfrm rot="16200000">
                <a:off x="4413223" y="2340874"/>
                <a:ext cx="893092" cy="791308"/>
              </a:xfrm>
              <a:prstGeom prst="hexagon">
                <a:avLst/>
              </a:prstGeom>
              <a:solidFill>
                <a:schemeClr val="accent6">
                  <a:lumMod val="50000"/>
                </a:schemeClr>
              </a:solidFill>
              <a:ln>
                <a:solidFill>
                  <a:schemeClr val="bg1"/>
                </a:solidFill>
              </a:ln>
              <a:effectLst>
                <a:glow rad="25400">
                  <a:schemeClr val="accent6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accent6">
                        <a:lumMod val="50000"/>
                      </a:schemeClr>
                    </a:solidFill>
                  </a:ln>
                </a:endParaRPr>
              </a:p>
            </p:txBody>
          </p:sp>
          <p:sp>
            <p:nvSpPr>
              <p:cNvPr id="65" name="육각형 64">
                <a:extLst>
                  <a:ext uri="{FF2B5EF4-FFF2-40B4-BE49-F238E27FC236}">
                    <a16:creationId xmlns:a16="http://schemas.microsoft.com/office/drawing/2014/main" id="{7CD96EA9-BCD0-413F-9992-F395B9EA7AB0}"/>
                  </a:ext>
                </a:extLst>
              </p:cNvPr>
              <p:cNvSpPr/>
              <p:nvPr/>
            </p:nvSpPr>
            <p:spPr>
              <a:xfrm rot="16200000">
                <a:off x="4486278" y="2390188"/>
                <a:ext cx="760942" cy="684975"/>
              </a:xfrm>
              <a:prstGeom prst="hexagon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bg1"/>
                </a:solidFill>
              </a:ln>
              <a:effectLst>
                <a:glow rad="25400">
                  <a:schemeClr val="accent6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accent6">
                        <a:lumMod val="50000"/>
                      </a:schemeClr>
                    </a:solidFill>
                  </a:ln>
                </a:endParaRPr>
              </a:p>
            </p:txBody>
          </p:sp>
        </p:grpSp>
        <p:pic>
          <p:nvPicPr>
            <p:cNvPr id="12" name="그림 11" descr="모니터, 화면, 기차, 컴퓨터이(가) 표시된 사진&#10;&#10;자동 생성된 설명">
              <a:extLst>
                <a:ext uri="{FF2B5EF4-FFF2-40B4-BE49-F238E27FC236}">
                  <a16:creationId xmlns:a16="http://schemas.microsoft.com/office/drawing/2014/main" id="{8FB948E8-5C63-49C6-83AB-9EDDFEE210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434" b="89308" l="5725" r="89695">
                          <a14:foregroundMark x1="9160" y1="30189" x2="12465" y2="29072"/>
                          <a14:foregroundMark x1="6078" y1="28720" x2="5725" y2="41509"/>
                          <a14:foregroundMark x1="25954" y1="32704" x2="25573" y2="57233"/>
                          <a14:foregroundMark x1="53435" y1="36478" x2="54962" y2="54088"/>
                          <a14:backgroundMark x1="6298" y1="15094" x2="74809" y2="18868"/>
                          <a14:backgroundMark x1="74809" y1="18868" x2="94466" y2="6289"/>
                          <a14:backgroundMark x1="20420" y1="14465" x2="21565" y2="20755"/>
                          <a14:backgroundMark x1="50191" y1="66667" x2="53435" y2="79245"/>
                          <a14:backgroundMark x1="69847" y1="66038" x2="69847" y2="77358"/>
                          <a14:backgroundMark x1="80534" y1="63522" x2="80534" y2="79245"/>
                          <a14:backgroundMark x1="30534" y1="65409" x2="30534" y2="77358"/>
                          <a14:backgroundMark x1="13168" y1="45283" x2="13168" y2="4528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5822" b="18592"/>
            <a:stretch/>
          </p:blipFill>
          <p:spPr>
            <a:xfrm>
              <a:off x="2807921" y="5744621"/>
              <a:ext cx="1918964" cy="703848"/>
            </a:xfrm>
            <a:prstGeom prst="rect">
              <a:avLst/>
            </a:prstGeom>
          </p:spPr>
        </p:pic>
      </p:grpSp>
      <p:pic>
        <p:nvPicPr>
          <p:cNvPr id="18" name="그림 17" descr="테이블, 컴퓨터, 생일, 음식이(가) 표시된 사진&#10;&#10;자동 생성된 설명">
            <a:extLst>
              <a:ext uri="{FF2B5EF4-FFF2-40B4-BE49-F238E27FC236}">
                <a16:creationId xmlns:a16="http://schemas.microsoft.com/office/drawing/2014/main" id="{A96493BD-745D-44E1-9A6A-8A0E1E158E7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219" t="7559" r="21277" b="27520"/>
          <a:stretch/>
        </p:blipFill>
        <p:spPr>
          <a:xfrm>
            <a:off x="628871" y="5798225"/>
            <a:ext cx="1535305" cy="975333"/>
          </a:xfrm>
          <a:prstGeom prst="rect">
            <a:avLst/>
          </a:prstGeom>
        </p:spPr>
      </p:pic>
      <p:pic>
        <p:nvPicPr>
          <p:cNvPr id="20" name="그림 19" descr="실내, 컴퓨터, 빨간색, 테이블이(가) 표시된 사진&#10;&#10;자동 생성된 설명">
            <a:extLst>
              <a:ext uri="{FF2B5EF4-FFF2-40B4-BE49-F238E27FC236}">
                <a16:creationId xmlns:a16="http://schemas.microsoft.com/office/drawing/2014/main" id="{4FA05DBC-8822-49D1-AB8F-82E98C0066EA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>
                        <a14:foregroundMark x1="23745" y1="23488" x2="23552" y2="52313"/>
                        <a14:foregroundMark x1="68726" y1="25267" x2="68533" y2="51246"/>
                        <a14:backgroundMark x1="23359" y1="69395" x2="45753" y2="68683"/>
                        <a14:backgroundMark x1="45753" y1="68683" x2="81081" y2="7010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809" t="7049" r="16563" b="28804"/>
          <a:stretch/>
        </p:blipFill>
        <p:spPr>
          <a:xfrm>
            <a:off x="5060029" y="5774709"/>
            <a:ext cx="1684363" cy="893093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437" y="1847642"/>
            <a:ext cx="6666838" cy="3181558"/>
          </a:xfrm>
          <a:prstGeom prst="rect">
            <a:avLst/>
          </a:prstGeom>
        </p:spPr>
      </p:pic>
      <p:sp>
        <p:nvSpPr>
          <p:cNvPr id="52" name="직사각형 51">
            <a:extLst>
              <a:ext uri="{FF2B5EF4-FFF2-40B4-BE49-F238E27FC236}">
                <a16:creationId xmlns:a16="http://schemas.microsoft.com/office/drawing/2014/main" id="{A580AD09-9126-482E-920C-B7B8590AB270}"/>
              </a:ext>
            </a:extLst>
          </p:cNvPr>
          <p:cNvSpPr/>
          <p:nvPr/>
        </p:nvSpPr>
        <p:spPr>
          <a:xfrm>
            <a:off x="3040486" y="2491185"/>
            <a:ext cx="1601611" cy="1147365"/>
          </a:xfrm>
          <a:prstGeom prst="rect">
            <a:avLst/>
          </a:prstGeom>
          <a:noFill/>
          <a:ln w="28575" cmpd="dbl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2127625" y="3807548"/>
            <a:ext cx="3104462" cy="949090"/>
            <a:chOff x="2200038" y="3850061"/>
            <a:chExt cx="3104462" cy="949090"/>
          </a:xfrm>
        </p:grpSpPr>
        <p:pic>
          <p:nvPicPr>
            <p:cNvPr id="59" name="그림 58"/>
            <p:cNvPicPr/>
            <p:nvPr/>
          </p:nvPicPr>
          <p:blipFill rotWithShape="1"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5556" b="70576" l="4633" r="45208">
                          <a14:foregroundMark x1="22204" y1="29630" x2="32588" y2="50000"/>
                          <a14:foregroundMark x1="32588" y1="50000" x2="32588" y2="50000"/>
                          <a14:foregroundMark x1="31629" y1="23457" x2="25719" y2="49177"/>
                          <a14:foregroundMark x1="25719" y1="49177" x2="25240" y2="50000"/>
                          <a14:foregroundMark x1="17093" y1="20782" x2="36422" y2="21399"/>
                          <a14:foregroundMark x1="36422" y1="21399" x2="40575" y2="45679"/>
                          <a14:foregroundMark x1="40575" y1="45679" x2="22364" y2="55350"/>
                          <a14:foregroundMark x1="22364" y1="55350" x2="10543" y2="33539"/>
                          <a14:foregroundMark x1="10543" y1="33539" x2="10383" y2="28189"/>
                          <a14:foregroundMark x1="27476" y1="7613" x2="28115" y2="7407"/>
                          <a14:foregroundMark x1="30032" y1="5761" x2="30032" y2="5761"/>
                          <a14:foregroundMark x1="34665" y1="5761" x2="34665" y2="5761"/>
                          <a14:foregroundMark x1="35144" y1="5967" x2="35783" y2="6584"/>
                          <a14:foregroundMark x1="30831" y1="5761" x2="33387" y2="5761"/>
                          <a14:foregroundMark x1="33866" y1="5967" x2="34505" y2="5967"/>
                          <a14:foregroundMark x1="35942" y1="6584" x2="37061" y2="6584"/>
                          <a14:foregroundMark x1="45367" y1="52881" x2="45208" y2="50617"/>
                          <a14:foregroundMark x1="45208" y1="47737" x2="45208" y2="46091"/>
                          <a14:foregroundMark x1="45367" y1="44033" x2="45208" y2="42181"/>
                          <a14:foregroundMark x1="45208" y1="41152" x2="45208" y2="41152"/>
                          <a14:foregroundMark x1="43450" y1="8848" x2="43450" y2="8848"/>
                          <a14:foregroundMark x1="42013" y1="9053" x2="42013" y2="9053"/>
                          <a14:foregroundMark x1="40256" y1="8848" x2="40256" y2="8848"/>
                          <a14:foregroundMark x1="40415" y1="6584" x2="40415" y2="6584"/>
                          <a14:foregroundMark x1="22364" y1="8642" x2="22364" y2="8642"/>
                          <a14:foregroundMark x1="23323" y1="8436" x2="23323" y2="8436"/>
                          <a14:foregroundMark x1="23802" y1="8436" x2="23802" y2="8436"/>
                          <a14:foregroundMark x1="22524" y1="8025" x2="22524" y2="8025"/>
                          <a14:foregroundMark x1="21406" y1="7819" x2="21406" y2="7819"/>
                          <a14:foregroundMark x1="20447" y1="7819" x2="20447" y2="7819"/>
                          <a14:foregroundMark x1="19489" y1="7819" x2="19489" y2="7819"/>
                          <a14:foregroundMark x1="17891" y1="8025" x2="17891" y2="8025"/>
                          <a14:foregroundMark x1="16294" y1="8436" x2="16294" y2="8436"/>
                          <a14:foregroundMark x1="16613" y1="8230" x2="16613" y2="8230"/>
                          <a14:foregroundMark x1="15655" y1="8230" x2="15655" y2="8230"/>
                          <a14:foregroundMark x1="18530" y1="8230" x2="18530" y2="8230"/>
                          <a14:foregroundMark x1="25240" y1="9671" x2="25240" y2="9671"/>
                          <a14:foregroundMark x1="33067" y1="7613" x2="33067" y2="7613"/>
                          <a14:foregroundMark x1="30351" y1="7407" x2="30351" y2="7407"/>
                          <a14:foregroundMark x1="28914" y1="8025" x2="28914" y2="8025"/>
                          <a14:foregroundMark x1="39617" y1="8848" x2="39617" y2="8848"/>
                          <a14:foregroundMark x1="6869" y1="25926" x2="6869" y2="25926"/>
                          <a14:foregroundMark x1="6869" y1="29012" x2="6869" y2="29012"/>
                          <a14:foregroundMark x1="15016" y1="67490" x2="15016" y2="67490"/>
                          <a14:foregroundMark x1="32748" y1="68724" x2="32748" y2="68724"/>
                          <a14:foregroundMark x1="23802" y1="70576" x2="23802" y2="70576"/>
                          <a14:foregroundMark x1="27636" y1="68313" x2="27636" y2="68313"/>
                          <a14:foregroundMark x1="25879" y1="68107" x2="25879" y2="68107"/>
                          <a14:foregroundMark x1="23003" y1="70576" x2="18051" y2="69342"/>
                          <a14:foregroundMark x1="12780" y1="67901" x2="9744" y2="68107"/>
                          <a14:foregroundMark x1="28435" y1="66872" x2="30032" y2="69136"/>
                          <a14:foregroundMark x1="20447" y1="10494" x2="24441" y2="11111"/>
                          <a14:foregroundMark x1="35304" y1="65638" x2="28115" y2="64403"/>
                          <a14:foregroundMark x1="6869" y1="31070" x2="7188" y2="329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2107" b="26590"/>
            <a:stretch/>
          </p:blipFill>
          <p:spPr bwMode="auto">
            <a:xfrm>
              <a:off x="2200038" y="3850061"/>
              <a:ext cx="3104462" cy="949090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3" name="TextBox 2"/>
            <p:cNvSpPr txBox="1"/>
            <p:nvPr/>
          </p:nvSpPr>
          <p:spPr>
            <a:xfrm>
              <a:off x="2829159" y="4078385"/>
              <a:ext cx="2173993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300" dirty="0">
                  <a:solidFill>
                    <a:schemeClr val="bg1"/>
                  </a:solidFill>
                </a:rPr>
                <a:t>3</a:t>
              </a:r>
              <a:r>
                <a:rPr lang="ko-KR" altLang="en-US" sz="1300" dirty="0">
                  <a:solidFill>
                    <a:schemeClr val="bg1"/>
                  </a:solidFill>
                </a:rPr>
                <a:t>초간 대기</a:t>
              </a:r>
              <a:r>
                <a:rPr lang="en-US" altLang="ko-KR" sz="1300" dirty="0">
                  <a:solidFill>
                    <a:schemeClr val="bg1"/>
                  </a:solidFill>
                </a:rPr>
                <a:t>….</a:t>
              </a:r>
            </a:p>
            <a:p>
              <a:r>
                <a:rPr lang="ko-KR" altLang="en-US" sz="1300" dirty="0">
                  <a:solidFill>
                    <a:schemeClr val="bg1"/>
                  </a:solidFill>
                </a:rPr>
                <a:t>다음 라운드에 진입합니다</a:t>
              </a:r>
              <a:r>
                <a:rPr lang="en-US" altLang="ko-KR" sz="1300" dirty="0">
                  <a:solidFill>
                    <a:schemeClr val="bg1"/>
                  </a:solidFill>
                </a:rPr>
                <a:t>.</a:t>
              </a:r>
              <a:endParaRPr lang="ko-KR" altLang="en-US" sz="13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7532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평면, 비행기, 앉아있는, 컴퓨터이(가) 표시된 사진&#10;&#10;자동 생성된 설명">
            <a:extLst>
              <a:ext uri="{FF2B5EF4-FFF2-40B4-BE49-F238E27FC236}">
                <a16:creationId xmlns:a16="http://schemas.microsoft.com/office/drawing/2014/main" id="{8E23B2AF-28A1-4C38-8B48-435B0BF262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20917"/>
          </a:xfrm>
          <a:prstGeom prst="rect">
            <a:avLst/>
          </a:prstGeom>
        </p:spPr>
      </p:pic>
      <p:graphicFrame>
        <p:nvGraphicFramePr>
          <p:cNvPr id="70" name="표 26">
            <a:extLst>
              <a:ext uri="{FF2B5EF4-FFF2-40B4-BE49-F238E27FC236}">
                <a16:creationId xmlns:a16="http://schemas.microsoft.com/office/drawing/2014/main" id="{849DB1BD-3DFD-4E9C-999D-31D80176B1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0745804"/>
              </p:ext>
            </p:extLst>
          </p:nvPr>
        </p:nvGraphicFramePr>
        <p:xfrm>
          <a:off x="317828" y="1588129"/>
          <a:ext cx="11575825" cy="5253448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3305721">
                  <a:extLst>
                    <a:ext uri="{9D8B030D-6E8A-4147-A177-3AD203B41FA5}">
                      <a16:colId xmlns:a16="http://schemas.microsoft.com/office/drawing/2014/main" val="1281812352"/>
                    </a:ext>
                  </a:extLst>
                </a:gridCol>
                <a:gridCol w="3358292">
                  <a:extLst>
                    <a:ext uri="{9D8B030D-6E8A-4147-A177-3AD203B41FA5}">
                      <a16:colId xmlns:a16="http://schemas.microsoft.com/office/drawing/2014/main" val="3138721644"/>
                    </a:ext>
                  </a:extLst>
                </a:gridCol>
                <a:gridCol w="2432908">
                  <a:extLst>
                    <a:ext uri="{9D8B030D-6E8A-4147-A177-3AD203B41FA5}">
                      <a16:colId xmlns:a16="http://schemas.microsoft.com/office/drawing/2014/main" val="98188658"/>
                    </a:ext>
                  </a:extLst>
                </a:gridCol>
                <a:gridCol w="2478904">
                  <a:extLst>
                    <a:ext uri="{9D8B030D-6E8A-4147-A177-3AD203B41FA5}">
                      <a16:colId xmlns:a16="http://schemas.microsoft.com/office/drawing/2014/main" val="757268465"/>
                    </a:ext>
                  </a:extLst>
                </a:gridCol>
              </a:tblGrid>
              <a:tr h="26511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인게임 결과 알림 컨셉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 공통 상세 설명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8967248"/>
                  </a:ext>
                </a:extLst>
              </a:tr>
              <a:tr h="2451341">
                <a:tc rowSpan="2" gridSpan="2">
                  <a:txBody>
                    <a:bodyPr/>
                    <a:lstStyle/>
                    <a:p>
                      <a:pPr marL="342900" indent="-342900" algn="just" latinLnBrk="1">
                        <a:lnSpc>
                          <a:spcPct val="150000"/>
                        </a:lnSpc>
                        <a:buAutoNum type="arabicPeriod"/>
                      </a:pPr>
                      <a:endParaRPr lang="ko-KR" altLang="en-US" sz="1300" b="1" dirty="0"/>
                    </a:p>
                  </a:txBody>
                  <a:tcPr anchor="ctr"/>
                </a:tc>
                <a:tc rowSpan="2" hMerge="1">
                  <a:txBody>
                    <a:bodyPr/>
                    <a:lstStyle/>
                    <a:p>
                      <a:pPr marL="342900" indent="-342900" algn="just" latinLnBrk="1">
                        <a:lnSpc>
                          <a:spcPct val="150000"/>
                        </a:lnSpc>
                        <a:buAutoNum type="arabicPeriod"/>
                      </a:pPr>
                      <a:endParaRPr lang="ko-KR" altLang="en-US" sz="1300" b="1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342900" indent="-342900" algn="just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200" b="1" dirty="0"/>
                        <a:t>게임의 결과 내용</a:t>
                      </a:r>
                      <a:r>
                        <a:rPr lang="ko-KR" altLang="en-US" sz="1200" b="1" baseline="0" dirty="0"/>
                        <a:t> 중</a:t>
                      </a:r>
                      <a:r>
                        <a:rPr lang="ko-KR" altLang="en-US" sz="1200" b="1" dirty="0"/>
                        <a:t> 상단에 </a:t>
                      </a:r>
                      <a:r>
                        <a:rPr lang="ko-KR" altLang="en-US" sz="1200" b="1" dirty="0">
                          <a:solidFill>
                            <a:srgbClr val="FF0000"/>
                          </a:solidFill>
                        </a:rPr>
                        <a:t>로고</a:t>
                      </a:r>
                      <a:r>
                        <a:rPr lang="ko-KR" altLang="en-US" sz="1200" b="1" dirty="0"/>
                        <a:t>를 표시하며</a:t>
                      </a:r>
                      <a:r>
                        <a:rPr lang="en-US" altLang="ko-KR" sz="1200" b="1" dirty="0"/>
                        <a:t>,</a:t>
                      </a:r>
                    </a:p>
                    <a:p>
                      <a:pPr marL="0" indent="0" algn="just" latinLnBrk="1">
                        <a:lnSpc>
                          <a:spcPct val="150000"/>
                        </a:lnSpc>
                        <a:buNone/>
                      </a:pPr>
                      <a:r>
                        <a:rPr lang="en-US" altLang="ko-KR" sz="1200" b="1" dirty="0"/>
                        <a:t>    </a:t>
                      </a:r>
                      <a:r>
                        <a:rPr lang="ko-KR" altLang="en-US" sz="1200" b="1" dirty="0"/>
                        <a:t>  중반에 결과 내용을 표기함 </a:t>
                      </a:r>
                      <a:endParaRPr lang="en-US" altLang="ko-KR" sz="1200" b="1" dirty="0"/>
                    </a:p>
                    <a:p>
                      <a:pPr marL="342900" indent="-342900" algn="just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200" b="1" dirty="0"/>
                        <a:t>뒷 배경은 결과창에 집중이 될 수 있도록</a:t>
                      </a:r>
                      <a:endParaRPr lang="en-US" altLang="ko-KR" sz="1200" b="1" dirty="0"/>
                    </a:p>
                    <a:p>
                      <a:pPr marL="0" indent="0" algn="just" latinLnBrk="1">
                        <a:lnSpc>
                          <a:spcPct val="150000"/>
                        </a:lnSpc>
                        <a:buNone/>
                      </a:pPr>
                      <a:r>
                        <a:rPr lang="en-US" altLang="ko-KR" sz="1200" b="1" dirty="0"/>
                        <a:t>      </a:t>
                      </a:r>
                      <a:r>
                        <a:rPr lang="ko-KR" altLang="en-US" sz="1200" b="1" dirty="0"/>
                        <a:t>흐려지는 효과를 적용</a:t>
                      </a:r>
                      <a:endParaRPr lang="en-US" altLang="ko-KR" sz="1200" b="1" dirty="0"/>
                    </a:p>
                    <a:p>
                      <a:pPr marL="342900" indent="-342900" algn="just" latinLnBrk="1">
                        <a:lnSpc>
                          <a:spcPct val="150000"/>
                        </a:lnSpc>
                        <a:buAutoNum type="arabicPeriod" startAt="3"/>
                      </a:pPr>
                      <a:r>
                        <a:rPr lang="ko-KR" altLang="en-US" sz="1200" b="1" dirty="0"/>
                        <a:t>자신의 킬 수 </a:t>
                      </a:r>
                      <a:r>
                        <a:rPr lang="en-US" altLang="ko-KR" sz="1200" b="1" dirty="0"/>
                        <a:t>* 15</a:t>
                      </a:r>
                      <a:r>
                        <a:rPr lang="ko-KR" altLang="en-US" sz="1200" b="1" dirty="0"/>
                        <a:t>원 </a:t>
                      </a:r>
                      <a:r>
                        <a:rPr lang="en-US" altLang="ko-KR" sz="1200" b="1" dirty="0"/>
                        <a:t>= </a:t>
                      </a:r>
                      <a:r>
                        <a:rPr lang="ko-KR" altLang="en-US" sz="1200" b="1" dirty="0">
                          <a:solidFill>
                            <a:srgbClr val="FF0000"/>
                          </a:solidFill>
                        </a:rPr>
                        <a:t>결과값</a:t>
                      </a:r>
                      <a:r>
                        <a:rPr lang="ko-KR" altLang="en-US" sz="1200" b="1" dirty="0"/>
                        <a:t>으로 게임 머니를</a:t>
                      </a:r>
                      <a:endParaRPr lang="en-US" altLang="ko-KR" sz="1200" b="1" dirty="0"/>
                    </a:p>
                    <a:p>
                      <a:pPr marL="0" indent="0" algn="just" latinLnBrk="1">
                        <a:lnSpc>
                          <a:spcPct val="150000"/>
                        </a:lnSpc>
                        <a:buNone/>
                      </a:pPr>
                      <a:r>
                        <a:rPr lang="en-US" altLang="ko-KR" sz="1200" b="1" dirty="0"/>
                        <a:t>    </a:t>
                      </a:r>
                      <a:r>
                        <a:rPr lang="ko-KR" altLang="en-US" sz="1200" b="1" dirty="0"/>
                        <a:t>  얻을  수 있는</a:t>
                      </a:r>
                      <a:r>
                        <a:rPr lang="en-US" altLang="ko-KR" sz="1200" b="1" dirty="0"/>
                        <a:t> </a:t>
                      </a:r>
                      <a:r>
                        <a:rPr lang="ko-KR" altLang="en-US" sz="1200" b="1" dirty="0"/>
                        <a:t>시스템을 구현함</a:t>
                      </a:r>
                      <a:endParaRPr lang="en-US" altLang="ko-KR" sz="1200" b="1" dirty="0"/>
                    </a:p>
                    <a:p>
                      <a:pPr marL="0" indent="0" algn="just" latinLnBrk="1">
                        <a:lnSpc>
                          <a:spcPct val="150000"/>
                        </a:lnSpc>
                        <a:buNone/>
                      </a:pPr>
                      <a:r>
                        <a:rPr lang="en-US" altLang="ko-KR" sz="1200" b="1" dirty="0"/>
                        <a:t>4.    </a:t>
                      </a:r>
                      <a:r>
                        <a:rPr lang="ko-KR" altLang="en-US" sz="1200" b="1" dirty="0"/>
                        <a:t>상대가 </a:t>
                      </a:r>
                      <a:r>
                        <a:rPr lang="en-US" altLang="ko-KR" sz="1200" b="1" dirty="0"/>
                        <a:t>1</a:t>
                      </a:r>
                      <a:r>
                        <a:rPr lang="ko-KR" altLang="en-US" sz="1200" b="1" dirty="0"/>
                        <a:t>분간 움직임이 없을 시 </a:t>
                      </a:r>
                      <a:r>
                        <a:rPr lang="ko-KR" altLang="en-US" sz="1200" b="1" dirty="0">
                          <a:solidFill>
                            <a:schemeClr val="accent1"/>
                          </a:solidFill>
                        </a:rPr>
                        <a:t>승리</a:t>
                      </a:r>
                      <a:r>
                        <a:rPr lang="en-US" altLang="ko-KR" sz="1200" b="1" dirty="0"/>
                        <a:t>,</a:t>
                      </a:r>
                    </a:p>
                    <a:p>
                      <a:pPr marL="0" indent="0" algn="just" latinLnBrk="1">
                        <a:lnSpc>
                          <a:spcPct val="150000"/>
                        </a:lnSpc>
                        <a:buNone/>
                      </a:pPr>
                      <a:r>
                        <a:rPr lang="en-US" altLang="ko-KR" sz="1200" b="1" dirty="0"/>
                        <a:t>       </a:t>
                      </a:r>
                      <a:r>
                        <a:rPr lang="ko-KR" altLang="en-US" sz="1200" b="1" dirty="0"/>
                        <a:t>게임 도중 어플 종료</a:t>
                      </a:r>
                      <a:r>
                        <a:rPr lang="en-US" altLang="ko-KR" sz="1200" b="1" dirty="0"/>
                        <a:t>, 1</a:t>
                      </a:r>
                      <a:r>
                        <a:rPr lang="ko-KR" altLang="en-US" sz="1200" b="1" dirty="0"/>
                        <a:t>분간 움직임이 없을 시 나의 </a:t>
                      </a:r>
                      <a:r>
                        <a:rPr lang="ko-KR" altLang="en-US" sz="1200" b="1" dirty="0">
                          <a:solidFill>
                            <a:srgbClr val="FF0000"/>
                          </a:solidFill>
                        </a:rPr>
                        <a:t>패배</a:t>
                      </a:r>
                      <a:endParaRPr lang="en-US" altLang="ko-KR" sz="12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7596589"/>
                  </a:ext>
                </a:extLst>
              </a:tr>
              <a:tr h="375585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300" b="1" dirty="0"/>
                        <a:t>판정 결과 종류</a:t>
                      </a:r>
                      <a:endParaRPr lang="en-US" altLang="ko-KR" sz="1300" b="1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443150"/>
                  </a:ext>
                </a:extLst>
              </a:tr>
              <a:tr h="35349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승리 로고</a:t>
                      </a:r>
                    </a:p>
                  </a:txBody>
                  <a:tcPr anchor="ctr"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패배 로고</a:t>
                      </a:r>
                    </a:p>
                  </a:txBody>
                  <a:tcPr anchor="ctr"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라운드를 먼저 </a:t>
                      </a:r>
                      <a:r>
                        <a:rPr lang="ko-KR" altLang="en-US" sz="1000" b="1" dirty="0">
                          <a:solidFill>
                            <a:schemeClr val="accent1"/>
                          </a:solidFill>
                        </a:rPr>
                        <a:t>달성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한 경우</a:t>
                      </a:r>
                      <a:endParaRPr lang="en-US" altLang="ko-KR" sz="10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라운드를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달성하지 </a:t>
                      </a:r>
                      <a:r>
                        <a:rPr lang="ko-KR" altLang="en-US" sz="1000" b="1" dirty="0">
                          <a:solidFill>
                            <a:srgbClr val="FF0000"/>
                          </a:solidFill>
                        </a:rPr>
                        <a:t>못한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 경우</a:t>
                      </a:r>
                      <a:endParaRPr lang="en-US" altLang="ko-KR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7675535"/>
                  </a:ext>
                </a:extLst>
              </a:tr>
              <a:tr h="530238">
                <a:tc row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타이머가 끝난 후 </a:t>
                      </a:r>
                      <a:r>
                        <a:rPr lang="en-US" altLang="ko-KR" sz="1000" b="1" dirty="0">
                          <a:solidFill>
                            <a:schemeClr val="accent1"/>
                          </a:solidFill>
                        </a:rPr>
                        <a:t>HP</a:t>
                      </a:r>
                      <a:r>
                        <a:rPr lang="ko-KR" altLang="en-US" sz="1000" b="1" dirty="0">
                          <a:solidFill>
                            <a:schemeClr val="accent1"/>
                          </a:solidFill>
                        </a:rPr>
                        <a:t>가 가장 높아</a:t>
                      </a:r>
                      <a:endParaRPr lang="en-US" altLang="ko-KR" sz="1000" b="1" dirty="0">
                        <a:solidFill>
                          <a:schemeClr val="accent1"/>
                        </a:solidFill>
                      </a:endParaRPr>
                    </a:p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라운드를 </a:t>
                      </a:r>
                      <a:r>
                        <a:rPr lang="ko-KR" altLang="en-US" sz="1000" b="1" dirty="0">
                          <a:solidFill>
                            <a:schemeClr val="accent1"/>
                          </a:solidFill>
                        </a:rPr>
                        <a:t>달성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한 경우</a:t>
                      </a:r>
                      <a:endParaRPr lang="en-US" altLang="ko-KR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타이머가 끝난 후 </a:t>
                      </a:r>
                      <a:r>
                        <a:rPr lang="en-US" altLang="ko-KR" sz="1000" b="1" dirty="0">
                          <a:solidFill>
                            <a:srgbClr val="FF0000"/>
                          </a:solidFill>
                        </a:rPr>
                        <a:t>HP</a:t>
                      </a:r>
                      <a:r>
                        <a:rPr lang="ko-KR" altLang="en-US" sz="1000" b="1" dirty="0">
                          <a:solidFill>
                            <a:srgbClr val="FF0000"/>
                          </a:solidFill>
                        </a:rPr>
                        <a:t>가 가장 낮아</a:t>
                      </a:r>
                      <a:endParaRPr lang="en-US" altLang="ko-KR" sz="1000" b="1" dirty="0">
                        <a:solidFill>
                          <a:srgbClr val="FF0000"/>
                        </a:solidFill>
                      </a:endParaRPr>
                    </a:p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상대가 먼저 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라운드를 달성한 경우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7938421"/>
                  </a:ext>
                </a:extLst>
              </a:tr>
              <a:tr h="75117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상대가 전투 중 어플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000" b="1" dirty="0">
                          <a:solidFill>
                            <a:srgbClr val="FF0000"/>
                          </a:solidFill>
                        </a:rPr>
                        <a:t>프로세스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을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를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="1" dirty="0">
                          <a:solidFill>
                            <a:schemeClr val="accent1"/>
                          </a:solidFill>
                        </a:rPr>
                        <a:t>종료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한 경우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,</a:t>
                      </a:r>
                    </a:p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상대의 </a:t>
                      </a:r>
                      <a:r>
                        <a:rPr lang="ko-KR" altLang="en-US" sz="1000" b="1" dirty="0">
                          <a:solidFill>
                            <a:schemeClr val="accent1"/>
                          </a:solidFill>
                        </a:rPr>
                        <a:t>움직임이 </a:t>
                      </a:r>
                      <a:r>
                        <a:rPr lang="en-US" altLang="ko-KR" sz="1000" b="1" dirty="0">
                          <a:solidFill>
                            <a:schemeClr val="accent1"/>
                          </a:solidFill>
                        </a:rPr>
                        <a:t>1</a:t>
                      </a:r>
                      <a:r>
                        <a:rPr lang="ko-KR" altLang="en-US" sz="1000" b="1" dirty="0">
                          <a:solidFill>
                            <a:schemeClr val="accent1"/>
                          </a:solidFill>
                        </a:rPr>
                        <a:t>분 동안 없는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경우</a:t>
                      </a:r>
                      <a:endParaRPr lang="en-US" altLang="ko-KR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전투 중 어플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000" b="1" dirty="0">
                          <a:solidFill>
                            <a:srgbClr val="FF0000"/>
                          </a:solidFill>
                        </a:rPr>
                        <a:t>프로세스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을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를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000" b="1" dirty="0">
                          <a:solidFill>
                            <a:srgbClr val="FF0000"/>
                          </a:solidFill>
                        </a:rPr>
                        <a:t>종료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한 경우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,</a:t>
                      </a:r>
                    </a:p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나의 움직임이 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분 동안 없는 경우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1219250"/>
                  </a:ext>
                </a:extLst>
              </a:tr>
              <a:tr h="50503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dirty="0">
                          <a:solidFill>
                            <a:schemeClr val="accent1"/>
                          </a:solidFill>
                        </a:rPr>
                        <a:t>승리</a:t>
                      </a:r>
                      <a:endParaRPr lang="en-US" altLang="ko-KR" sz="2000" b="1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rgbClr val="FF0000"/>
                          </a:solidFill>
                        </a:rPr>
                        <a:t>패배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5312456"/>
                  </a:ext>
                </a:extLst>
              </a:tr>
            </a:tbl>
          </a:graphicData>
        </a:graphic>
      </p:graphicFrame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4FA2DB8-3720-4731-B79B-28634B515071}"/>
              </a:ext>
            </a:extLst>
          </p:cNvPr>
          <p:cNvCxnSpPr/>
          <p:nvPr/>
        </p:nvCxnSpPr>
        <p:spPr>
          <a:xfrm>
            <a:off x="0" y="721453"/>
            <a:ext cx="12192000" cy="0"/>
          </a:xfrm>
          <a:prstGeom prst="line">
            <a:avLst/>
          </a:prstGeom>
          <a:ln w="1905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230DF4E-E2DB-4991-9096-80F51CDFDFF8}"/>
              </a:ext>
            </a:extLst>
          </p:cNvPr>
          <p:cNvSpPr/>
          <p:nvPr/>
        </p:nvSpPr>
        <p:spPr>
          <a:xfrm>
            <a:off x="10466664" y="138789"/>
            <a:ext cx="1725336" cy="384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Page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34/37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FC359E75-9E4C-4E3E-941F-98BDF9EA5636}"/>
              </a:ext>
            </a:extLst>
          </p:cNvPr>
          <p:cNvCxnSpPr/>
          <p:nvPr/>
        </p:nvCxnSpPr>
        <p:spPr>
          <a:xfrm>
            <a:off x="0" y="1377706"/>
            <a:ext cx="12192000" cy="0"/>
          </a:xfrm>
          <a:prstGeom prst="line">
            <a:avLst/>
          </a:prstGeom>
          <a:ln w="1905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7763AF7F-8B81-4BE8-BB4B-074BF3D6994A}"/>
              </a:ext>
            </a:extLst>
          </p:cNvPr>
          <p:cNvSpPr txBox="1"/>
          <p:nvPr/>
        </p:nvSpPr>
        <p:spPr>
          <a:xfrm>
            <a:off x="8853068" y="208383"/>
            <a:ext cx="150233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이미지 출처 </a:t>
            </a:r>
            <a:r>
              <a:rPr lang="en-US" altLang="ko-KR" sz="1000" dirty="0"/>
              <a:t>: </a:t>
            </a:r>
            <a:r>
              <a:rPr lang="ko-KR" altLang="en-US" sz="1000" dirty="0"/>
              <a:t>서든어택</a:t>
            </a: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EB9D7FB8-1AB9-49F4-95FA-4BB6778B8BFA}"/>
              </a:ext>
            </a:extLst>
          </p:cNvPr>
          <p:cNvGrpSpPr/>
          <p:nvPr/>
        </p:nvGrpSpPr>
        <p:grpSpPr>
          <a:xfrm>
            <a:off x="204133" y="192947"/>
            <a:ext cx="2853605" cy="398273"/>
            <a:chOff x="204133" y="192947"/>
            <a:chExt cx="2853605" cy="398273"/>
          </a:xfrm>
        </p:grpSpPr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62FA435A-0FC3-4F77-8892-5B4DDFDF3036}"/>
                </a:ext>
              </a:extLst>
            </p:cNvPr>
            <p:cNvGrpSpPr/>
            <p:nvPr/>
          </p:nvGrpSpPr>
          <p:grpSpPr>
            <a:xfrm>
              <a:off x="204133" y="192947"/>
              <a:ext cx="2853605" cy="384597"/>
              <a:chOff x="204133" y="192947"/>
              <a:chExt cx="2021747" cy="384597"/>
            </a:xfrm>
          </p:grpSpPr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22CDDAF0-98E1-4C50-A9AC-DF60A4E9C908}"/>
                  </a:ext>
                </a:extLst>
              </p:cNvPr>
              <p:cNvSpPr/>
              <p:nvPr/>
            </p:nvSpPr>
            <p:spPr>
              <a:xfrm>
                <a:off x="204133" y="192947"/>
                <a:ext cx="2021747" cy="384597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8A4EF935-464B-4DF9-B648-0030CBC660FC}"/>
                  </a:ext>
                </a:extLst>
              </p:cNvPr>
              <p:cNvSpPr/>
              <p:nvPr/>
            </p:nvSpPr>
            <p:spPr>
              <a:xfrm>
                <a:off x="204133" y="192947"/>
                <a:ext cx="1725336" cy="384597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500" dirty="0">
                    <a:solidFill>
                      <a:schemeClr val="tx1"/>
                    </a:solidFill>
                  </a:rPr>
                  <a:t>Sniper Champion league</a:t>
                </a:r>
                <a:endParaRPr lang="ko-KR" altLang="en-US" sz="1500" dirty="0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55" name="그림 54" descr="여자, 소녀, 젊은, 여성이(가) 표시된 사진&#10;&#10;자동 생성된 설명">
              <a:extLst>
                <a:ext uri="{FF2B5EF4-FFF2-40B4-BE49-F238E27FC236}">
                  <a16:creationId xmlns:a16="http://schemas.microsoft.com/office/drawing/2014/main" id="{541042C3-E474-4C1D-A514-4FB186AC29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17859" y="213477"/>
              <a:ext cx="251281" cy="377743"/>
            </a:xfrm>
            <a:prstGeom prst="rect">
              <a:avLst/>
            </a:prstGeom>
          </p:spPr>
        </p:pic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13E3CC23-4E52-4C22-A3A0-F479C37DCD82}"/>
              </a:ext>
            </a:extLst>
          </p:cNvPr>
          <p:cNvGrpSpPr/>
          <p:nvPr/>
        </p:nvGrpSpPr>
        <p:grpSpPr>
          <a:xfrm>
            <a:off x="-131262" y="806314"/>
            <a:ext cx="12326336" cy="750158"/>
            <a:chOff x="-131262" y="806314"/>
            <a:chExt cx="12326336" cy="750158"/>
          </a:xfrm>
        </p:grpSpPr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id="{2F8641FD-CF0C-4AFA-B3F3-1480AB2ECA32}"/>
                </a:ext>
              </a:extLst>
            </p:cNvPr>
            <p:cNvGrpSpPr/>
            <p:nvPr/>
          </p:nvGrpSpPr>
          <p:grpSpPr>
            <a:xfrm>
              <a:off x="-131262" y="806314"/>
              <a:ext cx="12326336" cy="750158"/>
              <a:chOff x="-131262" y="806314"/>
              <a:chExt cx="12326336" cy="750158"/>
            </a:xfrm>
          </p:grpSpPr>
          <p:grpSp>
            <p:nvGrpSpPr>
              <p:cNvPr id="64" name="그룹 63">
                <a:extLst>
                  <a:ext uri="{FF2B5EF4-FFF2-40B4-BE49-F238E27FC236}">
                    <a16:creationId xmlns:a16="http://schemas.microsoft.com/office/drawing/2014/main" id="{CAEF79D2-DAFF-4C02-9724-CD578D928655}"/>
                  </a:ext>
                </a:extLst>
              </p:cNvPr>
              <p:cNvGrpSpPr/>
              <p:nvPr/>
            </p:nvGrpSpPr>
            <p:grpSpPr>
              <a:xfrm>
                <a:off x="-131262" y="806314"/>
                <a:ext cx="12326336" cy="750158"/>
                <a:chOff x="-131262" y="806314"/>
                <a:chExt cx="12326336" cy="750158"/>
              </a:xfrm>
            </p:grpSpPr>
            <p:grpSp>
              <p:nvGrpSpPr>
                <p:cNvPr id="67" name="그룹 66">
                  <a:extLst>
                    <a:ext uri="{FF2B5EF4-FFF2-40B4-BE49-F238E27FC236}">
                      <a16:creationId xmlns:a16="http://schemas.microsoft.com/office/drawing/2014/main" id="{EC9A64F1-F148-4053-B56B-6604E0F0F055}"/>
                    </a:ext>
                  </a:extLst>
                </p:cNvPr>
                <p:cNvGrpSpPr/>
                <p:nvPr/>
              </p:nvGrpSpPr>
              <p:grpSpPr>
                <a:xfrm>
                  <a:off x="2448" y="806314"/>
                  <a:ext cx="12192626" cy="750158"/>
                  <a:chOff x="2448" y="791684"/>
                  <a:chExt cx="12192626" cy="750158"/>
                </a:xfrm>
              </p:grpSpPr>
              <p:sp>
                <p:nvSpPr>
                  <p:cNvPr id="71" name="화살표: 오각형 70">
                    <a:extLst>
                      <a:ext uri="{FF2B5EF4-FFF2-40B4-BE49-F238E27FC236}">
                        <a16:creationId xmlns:a16="http://schemas.microsoft.com/office/drawing/2014/main" id="{51E95FEE-8039-4F14-94E2-FFBE76A9F10C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638942" y="472762"/>
                    <a:ext cx="714488" cy="1423672"/>
                  </a:xfrm>
                  <a:prstGeom prst="homePlate">
                    <a:avLst>
                      <a:gd name="adj" fmla="val 39689"/>
                    </a:avLst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  <a:ln>
                    <a:solidFill>
                      <a:schemeClr val="accent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 dirty="0"/>
                  </a:p>
                </p:txBody>
              </p:sp>
              <p:grpSp>
                <p:nvGrpSpPr>
                  <p:cNvPr id="74" name="그룹 73">
                    <a:extLst>
                      <a:ext uri="{FF2B5EF4-FFF2-40B4-BE49-F238E27FC236}">
                        <a16:creationId xmlns:a16="http://schemas.microsoft.com/office/drawing/2014/main" id="{0D1BB844-50BF-4907-9C90-7A9F8D1368A3}"/>
                      </a:ext>
                    </a:extLst>
                  </p:cNvPr>
                  <p:cNvGrpSpPr/>
                  <p:nvPr/>
                </p:nvGrpSpPr>
                <p:grpSpPr>
                  <a:xfrm>
                    <a:off x="2448" y="791684"/>
                    <a:ext cx="12192626" cy="508631"/>
                    <a:chOff x="2448" y="791684"/>
                    <a:chExt cx="12192626" cy="508631"/>
                  </a:xfrm>
                </p:grpSpPr>
                <p:sp>
                  <p:nvSpPr>
                    <p:cNvPr id="75" name="직사각형 74">
                      <a:extLst>
                        <a:ext uri="{FF2B5EF4-FFF2-40B4-BE49-F238E27FC236}">
                          <a16:creationId xmlns:a16="http://schemas.microsoft.com/office/drawing/2014/main" id="{5716482B-0E6F-4818-B6CF-FE1086859AD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754031" y="827498"/>
                      <a:ext cx="1425265" cy="42925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76" name="TextBox 75">
                      <a:extLst>
                        <a:ext uri="{FF2B5EF4-FFF2-40B4-BE49-F238E27FC236}">
                          <a16:creationId xmlns:a16="http://schemas.microsoft.com/office/drawing/2014/main" id="{FE363E87-D7BE-45AE-AA51-A758AB6D33D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633816" y="859857"/>
                      <a:ext cx="1648436" cy="36791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dirty="0"/>
                        <a:t>Ⅲ. </a:t>
                      </a:r>
                      <a:r>
                        <a:rPr lang="ko-KR" altLang="en-US" dirty="0"/>
                        <a:t>결론</a:t>
                      </a:r>
                    </a:p>
                  </p:txBody>
                </p:sp>
                <p:sp>
                  <p:nvSpPr>
                    <p:cNvPr id="77" name="TextBox 76">
                      <a:extLst>
                        <a:ext uri="{FF2B5EF4-FFF2-40B4-BE49-F238E27FC236}">
                          <a16:creationId xmlns:a16="http://schemas.microsoft.com/office/drawing/2014/main" id="{097F1559-0AAD-44C4-97AA-A2F70EE2521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430220" y="905551"/>
                      <a:ext cx="951377" cy="29238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300" b="1" dirty="0"/>
                        <a:t>게임 정보</a:t>
                      </a:r>
                    </a:p>
                  </p:txBody>
                </p:sp>
                <p:sp>
                  <p:nvSpPr>
                    <p:cNvPr id="78" name="직사각형 77">
                      <a:extLst>
                        <a:ext uri="{FF2B5EF4-FFF2-40B4-BE49-F238E27FC236}">
                          <a16:creationId xmlns:a16="http://schemas.microsoft.com/office/drawing/2014/main" id="{A662C17D-0E31-460C-9E1C-37A7E9AF0E0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20136" y="826840"/>
                      <a:ext cx="1011822" cy="43009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79" name="직사각형 78">
                      <a:extLst>
                        <a:ext uri="{FF2B5EF4-FFF2-40B4-BE49-F238E27FC236}">
                          <a16:creationId xmlns:a16="http://schemas.microsoft.com/office/drawing/2014/main" id="{C6F269F6-1B9A-468C-9BD2-861925EE0E3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728566" y="826840"/>
                      <a:ext cx="1011822" cy="430091"/>
                    </a:xfrm>
                    <a:prstGeom prst="rect">
                      <a:avLst/>
                    </a:prstGeom>
                    <a:solidFill>
                      <a:schemeClr val="accent2">
                        <a:lumMod val="20000"/>
                        <a:lumOff val="80000"/>
                      </a:schemeClr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80" name="TextBox 79">
                      <a:extLst>
                        <a:ext uri="{FF2B5EF4-FFF2-40B4-BE49-F238E27FC236}">
                          <a16:creationId xmlns:a16="http://schemas.microsoft.com/office/drawing/2014/main" id="{6F4618E4-3566-4DC4-AC84-49A66472444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813225" y="876705"/>
                      <a:ext cx="842503" cy="29238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300" b="1" dirty="0"/>
                        <a:t>UI &amp; UX</a:t>
                      </a:r>
                      <a:endParaRPr lang="ko-KR" altLang="en-US" sz="1300" b="1" dirty="0"/>
                    </a:p>
                  </p:txBody>
                </p:sp>
                <p:grpSp>
                  <p:nvGrpSpPr>
                    <p:cNvPr id="81" name="그룹 80">
                      <a:extLst>
                        <a:ext uri="{FF2B5EF4-FFF2-40B4-BE49-F238E27FC236}">
                          <a16:creationId xmlns:a16="http://schemas.microsoft.com/office/drawing/2014/main" id="{768DAB60-B1B9-4E72-B989-91B60DD003E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429138" y="807872"/>
                      <a:ext cx="2858792" cy="492443"/>
                      <a:chOff x="1429138" y="807872"/>
                      <a:chExt cx="2858792" cy="492443"/>
                    </a:xfrm>
                  </p:grpSpPr>
                  <p:sp>
                    <p:nvSpPr>
                      <p:cNvPr id="91" name="직사각형 90">
                        <a:extLst>
                          <a:ext uri="{FF2B5EF4-FFF2-40B4-BE49-F238E27FC236}">
                            <a16:creationId xmlns:a16="http://schemas.microsoft.com/office/drawing/2014/main" id="{20A43967-F698-4390-9BAA-AD0F05C6107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333731" y="826477"/>
                        <a:ext cx="951377" cy="43179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accent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b="1"/>
                      </a:p>
                    </p:txBody>
                  </p:sp>
                  <p:sp>
                    <p:nvSpPr>
                      <p:cNvPr id="92" name="TextBox 91">
                        <a:extLst>
                          <a:ext uri="{FF2B5EF4-FFF2-40B4-BE49-F238E27FC236}">
                            <a16:creationId xmlns:a16="http://schemas.microsoft.com/office/drawing/2014/main" id="{8C860518-3F94-4706-9096-D3EE375980EB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336553" y="807872"/>
                        <a:ext cx="951377" cy="492443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ko-KR" altLang="en-US" sz="1300" dirty="0"/>
                          <a:t>유사 게임</a:t>
                        </a:r>
                        <a:endParaRPr lang="en-US" altLang="ko-KR" sz="1300" dirty="0"/>
                      </a:p>
                      <a:p>
                        <a:pPr algn="ctr"/>
                        <a:r>
                          <a:rPr lang="ko-KR" altLang="en-US" sz="1300" dirty="0"/>
                          <a:t>비교</a:t>
                        </a:r>
                      </a:p>
                    </p:txBody>
                  </p:sp>
                  <p:sp>
                    <p:nvSpPr>
                      <p:cNvPr id="93" name="직사각형 92">
                        <a:extLst>
                          <a:ext uri="{FF2B5EF4-FFF2-40B4-BE49-F238E27FC236}">
                            <a16:creationId xmlns:a16="http://schemas.microsoft.com/office/drawing/2014/main" id="{12F3D48D-1340-4F80-BA62-93824A8BD4C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379110" y="826477"/>
                        <a:ext cx="951377" cy="43179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accent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b="1"/>
                      </a:p>
                    </p:txBody>
                  </p:sp>
                  <p:sp>
                    <p:nvSpPr>
                      <p:cNvPr id="94" name="직사각형 93">
                        <a:extLst>
                          <a:ext uri="{FF2B5EF4-FFF2-40B4-BE49-F238E27FC236}">
                            <a16:creationId xmlns:a16="http://schemas.microsoft.com/office/drawing/2014/main" id="{B66C7F42-4063-42C1-A7B7-01359BCE13C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429138" y="826477"/>
                        <a:ext cx="951377" cy="43179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accent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b="1"/>
                      </a:p>
                    </p:txBody>
                  </p:sp>
                </p:grpSp>
                <p:grpSp>
                  <p:nvGrpSpPr>
                    <p:cNvPr id="82" name="그룹 81">
                      <a:extLst>
                        <a:ext uri="{FF2B5EF4-FFF2-40B4-BE49-F238E27FC236}">
                          <a16:creationId xmlns:a16="http://schemas.microsoft.com/office/drawing/2014/main" id="{68480857-714C-4EC2-A3B9-D9C58BB9758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708430" y="826840"/>
                      <a:ext cx="1011822" cy="430091"/>
                      <a:chOff x="5870306" y="387644"/>
                      <a:chExt cx="1011822" cy="430091"/>
                    </a:xfrm>
                  </p:grpSpPr>
                  <p:sp>
                    <p:nvSpPr>
                      <p:cNvPr id="89" name="직사각형 88">
                        <a:extLst>
                          <a:ext uri="{FF2B5EF4-FFF2-40B4-BE49-F238E27FC236}">
                            <a16:creationId xmlns:a16="http://schemas.microsoft.com/office/drawing/2014/main" id="{F4DBDE95-05E1-4DA9-A3E0-A0C3A3DF256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70306" y="387644"/>
                        <a:ext cx="1011822" cy="430091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accent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90" name="TextBox 89">
                        <a:extLst>
                          <a:ext uri="{FF2B5EF4-FFF2-40B4-BE49-F238E27FC236}">
                            <a16:creationId xmlns:a16="http://schemas.microsoft.com/office/drawing/2014/main" id="{D0C7E6FA-09F9-449E-AAF1-43D23CDBCD0E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026541" y="449839"/>
                        <a:ext cx="699352" cy="292388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ko-KR" altLang="en-US" sz="1300" dirty="0"/>
                          <a:t>캐릭터</a:t>
                        </a:r>
                      </a:p>
                    </p:txBody>
                  </p:sp>
                </p:grpSp>
                <p:sp>
                  <p:nvSpPr>
                    <p:cNvPr id="83" name="직사각형 82">
                      <a:extLst>
                        <a:ext uri="{FF2B5EF4-FFF2-40B4-BE49-F238E27FC236}">
                          <a16:creationId xmlns:a16="http://schemas.microsoft.com/office/drawing/2014/main" id="{8C4F1433-078E-4D14-82BB-FDB752C3B89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745648" y="826840"/>
                      <a:ext cx="1011822" cy="43009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84" name="TextBox 83">
                      <a:extLst>
                        <a:ext uri="{FF2B5EF4-FFF2-40B4-BE49-F238E27FC236}">
                          <a16:creationId xmlns:a16="http://schemas.microsoft.com/office/drawing/2014/main" id="{83AFD8E3-38CB-4A0D-B709-E48017DB6DF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830307" y="791684"/>
                      <a:ext cx="842503" cy="49244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300" dirty="0"/>
                        <a:t>Flow Chart</a:t>
                      </a:r>
                      <a:endParaRPr lang="ko-KR" altLang="en-US" sz="1300" dirty="0"/>
                    </a:p>
                  </p:txBody>
                </p:sp>
                <p:sp>
                  <p:nvSpPr>
                    <p:cNvPr id="85" name="직사각형 84">
                      <a:extLst>
                        <a:ext uri="{FF2B5EF4-FFF2-40B4-BE49-F238E27FC236}">
                          <a16:creationId xmlns:a16="http://schemas.microsoft.com/office/drawing/2014/main" id="{D4EB8426-98B6-44FB-867E-8E676B8FCA1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183252" y="826840"/>
                      <a:ext cx="1011822" cy="43009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86" name="TextBox 85">
                      <a:extLst>
                        <a:ext uri="{FF2B5EF4-FFF2-40B4-BE49-F238E27FC236}">
                          <a16:creationId xmlns:a16="http://schemas.microsoft.com/office/drawing/2014/main" id="{1A2ABFC9-BB1D-4EF5-BB3B-EB81DB6CDAC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1282252" y="901330"/>
                      <a:ext cx="865979" cy="2964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300" dirty="0"/>
                        <a:t>기대효과</a:t>
                      </a:r>
                    </a:p>
                  </p:txBody>
                </p:sp>
                <p:sp>
                  <p:nvSpPr>
                    <p:cNvPr id="87" name="TextBox 86">
                      <a:extLst>
                        <a:ext uri="{FF2B5EF4-FFF2-40B4-BE49-F238E27FC236}">
                          <a16:creationId xmlns:a16="http://schemas.microsoft.com/office/drawing/2014/main" id="{FB565B60-9A8F-47C6-BAB5-05CF8DF4803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438408" y="884373"/>
                      <a:ext cx="951377" cy="29238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300" dirty="0"/>
                        <a:t>게임 정보</a:t>
                      </a:r>
                    </a:p>
                  </p:txBody>
                </p:sp>
                <p:sp>
                  <p:nvSpPr>
                    <p:cNvPr id="88" name="직사각형 87">
                      <a:extLst>
                        <a:ext uri="{FF2B5EF4-FFF2-40B4-BE49-F238E27FC236}">
                          <a16:creationId xmlns:a16="http://schemas.microsoft.com/office/drawing/2014/main" id="{7A279283-55BD-45AC-BC26-51E24B7A781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48" y="825994"/>
                      <a:ext cx="1425265" cy="430755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285A8D10-09EA-41BE-B306-38D0A71109AF}"/>
                    </a:ext>
                  </a:extLst>
                </p:cNvPr>
                <p:cNvSpPr txBox="1"/>
                <p:nvPr/>
              </p:nvSpPr>
              <p:spPr>
                <a:xfrm>
                  <a:off x="4232262" y="879993"/>
                  <a:ext cx="1478623" cy="3539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700" b="1" dirty="0"/>
                    <a:t>Ⅱ. </a:t>
                  </a:r>
                  <a:r>
                    <a:rPr lang="ko-KR" altLang="en-US" sz="1700" b="1" dirty="0"/>
                    <a:t>게임 컨셉</a:t>
                  </a:r>
                </a:p>
              </p:txBody>
            </p:sp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FFBC4F3F-AB38-4BD5-8381-66EC11F02E23}"/>
                    </a:ext>
                  </a:extLst>
                </p:cNvPr>
                <p:cNvSpPr txBox="1"/>
                <p:nvPr/>
              </p:nvSpPr>
              <p:spPr>
                <a:xfrm>
                  <a:off x="-131262" y="888524"/>
                  <a:ext cx="1648436" cy="3539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700" dirty="0"/>
                    <a:t>Ⅰ. </a:t>
                  </a:r>
                  <a:r>
                    <a:rPr lang="ko-KR" altLang="en-US" sz="1700" dirty="0"/>
                    <a:t>게임 개괄</a:t>
                  </a:r>
                </a:p>
              </p:txBody>
            </p:sp>
          </p:grp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FBF69C72-E4E2-40C8-B78C-3BF02E28DA4F}"/>
                  </a:ext>
                </a:extLst>
              </p:cNvPr>
              <p:cNvSpPr txBox="1"/>
              <p:nvPr/>
            </p:nvSpPr>
            <p:spPr>
              <a:xfrm>
                <a:off x="2380398" y="813475"/>
                <a:ext cx="1011823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300" dirty="0"/>
                  <a:t>목적 </a:t>
                </a:r>
                <a:r>
                  <a:rPr lang="en-US" altLang="ko-KR" sz="1300" dirty="0"/>
                  <a:t>&amp;</a:t>
                </a:r>
              </a:p>
              <a:p>
                <a:pPr algn="ctr"/>
                <a:r>
                  <a:rPr lang="ko-KR" altLang="en-US" sz="1300" dirty="0"/>
                  <a:t>재미요소</a:t>
                </a:r>
              </a:p>
            </p:txBody>
          </p:sp>
        </p:grp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B621D33E-0E50-433A-BB0F-1A7DC6536E6D}"/>
                </a:ext>
              </a:extLst>
            </p:cNvPr>
            <p:cNvSpPr txBox="1"/>
            <p:nvPr/>
          </p:nvSpPr>
          <p:spPr>
            <a:xfrm>
              <a:off x="6758649" y="829663"/>
              <a:ext cx="951377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300" dirty="0"/>
                <a:t>패시브 </a:t>
              </a:r>
              <a:r>
                <a:rPr lang="en-US" altLang="ko-KR" sz="1300" dirty="0"/>
                <a:t>&amp;</a:t>
              </a:r>
            </a:p>
            <a:p>
              <a:pPr algn="ctr"/>
              <a:r>
                <a:rPr lang="ko-KR" altLang="en-US" sz="1300" dirty="0"/>
                <a:t>아이템</a:t>
              </a:r>
            </a:p>
          </p:txBody>
        </p:sp>
      </p:grpSp>
      <p:pic>
        <p:nvPicPr>
          <p:cNvPr id="6" name="그림 5" descr="실내, 사람, 남자, 테이블이(가) 표시된 사진&#10;&#10;자동 생성된 설명">
            <a:extLst>
              <a:ext uri="{FF2B5EF4-FFF2-40B4-BE49-F238E27FC236}">
                <a16:creationId xmlns:a16="http://schemas.microsoft.com/office/drawing/2014/main" id="{29A4CA6E-D799-44B4-A54F-60573275F01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"/>
          <a:stretch/>
        </p:blipFill>
        <p:spPr>
          <a:xfrm>
            <a:off x="317828" y="1829206"/>
            <a:ext cx="6663060" cy="2866619"/>
          </a:xfrm>
          <a:prstGeom prst="rect">
            <a:avLst/>
          </a:prstGeom>
        </p:spPr>
      </p:pic>
      <p:pic>
        <p:nvPicPr>
          <p:cNvPr id="18" name="그림 17" descr="테이블, 컴퓨터, 생일, 음식이(가) 표시된 사진&#10;&#10;자동 생성된 설명">
            <a:extLst>
              <a:ext uri="{FF2B5EF4-FFF2-40B4-BE49-F238E27FC236}">
                <a16:creationId xmlns:a16="http://schemas.microsoft.com/office/drawing/2014/main" id="{A96493BD-745D-44E1-9A6A-8A0E1E158E7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219" t="7559" r="21277" b="27520"/>
          <a:stretch/>
        </p:blipFill>
        <p:spPr>
          <a:xfrm>
            <a:off x="928801" y="5419365"/>
            <a:ext cx="1967975" cy="1250195"/>
          </a:xfrm>
          <a:prstGeom prst="rect">
            <a:avLst/>
          </a:prstGeom>
        </p:spPr>
      </p:pic>
      <p:pic>
        <p:nvPicPr>
          <p:cNvPr id="20" name="그림 19" descr="실내, 컴퓨터, 빨간색, 테이블이(가) 표시된 사진&#10;&#10;자동 생성된 설명">
            <a:extLst>
              <a:ext uri="{FF2B5EF4-FFF2-40B4-BE49-F238E27FC236}">
                <a16:creationId xmlns:a16="http://schemas.microsoft.com/office/drawing/2014/main" id="{4FA05DBC-8822-49D1-AB8F-82E98C0066EA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23745" y1="23488" x2="23552" y2="52313"/>
                        <a14:foregroundMark x1="68726" y1="25267" x2="68533" y2="51246"/>
                        <a14:backgroundMark x1="23359" y1="69395" x2="45753" y2="68683"/>
                        <a14:backgroundMark x1="45753" y1="68683" x2="81081" y2="7010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809" t="7049" r="16563" b="28804"/>
          <a:stretch/>
        </p:blipFill>
        <p:spPr>
          <a:xfrm>
            <a:off x="4284350" y="5443306"/>
            <a:ext cx="2207691" cy="1170575"/>
          </a:xfrm>
          <a:prstGeom prst="rect">
            <a:avLst/>
          </a:prstGeom>
        </p:spPr>
      </p:pic>
      <p:sp>
        <p:nvSpPr>
          <p:cNvPr id="51" name="직사각형 50">
            <a:extLst>
              <a:ext uri="{FF2B5EF4-FFF2-40B4-BE49-F238E27FC236}">
                <a16:creationId xmlns:a16="http://schemas.microsoft.com/office/drawing/2014/main" id="{A580AD09-9126-482E-920C-B7B8590AB270}"/>
              </a:ext>
            </a:extLst>
          </p:cNvPr>
          <p:cNvSpPr/>
          <p:nvPr/>
        </p:nvSpPr>
        <p:spPr>
          <a:xfrm>
            <a:off x="2906041" y="1995719"/>
            <a:ext cx="1601611" cy="747481"/>
          </a:xfrm>
          <a:prstGeom prst="rect">
            <a:avLst/>
          </a:prstGeom>
          <a:noFill/>
          <a:ln w="28575" cmpd="dbl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A580AD09-9126-482E-920C-B7B8590AB270}"/>
              </a:ext>
            </a:extLst>
          </p:cNvPr>
          <p:cNvSpPr/>
          <p:nvPr/>
        </p:nvSpPr>
        <p:spPr>
          <a:xfrm>
            <a:off x="2601267" y="2743200"/>
            <a:ext cx="2019982" cy="1060749"/>
          </a:xfrm>
          <a:prstGeom prst="rect">
            <a:avLst/>
          </a:prstGeom>
          <a:noFill/>
          <a:ln w="28575" cmpd="dbl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2051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평면, 비행기, 앉아있는, 컴퓨터이(가) 표시된 사진&#10;&#10;자동 생성된 설명">
            <a:extLst>
              <a:ext uri="{FF2B5EF4-FFF2-40B4-BE49-F238E27FC236}">
                <a16:creationId xmlns:a16="http://schemas.microsoft.com/office/drawing/2014/main" id="{8E23B2AF-28A1-4C38-8B48-435B0BF262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3770" y="-39731"/>
            <a:ext cx="12242799" cy="6897731"/>
          </a:xfrm>
          <a:prstGeom prst="rect">
            <a:avLst/>
          </a:prstGeom>
        </p:spPr>
      </p:pic>
      <p:cxnSp>
        <p:nvCxnSpPr>
          <p:cNvPr id="154" name="직선 연결선 153">
            <a:extLst>
              <a:ext uri="{FF2B5EF4-FFF2-40B4-BE49-F238E27FC236}">
                <a16:creationId xmlns:a16="http://schemas.microsoft.com/office/drawing/2014/main" id="{FC359E75-9E4C-4E3E-941F-98BDF9EA5636}"/>
              </a:ext>
            </a:extLst>
          </p:cNvPr>
          <p:cNvCxnSpPr/>
          <p:nvPr/>
        </p:nvCxnSpPr>
        <p:spPr>
          <a:xfrm>
            <a:off x="0" y="1377706"/>
            <a:ext cx="12192000" cy="0"/>
          </a:xfrm>
          <a:prstGeom prst="line">
            <a:avLst/>
          </a:prstGeom>
          <a:ln w="1905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5" name="표 26">
            <a:extLst>
              <a:ext uri="{FF2B5EF4-FFF2-40B4-BE49-F238E27FC236}">
                <a16:creationId xmlns:a16="http://schemas.microsoft.com/office/drawing/2014/main" id="{2FAB9481-F631-465C-9637-E62FAA2A88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372855"/>
              </p:ext>
            </p:extLst>
          </p:nvPr>
        </p:nvGraphicFramePr>
        <p:xfrm>
          <a:off x="776378" y="1629194"/>
          <a:ext cx="8065856" cy="5133732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4688165">
                  <a:extLst>
                    <a:ext uri="{9D8B030D-6E8A-4147-A177-3AD203B41FA5}">
                      <a16:colId xmlns:a16="http://schemas.microsoft.com/office/drawing/2014/main" val="1281812352"/>
                    </a:ext>
                  </a:extLst>
                </a:gridCol>
                <a:gridCol w="1572702">
                  <a:extLst>
                    <a:ext uri="{9D8B030D-6E8A-4147-A177-3AD203B41FA5}">
                      <a16:colId xmlns:a16="http://schemas.microsoft.com/office/drawing/2014/main" val="98188658"/>
                    </a:ext>
                  </a:extLst>
                </a:gridCol>
                <a:gridCol w="1804989">
                  <a:extLst>
                    <a:ext uri="{9D8B030D-6E8A-4147-A177-3AD203B41FA5}">
                      <a16:colId xmlns:a16="http://schemas.microsoft.com/office/drawing/2014/main" val="347368145"/>
                    </a:ext>
                  </a:extLst>
                </a:gridCol>
              </a:tblGrid>
              <a:tr h="3315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인게임 </a:t>
                      </a:r>
                      <a:r>
                        <a:rPr lang="en-US" altLang="ko-KR" sz="1200" dirty="0"/>
                        <a:t>UX </a:t>
                      </a:r>
                      <a:r>
                        <a:rPr lang="ko-KR" altLang="en-US" sz="1200" dirty="0"/>
                        <a:t>배치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UX </a:t>
                      </a:r>
                      <a:r>
                        <a:rPr lang="ko-KR" altLang="en-US" sz="1200" dirty="0"/>
                        <a:t>종류</a:t>
                      </a:r>
                      <a:r>
                        <a:rPr lang="en-US" altLang="ko-KR" sz="1200" dirty="0"/>
                        <a:t> </a:t>
                      </a:r>
                      <a:r>
                        <a:rPr lang="ko-KR" altLang="en-US" sz="1200" dirty="0"/>
                        <a:t>명단</a:t>
                      </a:r>
                      <a:r>
                        <a:rPr lang="en-US" altLang="ko-KR" sz="1200" dirty="0"/>
                        <a:t> 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8967248"/>
                  </a:ext>
                </a:extLst>
              </a:tr>
              <a:tr h="331508">
                <a:tc rowSpan="16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Index</a:t>
                      </a:r>
                      <a:endParaRPr lang="ko-KR" altLang="en-US" sz="1200" b="1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Name</a:t>
                      </a:r>
                      <a:endParaRPr lang="ko-KR" altLang="en-US" sz="1200" b="1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236523"/>
                  </a:ext>
                </a:extLst>
              </a:tr>
              <a:tr h="279165">
                <a:tc vMerge="1">
                  <a:txBody>
                    <a:bodyPr/>
                    <a:lstStyle/>
                    <a:p>
                      <a:pPr marL="342900" indent="-342900" algn="just" latinLnBrk="1">
                        <a:lnSpc>
                          <a:spcPct val="150000"/>
                        </a:lnSpc>
                        <a:buAutoNum type="arabicPeriod"/>
                      </a:pPr>
                      <a:endParaRPr lang="ko-KR" altLang="en-US" sz="13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P_1</a:t>
                      </a:r>
                      <a:endParaRPr lang="ko-KR" altLang="en-US" sz="12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  <a:cs typeface="Times New Roman" panose="02020603050405020304" pitchFamily="18" charset="0"/>
                        </a:rPr>
                        <a:t>나의 </a:t>
                      </a:r>
                      <a:r>
                        <a:rPr lang="ko-KR" sz="1200" kern="100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  <a:cs typeface="Times New Roman" panose="02020603050405020304" pitchFamily="18" charset="0"/>
                        </a:rPr>
                        <a:t>라운드</a:t>
                      </a: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7596589"/>
                  </a:ext>
                </a:extLst>
              </a:tr>
              <a:tr h="27916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P_2</a:t>
                      </a:r>
                      <a:endParaRPr lang="ko-KR" altLang="en-US" sz="12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  <a:cs typeface="Times New Roman" panose="02020603050405020304" pitchFamily="18" charset="0"/>
                        </a:rPr>
                        <a:t>진행 중인 </a:t>
                      </a:r>
                      <a:r>
                        <a:rPr lang="ko-KR" sz="1200" kern="100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  <a:cs typeface="Times New Roman" panose="02020603050405020304" pitchFamily="18" charset="0"/>
                        </a:rPr>
                        <a:t>라운드</a:t>
                      </a: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0596714"/>
                  </a:ext>
                </a:extLst>
              </a:tr>
              <a:tr h="3744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P_3</a:t>
                      </a:r>
                      <a:endParaRPr lang="ko-KR" altLang="en-US" sz="12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200" kern="10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  <a:cs typeface="Times New Roman" panose="02020603050405020304" pitchFamily="18" charset="0"/>
                        </a:rPr>
                        <a:t>타이머</a:t>
                      </a: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9420123"/>
                  </a:ext>
                </a:extLst>
              </a:tr>
              <a:tr h="36357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P_4</a:t>
                      </a:r>
                      <a:endParaRPr lang="ko-KR" altLang="en-US" sz="12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200" kern="100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  <a:cs typeface="Times New Roman" panose="02020603050405020304" pitchFamily="18" charset="0"/>
                        </a:rPr>
                        <a:t>일제 사격</a:t>
                      </a: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6598222"/>
                  </a:ext>
                </a:extLst>
              </a:tr>
              <a:tr h="28730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P_5</a:t>
                      </a:r>
                      <a:endParaRPr lang="ko-KR" altLang="en-US" sz="12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200" kern="10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  <a:cs typeface="Times New Roman" panose="02020603050405020304" pitchFamily="18" charset="0"/>
                        </a:rPr>
                        <a:t>조준점</a:t>
                      </a: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1082129"/>
                  </a:ext>
                </a:extLst>
              </a:tr>
              <a:tr h="37460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P_6</a:t>
                      </a:r>
                      <a:endParaRPr lang="ko-KR" altLang="en-US" sz="12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200" kern="100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  <a:cs typeface="Times New Roman" panose="02020603050405020304" pitchFamily="18" charset="0"/>
                        </a:rPr>
                        <a:t>줌 클릭 버튼</a:t>
                      </a: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5607505"/>
                  </a:ext>
                </a:extLst>
              </a:tr>
              <a:tr h="27916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P_7</a:t>
                      </a:r>
                      <a:endParaRPr lang="ko-KR" altLang="en-US" sz="12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200" kern="100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  <a:cs typeface="Times New Roman" panose="02020603050405020304" pitchFamily="18" charset="0"/>
                        </a:rPr>
                        <a:t>조작키</a:t>
                      </a: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3699186"/>
                  </a:ext>
                </a:extLst>
              </a:tr>
              <a:tr h="27916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P_8</a:t>
                      </a:r>
                      <a:endParaRPr lang="ko-KR" altLang="en-US" sz="12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  <a:cs typeface="Times New Roman" panose="02020603050405020304" pitchFamily="18" charset="0"/>
                        </a:rPr>
                        <a:t>HP / AP</a:t>
                      </a:r>
                      <a:endParaRPr lang="ko-KR" sz="1200" kern="100"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4536729"/>
                  </a:ext>
                </a:extLst>
              </a:tr>
              <a:tr h="27916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P_9</a:t>
                      </a:r>
                      <a:endParaRPr lang="ko-KR" altLang="en-US" sz="12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200" kern="100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  <a:cs typeface="Times New Roman" panose="02020603050405020304" pitchFamily="18" charset="0"/>
                        </a:rPr>
                        <a:t>아이템</a:t>
                      </a: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443150"/>
                  </a:ext>
                </a:extLst>
              </a:tr>
              <a:tr h="27916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P_10</a:t>
                      </a:r>
                      <a:endParaRPr lang="ko-KR" altLang="en-US" sz="12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200" kern="100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  <a:cs typeface="Times New Roman" panose="02020603050405020304" pitchFamily="18" charset="0"/>
                        </a:rPr>
                        <a:t>패시브</a:t>
                      </a: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7675535"/>
                  </a:ext>
                </a:extLst>
              </a:tr>
              <a:tr h="27916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P_11</a:t>
                      </a:r>
                      <a:endParaRPr lang="ko-KR" altLang="en-US" sz="12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200" kern="100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  <a:cs typeface="Times New Roman" panose="02020603050405020304" pitchFamily="18" charset="0"/>
                        </a:rPr>
                        <a:t>재장전</a:t>
                      </a: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2195472"/>
                  </a:ext>
                </a:extLst>
              </a:tr>
              <a:tr h="27916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P_12</a:t>
                      </a:r>
                      <a:endParaRPr lang="ko-KR" altLang="en-US" sz="12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200" kern="10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  <a:cs typeface="Times New Roman" panose="02020603050405020304" pitchFamily="18" charset="0"/>
                        </a:rPr>
                        <a:t>앉기키</a:t>
                      </a: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6399359"/>
                  </a:ext>
                </a:extLst>
              </a:tr>
              <a:tr h="27916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P_13</a:t>
                      </a:r>
                      <a:endParaRPr lang="ko-KR" altLang="en-US" sz="12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200" kern="10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  <a:cs typeface="Times New Roman" panose="02020603050405020304" pitchFamily="18" charset="0"/>
                        </a:rPr>
                        <a:t>점프키</a:t>
                      </a: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4375997"/>
                  </a:ext>
                </a:extLst>
              </a:tr>
              <a:tr h="279165">
                <a:tc vMerge="1">
                  <a:txBody>
                    <a:bodyPr/>
                    <a:lstStyle/>
                    <a:p>
                      <a:pPr marL="342900" indent="-342900" algn="just" latinLnBrk="1">
                        <a:lnSpc>
                          <a:spcPct val="150000"/>
                        </a:lnSpc>
                        <a:buAutoNum type="arabicPeriod"/>
                      </a:pPr>
                      <a:endParaRPr lang="ko-KR" altLang="en-US" sz="13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P_14</a:t>
                      </a:r>
                      <a:endParaRPr lang="ko-KR" altLang="en-US" sz="12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00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  <a:cs typeface="Times New Roman" panose="02020603050405020304" pitchFamily="18" charset="0"/>
                        </a:rPr>
                        <a:t>소지한</a:t>
                      </a:r>
                      <a:r>
                        <a:rPr lang="ko-KR" altLang="ko-KR" sz="1200" kern="100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  <a:cs typeface="Times New Roman" panose="02020603050405020304" pitchFamily="18" charset="0"/>
                        </a:rPr>
                        <a:t> 총알 개수</a:t>
                      </a: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0234585"/>
                  </a:ext>
                </a:extLst>
              </a:tr>
              <a:tr h="279165">
                <a:tc vMerge="1">
                  <a:txBody>
                    <a:bodyPr/>
                    <a:lstStyle/>
                    <a:p>
                      <a:pPr marL="342900" indent="-342900" algn="just" latinLnBrk="1">
                        <a:lnSpc>
                          <a:spcPct val="150000"/>
                        </a:lnSpc>
                        <a:buAutoNum type="arabicPeriod"/>
                      </a:pPr>
                      <a:endParaRPr lang="ko-KR" altLang="en-US" sz="13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P_15</a:t>
                      </a:r>
                      <a:endParaRPr lang="ko-KR" altLang="en-US" sz="12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1200" kern="100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  <a:cs typeface="Times New Roman" panose="02020603050405020304" pitchFamily="18" charset="0"/>
                        </a:rPr>
                        <a:t>총기 이름</a:t>
                      </a: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8310286"/>
                  </a:ext>
                </a:extLst>
              </a:tr>
            </a:tbl>
          </a:graphicData>
        </a:graphic>
      </p:graphicFrame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4FA2DB8-3720-4731-B79B-28634B515071}"/>
              </a:ext>
            </a:extLst>
          </p:cNvPr>
          <p:cNvCxnSpPr/>
          <p:nvPr/>
        </p:nvCxnSpPr>
        <p:spPr>
          <a:xfrm>
            <a:off x="0" y="721453"/>
            <a:ext cx="12192000" cy="0"/>
          </a:xfrm>
          <a:prstGeom prst="line">
            <a:avLst/>
          </a:prstGeom>
          <a:ln w="1905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230DF4E-E2DB-4991-9096-80F51CDFDFF8}"/>
              </a:ext>
            </a:extLst>
          </p:cNvPr>
          <p:cNvSpPr/>
          <p:nvPr/>
        </p:nvSpPr>
        <p:spPr>
          <a:xfrm>
            <a:off x="10466664" y="138789"/>
            <a:ext cx="1725336" cy="384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Page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35/37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EB9D7FB8-1AB9-49F4-95FA-4BB6778B8BFA}"/>
              </a:ext>
            </a:extLst>
          </p:cNvPr>
          <p:cNvGrpSpPr/>
          <p:nvPr/>
        </p:nvGrpSpPr>
        <p:grpSpPr>
          <a:xfrm>
            <a:off x="204133" y="192947"/>
            <a:ext cx="2853605" cy="398273"/>
            <a:chOff x="204133" y="192947"/>
            <a:chExt cx="2853605" cy="398273"/>
          </a:xfrm>
        </p:grpSpPr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62FA435A-0FC3-4F77-8892-5B4DDFDF3036}"/>
                </a:ext>
              </a:extLst>
            </p:cNvPr>
            <p:cNvGrpSpPr/>
            <p:nvPr/>
          </p:nvGrpSpPr>
          <p:grpSpPr>
            <a:xfrm>
              <a:off x="204133" y="192947"/>
              <a:ext cx="2853605" cy="384597"/>
              <a:chOff x="204133" y="192947"/>
              <a:chExt cx="2021747" cy="384597"/>
            </a:xfrm>
          </p:grpSpPr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22CDDAF0-98E1-4C50-A9AC-DF60A4E9C908}"/>
                  </a:ext>
                </a:extLst>
              </p:cNvPr>
              <p:cNvSpPr/>
              <p:nvPr/>
            </p:nvSpPr>
            <p:spPr>
              <a:xfrm>
                <a:off x="204133" y="192947"/>
                <a:ext cx="2021747" cy="384597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8A4EF935-464B-4DF9-B648-0030CBC660FC}"/>
                  </a:ext>
                </a:extLst>
              </p:cNvPr>
              <p:cNvSpPr/>
              <p:nvPr/>
            </p:nvSpPr>
            <p:spPr>
              <a:xfrm>
                <a:off x="204133" y="192947"/>
                <a:ext cx="1725336" cy="384597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500" dirty="0">
                    <a:solidFill>
                      <a:schemeClr val="tx1"/>
                    </a:solidFill>
                  </a:rPr>
                  <a:t>Sniper Champion league</a:t>
                </a:r>
                <a:endParaRPr lang="ko-KR" altLang="en-US" sz="1500" dirty="0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55" name="그림 54" descr="여자, 소녀, 젊은, 여성이(가) 표시된 사진&#10;&#10;자동 생성된 설명">
              <a:extLst>
                <a:ext uri="{FF2B5EF4-FFF2-40B4-BE49-F238E27FC236}">
                  <a16:creationId xmlns:a16="http://schemas.microsoft.com/office/drawing/2014/main" id="{541042C3-E474-4C1D-A514-4FB186AC29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17859" y="213477"/>
              <a:ext cx="251281" cy="377743"/>
            </a:xfrm>
            <a:prstGeom prst="rect">
              <a:avLst/>
            </a:prstGeom>
          </p:spPr>
        </p:pic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8341549A-4584-4C4C-A914-87BB5F2D6C9F}"/>
              </a:ext>
            </a:extLst>
          </p:cNvPr>
          <p:cNvSpPr txBox="1"/>
          <p:nvPr/>
        </p:nvSpPr>
        <p:spPr>
          <a:xfrm>
            <a:off x="8481433" y="213477"/>
            <a:ext cx="150233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이미지 출처 </a:t>
            </a:r>
            <a:r>
              <a:rPr lang="en-US" altLang="ko-KR" sz="1000" dirty="0"/>
              <a:t>: </a:t>
            </a:r>
            <a:r>
              <a:rPr lang="ko-KR" altLang="en-US" sz="1000" dirty="0"/>
              <a:t>서든어택</a:t>
            </a:r>
          </a:p>
        </p:txBody>
      </p: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FAAAE54E-A2B8-42A8-B4A3-8C2DBA4AF066}"/>
              </a:ext>
            </a:extLst>
          </p:cNvPr>
          <p:cNvGrpSpPr/>
          <p:nvPr/>
        </p:nvGrpSpPr>
        <p:grpSpPr>
          <a:xfrm>
            <a:off x="-131262" y="806314"/>
            <a:ext cx="12326336" cy="750158"/>
            <a:chOff x="-131262" y="806314"/>
            <a:chExt cx="12326336" cy="750158"/>
          </a:xfrm>
        </p:grpSpPr>
        <p:grpSp>
          <p:nvGrpSpPr>
            <p:cNvPr id="98" name="그룹 97">
              <a:extLst>
                <a:ext uri="{FF2B5EF4-FFF2-40B4-BE49-F238E27FC236}">
                  <a16:creationId xmlns:a16="http://schemas.microsoft.com/office/drawing/2014/main" id="{8CBA57A3-08B9-4B14-BCE1-F31488313D2B}"/>
                </a:ext>
              </a:extLst>
            </p:cNvPr>
            <p:cNvGrpSpPr/>
            <p:nvPr/>
          </p:nvGrpSpPr>
          <p:grpSpPr>
            <a:xfrm>
              <a:off x="-131262" y="806314"/>
              <a:ext cx="12326336" cy="750158"/>
              <a:chOff x="-131262" y="806314"/>
              <a:chExt cx="12326336" cy="750158"/>
            </a:xfrm>
          </p:grpSpPr>
          <p:grpSp>
            <p:nvGrpSpPr>
              <p:cNvPr id="100" name="그룹 99">
                <a:extLst>
                  <a:ext uri="{FF2B5EF4-FFF2-40B4-BE49-F238E27FC236}">
                    <a16:creationId xmlns:a16="http://schemas.microsoft.com/office/drawing/2014/main" id="{F260CF67-AD60-4299-B686-8D77C79309E1}"/>
                  </a:ext>
                </a:extLst>
              </p:cNvPr>
              <p:cNvGrpSpPr/>
              <p:nvPr/>
            </p:nvGrpSpPr>
            <p:grpSpPr>
              <a:xfrm>
                <a:off x="-131262" y="806314"/>
                <a:ext cx="12326336" cy="750158"/>
                <a:chOff x="-131262" y="806314"/>
                <a:chExt cx="12326336" cy="750158"/>
              </a:xfrm>
            </p:grpSpPr>
            <p:grpSp>
              <p:nvGrpSpPr>
                <p:cNvPr id="102" name="그룹 101">
                  <a:extLst>
                    <a:ext uri="{FF2B5EF4-FFF2-40B4-BE49-F238E27FC236}">
                      <a16:creationId xmlns:a16="http://schemas.microsoft.com/office/drawing/2014/main" id="{A58105E1-9462-4DDA-904E-FE341D660F86}"/>
                    </a:ext>
                  </a:extLst>
                </p:cNvPr>
                <p:cNvGrpSpPr/>
                <p:nvPr/>
              </p:nvGrpSpPr>
              <p:grpSpPr>
                <a:xfrm>
                  <a:off x="2448" y="806314"/>
                  <a:ext cx="12192626" cy="750158"/>
                  <a:chOff x="2448" y="791684"/>
                  <a:chExt cx="12192626" cy="750158"/>
                </a:xfrm>
              </p:grpSpPr>
              <p:grpSp>
                <p:nvGrpSpPr>
                  <p:cNvPr id="107" name="그룹 106">
                    <a:extLst>
                      <a:ext uri="{FF2B5EF4-FFF2-40B4-BE49-F238E27FC236}">
                        <a16:creationId xmlns:a16="http://schemas.microsoft.com/office/drawing/2014/main" id="{150DEFF8-D12D-4A06-82FC-1D00CB259661}"/>
                      </a:ext>
                    </a:extLst>
                  </p:cNvPr>
                  <p:cNvGrpSpPr/>
                  <p:nvPr/>
                </p:nvGrpSpPr>
                <p:grpSpPr>
                  <a:xfrm>
                    <a:off x="2448" y="791684"/>
                    <a:ext cx="12192626" cy="508631"/>
                    <a:chOff x="2448" y="791684"/>
                    <a:chExt cx="12192626" cy="508631"/>
                  </a:xfrm>
                </p:grpSpPr>
                <p:sp>
                  <p:nvSpPr>
                    <p:cNvPr id="108" name="직사각형 107">
                      <a:extLst>
                        <a:ext uri="{FF2B5EF4-FFF2-40B4-BE49-F238E27FC236}">
                          <a16:creationId xmlns:a16="http://schemas.microsoft.com/office/drawing/2014/main" id="{0935DE5C-82C8-4A9F-8284-20A257D5CEA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754031" y="827498"/>
                      <a:ext cx="1425265" cy="42925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09" name="TextBox 108">
                      <a:extLst>
                        <a:ext uri="{FF2B5EF4-FFF2-40B4-BE49-F238E27FC236}">
                          <a16:creationId xmlns:a16="http://schemas.microsoft.com/office/drawing/2014/main" id="{520C0D1F-8527-429B-B707-5AC87520BA7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633816" y="859857"/>
                      <a:ext cx="1648436" cy="36791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dirty="0"/>
                        <a:t>Ⅲ. </a:t>
                      </a:r>
                      <a:r>
                        <a:rPr lang="ko-KR" altLang="en-US" dirty="0"/>
                        <a:t>결론</a:t>
                      </a:r>
                    </a:p>
                  </p:txBody>
                </p:sp>
                <p:sp>
                  <p:nvSpPr>
                    <p:cNvPr id="110" name="TextBox 109">
                      <a:extLst>
                        <a:ext uri="{FF2B5EF4-FFF2-40B4-BE49-F238E27FC236}">
                          <a16:creationId xmlns:a16="http://schemas.microsoft.com/office/drawing/2014/main" id="{556034F9-948F-4B61-A340-AF4757E16AC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430220" y="905551"/>
                      <a:ext cx="951377" cy="29238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300" b="1" dirty="0"/>
                        <a:t>게임 정보</a:t>
                      </a:r>
                    </a:p>
                  </p:txBody>
                </p:sp>
                <p:sp>
                  <p:nvSpPr>
                    <p:cNvPr id="111" name="직사각형 110">
                      <a:extLst>
                        <a:ext uri="{FF2B5EF4-FFF2-40B4-BE49-F238E27FC236}">
                          <a16:creationId xmlns:a16="http://schemas.microsoft.com/office/drawing/2014/main" id="{F39DCD9A-C987-4981-BB3B-62402867692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20136" y="826840"/>
                      <a:ext cx="1011822" cy="43009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12" name="직사각형 111">
                      <a:extLst>
                        <a:ext uri="{FF2B5EF4-FFF2-40B4-BE49-F238E27FC236}">
                          <a16:creationId xmlns:a16="http://schemas.microsoft.com/office/drawing/2014/main" id="{803609D4-89B9-47E6-ADFC-217884F0C3D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728566" y="826840"/>
                      <a:ext cx="1011822" cy="430091"/>
                    </a:xfrm>
                    <a:prstGeom prst="rect">
                      <a:avLst/>
                    </a:prstGeom>
                    <a:solidFill>
                      <a:schemeClr val="accent2">
                        <a:lumMod val="20000"/>
                        <a:lumOff val="80000"/>
                      </a:schemeClr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13" name="TextBox 112">
                      <a:extLst>
                        <a:ext uri="{FF2B5EF4-FFF2-40B4-BE49-F238E27FC236}">
                          <a16:creationId xmlns:a16="http://schemas.microsoft.com/office/drawing/2014/main" id="{F47F9B90-FA05-402F-948F-6BDE9063970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813225" y="876705"/>
                      <a:ext cx="842503" cy="29238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300" b="1" dirty="0"/>
                        <a:t>UI &amp; UX</a:t>
                      </a:r>
                      <a:endParaRPr lang="ko-KR" altLang="en-US" sz="1300" b="1" dirty="0"/>
                    </a:p>
                  </p:txBody>
                </p:sp>
                <p:grpSp>
                  <p:nvGrpSpPr>
                    <p:cNvPr id="121" name="그룹 120">
                      <a:extLst>
                        <a:ext uri="{FF2B5EF4-FFF2-40B4-BE49-F238E27FC236}">
                          <a16:creationId xmlns:a16="http://schemas.microsoft.com/office/drawing/2014/main" id="{984B4FD9-87ED-4196-B623-DF0C1316A92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429138" y="807872"/>
                      <a:ext cx="2858792" cy="492443"/>
                      <a:chOff x="1429138" y="807872"/>
                      <a:chExt cx="2858792" cy="492443"/>
                    </a:xfrm>
                  </p:grpSpPr>
                  <p:sp>
                    <p:nvSpPr>
                      <p:cNvPr id="141" name="직사각형 140">
                        <a:extLst>
                          <a:ext uri="{FF2B5EF4-FFF2-40B4-BE49-F238E27FC236}">
                            <a16:creationId xmlns:a16="http://schemas.microsoft.com/office/drawing/2014/main" id="{44305DCE-508E-4B07-8253-5DFDB12CAEC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333731" y="826477"/>
                        <a:ext cx="951377" cy="43179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accent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b="1"/>
                      </a:p>
                    </p:txBody>
                  </p:sp>
                  <p:sp>
                    <p:nvSpPr>
                      <p:cNvPr id="146" name="TextBox 145">
                        <a:extLst>
                          <a:ext uri="{FF2B5EF4-FFF2-40B4-BE49-F238E27FC236}">
                            <a16:creationId xmlns:a16="http://schemas.microsoft.com/office/drawing/2014/main" id="{6D4E1B32-08D4-4A58-B460-04CAE074CA16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336553" y="807872"/>
                        <a:ext cx="951377" cy="492443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ko-KR" altLang="en-US" sz="1300" dirty="0"/>
                          <a:t>유사 게임</a:t>
                        </a:r>
                        <a:endParaRPr lang="en-US" altLang="ko-KR" sz="1300" dirty="0"/>
                      </a:p>
                      <a:p>
                        <a:pPr algn="ctr"/>
                        <a:r>
                          <a:rPr lang="ko-KR" altLang="en-US" sz="1300" dirty="0"/>
                          <a:t>비교</a:t>
                        </a:r>
                      </a:p>
                    </p:txBody>
                  </p:sp>
                  <p:sp>
                    <p:nvSpPr>
                      <p:cNvPr id="147" name="직사각형 146">
                        <a:extLst>
                          <a:ext uri="{FF2B5EF4-FFF2-40B4-BE49-F238E27FC236}">
                            <a16:creationId xmlns:a16="http://schemas.microsoft.com/office/drawing/2014/main" id="{DD360387-9CC0-4FEC-9955-C64BDC0F285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379110" y="826477"/>
                        <a:ext cx="951377" cy="43179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accent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b="1"/>
                      </a:p>
                    </p:txBody>
                  </p:sp>
                  <p:sp>
                    <p:nvSpPr>
                      <p:cNvPr id="150" name="직사각형 149">
                        <a:extLst>
                          <a:ext uri="{FF2B5EF4-FFF2-40B4-BE49-F238E27FC236}">
                            <a16:creationId xmlns:a16="http://schemas.microsoft.com/office/drawing/2014/main" id="{6D6D20A8-C8CC-4CC0-9EC7-8623F870F28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429138" y="826477"/>
                        <a:ext cx="951377" cy="43179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accent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b="1"/>
                      </a:p>
                    </p:txBody>
                  </p:sp>
                </p:grpSp>
                <p:grpSp>
                  <p:nvGrpSpPr>
                    <p:cNvPr id="122" name="그룹 121">
                      <a:extLst>
                        <a:ext uri="{FF2B5EF4-FFF2-40B4-BE49-F238E27FC236}">
                          <a16:creationId xmlns:a16="http://schemas.microsoft.com/office/drawing/2014/main" id="{801C5B39-CB52-4F5A-B63F-1CC3A32ED33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708430" y="826840"/>
                      <a:ext cx="1011822" cy="430091"/>
                      <a:chOff x="5870306" y="387644"/>
                      <a:chExt cx="1011822" cy="430091"/>
                    </a:xfrm>
                  </p:grpSpPr>
                  <p:sp>
                    <p:nvSpPr>
                      <p:cNvPr id="135" name="직사각형 134">
                        <a:extLst>
                          <a:ext uri="{FF2B5EF4-FFF2-40B4-BE49-F238E27FC236}">
                            <a16:creationId xmlns:a16="http://schemas.microsoft.com/office/drawing/2014/main" id="{941BD445-1A78-4F4B-9A54-33D7D5E1BE0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70306" y="387644"/>
                        <a:ext cx="1011822" cy="430091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accent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38" name="TextBox 137">
                        <a:extLst>
                          <a:ext uri="{FF2B5EF4-FFF2-40B4-BE49-F238E27FC236}">
                            <a16:creationId xmlns:a16="http://schemas.microsoft.com/office/drawing/2014/main" id="{3B90B7A0-7B8A-4DBD-B481-246EA5FE7160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026541" y="449839"/>
                        <a:ext cx="699352" cy="292388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ko-KR" altLang="en-US" sz="1300" dirty="0"/>
                          <a:t>캐릭터</a:t>
                        </a:r>
                      </a:p>
                    </p:txBody>
                  </p:sp>
                </p:grpSp>
                <p:sp>
                  <p:nvSpPr>
                    <p:cNvPr id="125" name="직사각형 124">
                      <a:extLst>
                        <a:ext uri="{FF2B5EF4-FFF2-40B4-BE49-F238E27FC236}">
                          <a16:creationId xmlns:a16="http://schemas.microsoft.com/office/drawing/2014/main" id="{528C9EB9-E1EC-4600-83C5-FEDC9517A05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745648" y="826840"/>
                      <a:ext cx="1011822" cy="43009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26" name="TextBox 125">
                      <a:extLst>
                        <a:ext uri="{FF2B5EF4-FFF2-40B4-BE49-F238E27FC236}">
                          <a16:creationId xmlns:a16="http://schemas.microsoft.com/office/drawing/2014/main" id="{A89E3D0E-367B-4FC5-BB98-DD4A9C3ABDE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830307" y="791684"/>
                      <a:ext cx="842503" cy="49244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300" dirty="0"/>
                        <a:t>Flow Chart</a:t>
                      </a:r>
                      <a:endParaRPr lang="ko-KR" altLang="en-US" sz="1300" dirty="0"/>
                    </a:p>
                  </p:txBody>
                </p:sp>
                <p:sp>
                  <p:nvSpPr>
                    <p:cNvPr id="127" name="직사각형 126">
                      <a:extLst>
                        <a:ext uri="{FF2B5EF4-FFF2-40B4-BE49-F238E27FC236}">
                          <a16:creationId xmlns:a16="http://schemas.microsoft.com/office/drawing/2014/main" id="{F0D999A4-8381-40F2-BD77-C8BA662427D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183252" y="826840"/>
                      <a:ext cx="1011822" cy="43009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29" name="TextBox 128">
                      <a:extLst>
                        <a:ext uri="{FF2B5EF4-FFF2-40B4-BE49-F238E27FC236}">
                          <a16:creationId xmlns:a16="http://schemas.microsoft.com/office/drawing/2014/main" id="{793003D9-F5DE-45D0-88D9-0C488B5DA1D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1282252" y="901330"/>
                      <a:ext cx="865979" cy="2964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300" dirty="0"/>
                        <a:t>기대효과</a:t>
                      </a:r>
                    </a:p>
                  </p:txBody>
                </p:sp>
                <p:sp>
                  <p:nvSpPr>
                    <p:cNvPr id="133" name="TextBox 132">
                      <a:extLst>
                        <a:ext uri="{FF2B5EF4-FFF2-40B4-BE49-F238E27FC236}">
                          <a16:creationId xmlns:a16="http://schemas.microsoft.com/office/drawing/2014/main" id="{A529D7C4-FE58-4F6D-8DBD-0CEADC457C5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438408" y="884373"/>
                      <a:ext cx="951377" cy="29238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300" dirty="0"/>
                        <a:t>게임 정보</a:t>
                      </a:r>
                    </a:p>
                  </p:txBody>
                </p:sp>
                <p:sp>
                  <p:nvSpPr>
                    <p:cNvPr id="134" name="직사각형 133">
                      <a:extLst>
                        <a:ext uri="{FF2B5EF4-FFF2-40B4-BE49-F238E27FC236}">
                          <a16:creationId xmlns:a16="http://schemas.microsoft.com/office/drawing/2014/main" id="{65CF15E5-5E25-4681-891E-AF5C3B1AF51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48" y="825994"/>
                      <a:ext cx="1425265" cy="430755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sp>
                <p:nvSpPr>
                  <p:cNvPr id="106" name="화살표: 오각형 105">
                    <a:extLst>
                      <a:ext uri="{FF2B5EF4-FFF2-40B4-BE49-F238E27FC236}">
                        <a16:creationId xmlns:a16="http://schemas.microsoft.com/office/drawing/2014/main" id="{DC6323EF-CCD3-4B02-A5A9-02D2E450177F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638942" y="472762"/>
                    <a:ext cx="714488" cy="1423672"/>
                  </a:xfrm>
                  <a:prstGeom prst="homePlate">
                    <a:avLst>
                      <a:gd name="adj" fmla="val 39689"/>
                    </a:avLst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  <a:ln>
                    <a:solidFill>
                      <a:schemeClr val="accent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 dirty="0"/>
                  </a:p>
                </p:txBody>
              </p:sp>
            </p:grpSp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id="{A5D43785-49E2-423B-9CC9-7FB99BEAD663}"/>
                    </a:ext>
                  </a:extLst>
                </p:cNvPr>
                <p:cNvSpPr txBox="1"/>
                <p:nvPr/>
              </p:nvSpPr>
              <p:spPr>
                <a:xfrm>
                  <a:off x="4232262" y="879993"/>
                  <a:ext cx="1478623" cy="3539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700" b="1" dirty="0"/>
                    <a:t>Ⅱ. </a:t>
                  </a:r>
                  <a:r>
                    <a:rPr lang="ko-KR" altLang="en-US" sz="1700" b="1" dirty="0"/>
                    <a:t>게임 컨셉</a:t>
                  </a:r>
                </a:p>
              </p:txBody>
            </p:sp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98746562-BE27-4F78-BB05-C6D337323D66}"/>
                    </a:ext>
                  </a:extLst>
                </p:cNvPr>
                <p:cNvSpPr txBox="1"/>
                <p:nvPr/>
              </p:nvSpPr>
              <p:spPr>
                <a:xfrm>
                  <a:off x="-131262" y="888524"/>
                  <a:ext cx="1648436" cy="3539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700" dirty="0"/>
                    <a:t>Ⅰ. </a:t>
                  </a:r>
                  <a:r>
                    <a:rPr lang="ko-KR" altLang="en-US" sz="1700" dirty="0"/>
                    <a:t>게임 개괄</a:t>
                  </a:r>
                </a:p>
              </p:txBody>
            </p:sp>
          </p:grpSp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97573EAD-2E64-4B58-8F42-EF69B16AC984}"/>
                  </a:ext>
                </a:extLst>
              </p:cNvPr>
              <p:cNvSpPr txBox="1"/>
              <p:nvPr/>
            </p:nvSpPr>
            <p:spPr>
              <a:xfrm>
                <a:off x="2380398" y="813475"/>
                <a:ext cx="1011823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300" dirty="0"/>
                  <a:t>목적 </a:t>
                </a:r>
                <a:r>
                  <a:rPr lang="en-US" altLang="ko-KR" sz="1300" dirty="0"/>
                  <a:t>&amp;</a:t>
                </a:r>
              </a:p>
              <a:p>
                <a:pPr algn="ctr"/>
                <a:r>
                  <a:rPr lang="ko-KR" altLang="en-US" sz="1300" dirty="0"/>
                  <a:t>재미요소</a:t>
                </a:r>
              </a:p>
            </p:txBody>
          </p:sp>
        </p:grp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B32017E6-5276-4800-89C5-211C9E0A36E2}"/>
                </a:ext>
              </a:extLst>
            </p:cNvPr>
            <p:cNvSpPr txBox="1"/>
            <p:nvPr/>
          </p:nvSpPr>
          <p:spPr>
            <a:xfrm>
              <a:off x="6758649" y="829663"/>
              <a:ext cx="951377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300" dirty="0"/>
                <a:t>패시브 </a:t>
              </a:r>
              <a:r>
                <a:rPr lang="en-US" altLang="ko-KR" sz="1300" dirty="0"/>
                <a:t>&amp;</a:t>
              </a:r>
            </a:p>
            <a:p>
              <a:pPr algn="ctr"/>
              <a:r>
                <a:rPr lang="ko-KR" altLang="en-US" sz="1300" dirty="0"/>
                <a:t>아이템</a:t>
              </a:r>
            </a:p>
          </p:txBody>
        </p:sp>
      </p:grpSp>
      <p:sp>
        <p:nvSpPr>
          <p:cNvPr id="44" name="말풍선: 모서리가 둥근 사각형 2">
            <a:extLst>
              <a:ext uri="{FF2B5EF4-FFF2-40B4-BE49-F238E27FC236}">
                <a16:creationId xmlns:a16="http://schemas.microsoft.com/office/drawing/2014/main" id="{C6ACA4F9-F9C6-442C-AAB0-58EB153FF877}"/>
              </a:ext>
            </a:extLst>
          </p:cNvPr>
          <p:cNvSpPr/>
          <p:nvPr/>
        </p:nvSpPr>
        <p:spPr>
          <a:xfrm>
            <a:off x="9230264" y="1946751"/>
            <a:ext cx="2794959" cy="968807"/>
          </a:xfrm>
          <a:prstGeom prst="wedgeRoundRectCallout">
            <a:avLst>
              <a:gd name="adj1" fmla="val -58336"/>
              <a:gd name="adj2" fmla="val 109095"/>
              <a:gd name="adj3" fmla="val 16667"/>
            </a:avLst>
          </a:prstGeom>
          <a:solidFill>
            <a:schemeClr val="bg1">
              <a:alpha val="90000"/>
            </a:schemeClr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500" b="1" dirty="0">
                <a:solidFill>
                  <a:schemeClr val="tx1"/>
                </a:solidFill>
              </a:rPr>
              <a:t>* </a:t>
            </a:r>
            <a:r>
              <a:rPr lang="ko-KR" altLang="en-US" sz="1500" b="1" dirty="0">
                <a:solidFill>
                  <a:schemeClr val="tx1"/>
                </a:solidFill>
              </a:rPr>
              <a:t>인게임 아이콘의 특징 </a:t>
            </a:r>
            <a:r>
              <a:rPr lang="en-US" altLang="ko-KR" sz="1500" b="1" dirty="0">
                <a:solidFill>
                  <a:schemeClr val="tx1"/>
                </a:solidFill>
              </a:rPr>
              <a:t>*</a:t>
            </a: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tx1"/>
                </a:solidFill>
              </a:rPr>
              <a:t>1. </a:t>
            </a:r>
            <a:r>
              <a:rPr lang="ko-KR" altLang="en-US" sz="1100" b="1" dirty="0">
                <a:solidFill>
                  <a:srgbClr val="FF0000"/>
                </a:solidFill>
              </a:rPr>
              <a:t>불투명도</a:t>
            </a:r>
            <a:r>
              <a:rPr lang="ko-KR" altLang="en-US" sz="1100" dirty="0">
                <a:solidFill>
                  <a:schemeClr val="tx1"/>
                </a:solidFill>
              </a:rPr>
              <a:t>를</a:t>
            </a:r>
            <a:r>
              <a:rPr lang="en-US" altLang="ko-KR" sz="1100" dirty="0">
                <a:solidFill>
                  <a:schemeClr val="tx1"/>
                </a:solidFill>
              </a:rPr>
              <a:t> </a:t>
            </a:r>
            <a:r>
              <a:rPr lang="ko-KR" altLang="en-US" sz="1100" dirty="0">
                <a:solidFill>
                  <a:schemeClr val="tx1"/>
                </a:solidFill>
              </a:rPr>
              <a:t>추가하여</a:t>
            </a:r>
            <a:r>
              <a:rPr lang="en-US" altLang="ko-KR" sz="1100" dirty="0">
                <a:solidFill>
                  <a:schemeClr val="tx1"/>
                </a:solidFill>
              </a:rPr>
              <a:t> </a:t>
            </a:r>
            <a:r>
              <a:rPr lang="ko-KR" altLang="en-US" sz="1100" dirty="0">
                <a:solidFill>
                  <a:schemeClr val="tx1"/>
                </a:solidFill>
              </a:rPr>
              <a:t>시야 가림 개선</a:t>
            </a:r>
            <a:endParaRPr lang="en-US" altLang="ko-KR" sz="11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tx1"/>
                </a:solidFill>
              </a:rPr>
              <a:t>2. </a:t>
            </a:r>
            <a:r>
              <a:rPr lang="ko-KR" altLang="en-US" sz="1100" dirty="0">
                <a:solidFill>
                  <a:schemeClr val="tx1"/>
                </a:solidFill>
              </a:rPr>
              <a:t>줌</a:t>
            </a:r>
            <a:r>
              <a:rPr lang="en-US" altLang="ko-KR" sz="1100" dirty="0">
                <a:solidFill>
                  <a:schemeClr val="tx1"/>
                </a:solidFill>
              </a:rPr>
              <a:t>On</a:t>
            </a:r>
            <a:r>
              <a:rPr lang="ko-KR" altLang="en-US" sz="1100" dirty="0">
                <a:solidFill>
                  <a:schemeClr val="tx1"/>
                </a:solidFill>
              </a:rPr>
              <a:t>일 경우 </a:t>
            </a:r>
            <a:r>
              <a:rPr lang="en-US" altLang="ko-KR" sz="1100" b="1" dirty="0">
                <a:solidFill>
                  <a:srgbClr val="FF0000"/>
                </a:solidFill>
              </a:rPr>
              <a:t>P_4</a:t>
            </a:r>
            <a:r>
              <a:rPr lang="ko-KR" altLang="en-US" sz="1100" dirty="0">
                <a:solidFill>
                  <a:schemeClr val="tx1"/>
                </a:solidFill>
              </a:rPr>
              <a:t>만 비활성화</a:t>
            </a:r>
            <a:endParaRPr lang="en-US" altLang="ko-KR" sz="1100" dirty="0">
              <a:solidFill>
                <a:schemeClr val="tx1"/>
              </a:solidFill>
            </a:endParaRPr>
          </a:p>
        </p:txBody>
      </p:sp>
      <p:sp>
        <p:nvSpPr>
          <p:cNvPr id="2" name="아래쪽 화살표 1"/>
          <p:cNvSpPr/>
          <p:nvPr/>
        </p:nvSpPr>
        <p:spPr>
          <a:xfrm>
            <a:off x="10371790" y="3335652"/>
            <a:ext cx="568805" cy="543464"/>
          </a:xfrm>
          <a:prstGeom prst="downArrow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9721096" y="4036217"/>
            <a:ext cx="1905104" cy="734191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</a:rPr>
              <a:t>플레이에 대한 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b="1" dirty="0">
                <a:solidFill>
                  <a:srgbClr val="FF0000"/>
                </a:solidFill>
              </a:rPr>
              <a:t>불편함</a:t>
            </a:r>
            <a:r>
              <a:rPr lang="ko-KR" altLang="en-US" sz="1400" dirty="0">
                <a:solidFill>
                  <a:schemeClr val="tx1"/>
                </a:solidFill>
              </a:rPr>
              <a:t> 해소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47" name="모서리가 둥근 직사각형 46"/>
          <p:cNvSpPr/>
          <p:nvPr/>
        </p:nvSpPr>
        <p:spPr>
          <a:xfrm>
            <a:off x="9745405" y="5053359"/>
            <a:ext cx="1905104" cy="644853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가려진 </a:t>
            </a:r>
            <a:r>
              <a:rPr lang="ko-KR" altLang="en-US" sz="1400" b="1" dirty="0">
                <a:solidFill>
                  <a:srgbClr val="FF0000"/>
                </a:solidFill>
              </a:rPr>
              <a:t>시야</a:t>
            </a:r>
            <a:r>
              <a:rPr lang="ko-KR" altLang="en-US" sz="1400" dirty="0">
                <a:solidFill>
                  <a:schemeClr val="tx1"/>
                </a:solidFill>
              </a:rPr>
              <a:t> 확보</a:t>
            </a:r>
          </a:p>
        </p:txBody>
      </p:sp>
      <p:grpSp>
        <p:nvGrpSpPr>
          <p:cNvPr id="7" name="그룹 6"/>
          <p:cNvGrpSpPr/>
          <p:nvPr/>
        </p:nvGrpSpPr>
        <p:grpSpPr>
          <a:xfrm>
            <a:off x="111281" y="1974860"/>
            <a:ext cx="5331990" cy="4768141"/>
            <a:chOff x="1390303" y="1974860"/>
            <a:chExt cx="4416165" cy="4768141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6" t="1041" r="799"/>
            <a:stretch/>
          </p:blipFill>
          <p:spPr>
            <a:xfrm>
              <a:off x="1948544" y="1979823"/>
              <a:ext cx="3857924" cy="2420872"/>
            </a:xfrm>
            <a:prstGeom prst="rect">
              <a:avLst/>
            </a:prstGeom>
          </p:spPr>
        </p:pic>
        <p:pic>
          <p:nvPicPr>
            <p:cNvPr id="48" name="그림 47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9" r="448"/>
            <a:stretch/>
          </p:blipFill>
          <p:spPr>
            <a:xfrm>
              <a:off x="1942273" y="4420620"/>
              <a:ext cx="3857926" cy="2322381"/>
            </a:xfrm>
            <a:prstGeom prst="rect">
              <a:avLst/>
            </a:prstGeom>
          </p:spPr>
        </p:pic>
        <p:sp>
          <p:nvSpPr>
            <p:cNvPr id="6" name="모서리가 둥근 직사각형 5"/>
            <p:cNvSpPr/>
            <p:nvPr/>
          </p:nvSpPr>
          <p:spPr>
            <a:xfrm>
              <a:off x="1390303" y="1974860"/>
              <a:ext cx="852684" cy="194034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>
                  <a:solidFill>
                    <a:schemeClr val="tx1"/>
                  </a:solidFill>
                </a:rPr>
                <a:t>줌 </a:t>
              </a:r>
              <a:r>
                <a:rPr lang="en-US" altLang="ko-KR" sz="1000" b="1" dirty="0">
                  <a:solidFill>
                    <a:schemeClr val="tx1"/>
                  </a:solidFill>
                </a:rPr>
                <a:t>Off</a:t>
              </a:r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50" name="모서리가 둥근 직사각형 49"/>
            <p:cNvSpPr/>
            <p:nvPr/>
          </p:nvSpPr>
          <p:spPr>
            <a:xfrm>
              <a:off x="1390303" y="4400695"/>
              <a:ext cx="852684" cy="194034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>
                  <a:solidFill>
                    <a:schemeClr val="tx1"/>
                  </a:solidFill>
                </a:rPr>
                <a:t>줌 </a:t>
              </a:r>
              <a:r>
                <a:rPr lang="en-US" altLang="ko-KR" sz="1000" b="1" dirty="0">
                  <a:solidFill>
                    <a:schemeClr val="tx1"/>
                  </a:solidFill>
                </a:rPr>
                <a:t>On</a:t>
              </a:r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52" name="모서리가 둥근 직사각형 51"/>
          <p:cNvSpPr/>
          <p:nvPr/>
        </p:nvSpPr>
        <p:spPr>
          <a:xfrm>
            <a:off x="9745405" y="6016464"/>
            <a:ext cx="1905104" cy="644853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줌 </a:t>
            </a:r>
            <a:r>
              <a:rPr lang="en-US" altLang="ko-KR" sz="1400" dirty="0">
                <a:solidFill>
                  <a:schemeClr val="tx1"/>
                </a:solidFill>
              </a:rPr>
              <a:t>On</a:t>
            </a:r>
            <a:r>
              <a:rPr lang="ko-KR" altLang="en-US" sz="1400" dirty="0">
                <a:solidFill>
                  <a:schemeClr val="tx1"/>
                </a:solidFill>
              </a:rPr>
              <a:t> 상태의 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b="1" dirty="0">
                <a:solidFill>
                  <a:srgbClr val="FF0000"/>
                </a:solidFill>
              </a:rPr>
              <a:t>불필요한</a:t>
            </a:r>
            <a:r>
              <a:rPr lang="ko-KR" altLang="en-US" sz="1400" dirty="0">
                <a:solidFill>
                  <a:schemeClr val="tx1"/>
                </a:solidFill>
              </a:rPr>
              <a:t> 기능 제외 </a:t>
            </a:r>
          </a:p>
        </p:txBody>
      </p:sp>
      <p:sp>
        <p:nvSpPr>
          <p:cNvPr id="59" name="타원 58"/>
          <p:cNvSpPr/>
          <p:nvPr/>
        </p:nvSpPr>
        <p:spPr>
          <a:xfrm>
            <a:off x="9259912" y="4343555"/>
            <a:ext cx="247419" cy="254524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타원 59"/>
          <p:cNvSpPr/>
          <p:nvPr/>
        </p:nvSpPr>
        <p:spPr>
          <a:xfrm>
            <a:off x="9259912" y="5248523"/>
            <a:ext cx="247419" cy="254524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타원 61"/>
          <p:cNvSpPr/>
          <p:nvPr/>
        </p:nvSpPr>
        <p:spPr>
          <a:xfrm>
            <a:off x="9259912" y="6211628"/>
            <a:ext cx="247419" cy="254524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69332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평면, 비행기, 앉아있는, 컴퓨터이(가) 표시된 사진&#10;&#10;자동 생성된 설명">
            <a:extLst>
              <a:ext uri="{FF2B5EF4-FFF2-40B4-BE49-F238E27FC236}">
                <a16:creationId xmlns:a16="http://schemas.microsoft.com/office/drawing/2014/main" id="{8E23B2AF-28A1-4C38-8B48-435B0BF262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0" y="-39733"/>
            <a:ext cx="12192000" cy="6897731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4FA2DB8-3720-4731-B79B-28634B515071}"/>
              </a:ext>
            </a:extLst>
          </p:cNvPr>
          <p:cNvCxnSpPr/>
          <p:nvPr/>
        </p:nvCxnSpPr>
        <p:spPr>
          <a:xfrm>
            <a:off x="0" y="721453"/>
            <a:ext cx="12192000" cy="0"/>
          </a:xfrm>
          <a:prstGeom prst="line">
            <a:avLst/>
          </a:prstGeom>
          <a:ln w="1905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230DF4E-E2DB-4991-9096-80F51CDFDFF8}"/>
              </a:ext>
            </a:extLst>
          </p:cNvPr>
          <p:cNvSpPr/>
          <p:nvPr/>
        </p:nvSpPr>
        <p:spPr>
          <a:xfrm>
            <a:off x="10466664" y="138789"/>
            <a:ext cx="1725336" cy="384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Page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36/37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FC359E75-9E4C-4E3E-941F-98BDF9EA5636}"/>
              </a:ext>
            </a:extLst>
          </p:cNvPr>
          <p:cNvCxnSpPr/>
          <p:nvPr/>
        </p:nvCxnSpPr>
        <p:spPr>
          <a:xfrm>
            <a:off x="0" y="1377706"/>
            <a:ext cx="12192000" cy="0"/>
          </a:xfrm>
          <a:prstGeom prst="line">
            <a:avLst/>
          </a:prstGeom>
          <a:ln w="1905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EB9D7FB8-1AB9-49F4-95FA-4BB6778B8BFA}"/>
              </a:ext>
            </a:extLst>
          </p:cNvPr>
          <p:cNvGrpSpPr/>
          <p:nvPr/>
        </p:nvGrpSpPr>
        <p:grpSpPr>
          <a:xfrm>
            <a:off x="204133" y="192947"/>
            <a:ext cx="2853605" cy="398273"/>
            <a:chOff x="204133" y="192947"/>
            <a:chExt cx="2853605" cy="398273"/>
          </a:xfrm>
        </p:grpSpPr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62FA435A-0FC3-4F77-8892-5B4DDFDF3036}"/>
                </a:ext>
              </a:extLst>
            </p:cNvPr>
            <p:cNvGrpSpPr/>
            <p:nvPr/>
          </p:nvGrpSpPr>
          <p:grpSpPr>
            <a:xfrm>
              <a:off x="204133" y="192947"/>
              <a:ext cx="2853605" cy="384597"/>
              <a:chOff x="204133" y="192947"/>
              <a:chExt cx="2021747" cy="384597"/>
            </a:xfrm>
          </p:grpSpPr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22CDDAF0-98E1-4C50-A9AC-DF60A4E9C908}"/>
                  </a:ext>
                </a:extLst>
              </p:cNvPr>
              <p:cNvSpPr/>
              <p:nvPr/>
            </p:nvSpPr>
            <p:spPr>
              <a:xfrm>
                <a:off x="204133" y="192947"/>
                <a:ext cx="2021747" cy="384597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8A4EF935-464B-4DF9-B648-0030CBC660FC}"/>
                  </a:ext>
                </a:extLst>
              </p:cNvPr>
              <p:cNvSpPr/>
              <p:nvPr/>
            </p:nvSpPr>
            <p:spPr>
              <a:xfrm>
                <a:off x="204133" y="192947"/>
                <a:ext cx="1725336" cy="384597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500" dirty="0">
                    <a:solidFill>
                      <a:schemeClr val="tx1"/>
                    </a:solidFill>
                  </a:rPr>
                  <a:t>Sniper Champion league</a:t>
                </a:r>
                <a:endParaRPr lang="ko-KR" altLang="en-US" sz="1500" dirty="0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55" name="그림 54" descr="여자, 소녀, 젊은, 여성이(가) 표시된 사진&#10;&#10;자동 생성된 설명">
              <a:extLst>
                <a:ext uri="{FF2B5EF4-FFF2-40B4-BE49-F238E27FC236}">
                  <a16:creationId xmlns:a16="http://schemas.microsoft.com/office/drawing/2014/main" id="{541042C3-E474-4C1D-A514-4FB186AC29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17859" y="213477"/>
              <a:ext cx="251281" cy="377743"/>
            </a:xfrm>
            <a:prstGeom prst="rect">
              <a:avLst/>
            </a:prstGeom>
          </p:spPr>
        </p:pic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8341549A-4584-4C4C-A914-87BB5F2D6C9F}"/>
              </a:ext>
            </a:extLst>
          </p:cNvPr>
          <p:cNvSpPr txBox="1"/>
          <p:nvPr/>
        </p:nvSpPr>
        <p:spPr>
          <a:xfrm>
            <a:off x="8481433" y="213477"/>
            <a:ext cx="150233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이미지 출처 </a:t>
            </a:r>
            <a:r>
              <a:rPr lang="en-US" altLang="ko-KR" sz="1000" dirty="0"/>
              <a:t>: </a:t>
            </a:r>
            <a:r>
              <a:rPr lang="ko-KR" altLang="en-US" sz="1000" dirty="0"/>
              <a:t>서든어택</a:t>
            </a:r>
          </a:p>
        </p:txBody>
      </p:sp>
      <p:graphicFrame>
        <p:nvGraphicFramePr>
          <p:cNvPr id="109" name="표 26">
            <a:extLst>
              <a:ext uri="{FF2B5EF4-FFF2-40B4-BE49-F238E27FC236}">
                <a16:creationId xmlns:a16="http://schemas.microsoft.com/office/drawing/2014/main" id="{D4D096FA-E055-4E06-9FD4-9B4BCEBB88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6148450"/>
              </p:ext>
            </p:extLst>
          </p:nvPr>
        </p:nvGraphicFramePr>
        <p:xfrm>
          <a:off x="2461053" y="1681083"/>
          <a:ext cx="6984872" cy="4686805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6984872">
                  <a:extLst>
                    <a:ext uri="{9D8B030D-6E8A-4147-A177-3AD203B41FA5}">
                      <a16:colId xmlns:a16="http://schemas.microsoft.com/office/drawing/2014/main" val="1086199908"/>
                    </a:ext>
                  </a:extLst>
                </a:gridCol>
              </a:tblGrid>
              <a:tr h="4582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인게임 조작 핵심 설명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8967248"/>
                  </a:ext>
                </a:extLst>
              </a:tr>
              <a:tr h="4228537">
                <a:tc>
                  <a:txBody>
                    <a:bodyPr/>
                    <a:lstStyle/>
                    <a:p>
                      <a:pPr marL="228600" indent="-228600" algn="just" latinLnBrk="1">
                        <a:lnSpc>
                          <a:spcPct val="150000"/>
                        </a:lnSpc>
                        <a:buAutoNum type="arabicPeriod"/>
                      </a:pPr>
                      <a:endParaRPr lang="en-US" altLang="ko-KR" sz="10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7596589"/>
                  </a:ext>
                </a:extLst>
              </a:tr>
            </a:tbl>
          </a:graphicData>
        </a:graphic>
      </p:graphicFrame>
      <p:pic>
        <p:nvPicPr>
          <p:cNvPr id="146" name="그림 145" descr="실내, 건물, 사람, 남자이(가) 표시된 사진&#10;&#10;자동 생성된 설명">
            <a:extLst>
              <a:ext uri="{FF2B5EF4-FFF2-40B4-BE49-F238E27FC236}">
                <a16:creationId xmlns:a16="http://schemas.microsoft.com/office/drawing/2014/main" id="{028362E3-7586-4531-82AF-44CA5DBAE5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1053" y="2152897"/>
            <a:ext cx="6984871" cy="4273782"/>
          </a:xfrm>
          <a:prstGeom prst="rect">
            <a:avLst/>
          </a:prstGeom>
        </p:spPr>
      </p:pic>
      <p:pic>
        <p:nvPicPr>
          <p:cNvPr id="159" name="그림 158" descr="차량, 앉아있는, 테이블, 남자이(가) 표시된 사진&#10;&#10;자동 생성된 설명">
            <a:extLst>
              <a:ext uri="{FF2B5EF4-FFF2-40B4-BE49-F238E27FC236}">
                <a16:creationId xmlns:a16="http://schemas.microsoft.com/office/drawing/2014/main" id="{539F69D1-0605-4C16-9917-8177A63C520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636" b="95289" l="10000" r="96771">
                        <a14:foregroundMark x1="95938" y1="62099" x2="96250" y2="61884"/>
                        <a14:foregroundMark x1="96563" y1="64026" x2="96771" y2="66167"/>
                        <a14:foregroundMark x1="95521" y1="61242" x2="96354" y2="69165"/>
                        <a14:foregroundMark x1="94688" y1="61670" x2="94583" y2="69807"/>
                        <a14:foregroundMark x1="94479" y1="61670" x2="94688" y2="69379"/>
                        <a14:foregroundMark x1="93646" y1="63812" x2="94271" y2="68951"/>
                        <a14:backgroundMark x1="67292" y1="20343" x2="32396" y2="22270"/>
                        <a14:backgroundMark x1="86146" y1="88437" x2="73229" y2="85439"/>
                        <a14:backgroundMark x1="80208" y1="85653" x2="84583" y2="95503"/>
                        <a14:backgroundMark x1="84583" y1="95503" x2="78333" y2="86724"/>
                        <a14:backgroundMark x1="78333" y1="86724" x2="83854" y2="99358"/>
                        <a14:backgroundMark x1="83854" y1="99358" x2="80938" y2="87580"/>
                        <a14:backgroundMark x1="80938" y1="87580" x2="81354" y2="88651"/>
                        <a14:backgroundMark x1="85521" y1="86296" x2="84583" y2="95503"/>
                        <a14:backgroundMark x1="86250" y1="84368" x2="84688" y2="94861"/>
                        <a14:backgroundMark x1="78646" y1="92934" x2="72708" y2="92719"/>
                        <a14:backgroundMark x1="72708" y1="92719" x2="72396" y2="9250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2566" t="58550" r="1850" b="29271"/>
          <a:stretch/>
        </p:blipFill>
        <p:spPr>
          <a:xfrm>
            <a:off x="8669839" y="4511353"/>
            <a:ext cx="566903" cy="601461"/>
          </a:xfrm>
          <a:prstGeom prst="rect">
            <a:avLst/>
          </a:prstGeom>
        </p:spPr>
      </p:pic>
      <p:pic>
        <p:nvPicPr>
          <p:cNvPr id="184" name="그림 183" descr="차량, 앉아있는, 테이블, 남자이(가) 표시된 사진&#10;&#10;자동 생성된 설명">
            <a:extLst>
              <a:ext uri="{FF2B5EF4-FFF2-40B4-BE49-F238E27FC236}">
                <a16:creationId xmlns:a16="http://schemas.microsoft.com/office/drawing/2014/main" id="{37CE56F7-1E7D-4DFC-B49E-59AE840F185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636" b="95289" l="10000" r="96771">
                        <a14:foregroundMark x1="85000" y1="87794" x2="84792" y2="89293"/>
                        <a14:foregroundMark x1="85625" y1="87366" x2="85729" y2="89079"/>
                        <a14:foregroundMark x1="85729" y1="86938" x2="86250" y2="89936"/>
                        <a14:foregroundMark x1="85938" y1="86081" x2="84896" y2="91863"/>
                        <a14:foregroundMark x1="84792" y1="86081" x2="82500" y2="92505"/>
                        <a14:backgroundMark x1="67292" y1="20343" x2="32396" y2="22270"/>
                        <a14:backgroundMark x1="96146" y1="65525" x2="94271" y2="62955"/>
                        <a14:backgroundMark x1="95833" y1="64882" x2="96771" y2="64454"/>
                        <a14:backgroundMark x1="96771" y1="63383" x2="92813" y2="68308"/>
                        <a14:backgroundMark x1="95729" y1="63169" x2="95625" y2="66809"/>
                        <a14:backgroundMark x1="96563" y1="61456" x2="96250" y2="64882"/>
                        <a14:backgroundMark x1="79167" y1="87152" x2="78229" y2="90364"/>
                        <a14:backgroundMark x1="79063" y1="88651" x2="76667" y2="94647"/>
                        <a14:backgroundMark x1="79583" y1="92291" x2="78958" y2="92934"/>
                        <a14:backgroundMark x1="79688" y1="86296" x2="79063" y2="86724"/>
                        <a14:backgroundMark x1="79688" y1="87366" x2="78333" y2="873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1382" t="82275" r="12563" b="4673"/>
          <a:stretch/>
        </p:blipFill>
        <p:spPr>
          <a:xfrm>
            <a:off x="8174298" y="5237425"/>
            <a:ext cx="614270" cy="644098"/>
          </a:xfrm>
          <a:prstGeom prst="rect">
            <a:avLst/>
          </a:prstGeom>
        </p:spPr>
      </p:pic>
      <p:grpSp>
        <p:nvGrpSpPr>
          <p:cNvPr id="196" name="그룹 195">
            <a:extLst>
              <a:ext uri="{FF2B5EF4-FFF2-40B4-BE49-F238E27FC236}">
                <a16:creationId xmlns:a16="http://schemas.microsoft.com/office/drawing/2014/main" id="{FEE776C8-0188-4FEB-A641-88D9FE01E5F1}"/>
              </a:ext>
            </a:extLst>
          </p:cNvPr>
          <p:cNvGrpSpPr/>
          <p:nvPr/>
        </p:nvGrpSpPr>
        <p:grpSpPr>
          <a:xfrm>
            <a:off x="2717859" y="3781798"/>
            <a:ext cx="740359" cy="660462"/>
            <a:chOff x="709852" y="2877548"/>
            <a:chExt cx="761250" cy="740037"/>
          </a:xfrm>
        </p:grpSpPr>
        <p:sp>
          <p:nvSpPr>
            <p:cNvPr id="197" name="타원 196">
              <a:extLst>
                <a:ext uri="{FF2B5EF4-FFF2-40B4-BE49-F238E27FC236}">
                  <a16:creationId xmlns:a16="http://schemas.microsoft.com/office/drawing/2014/main" id="{FAC943E5-D0C6-4B02-8B0E-993E5F8197B9}"/>
                </a:ext>
              </a:extLst>
            </p:cNvPr>
            <p:cNvSpPr/>
            <p:nvPr/>
          </p:nvSpPr>
          <p:spPr>
            <a:xfrm>
              <a:off x="709852" y="2877548"/>
              <a:ext cx="761250" cy="740037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70000"/>
              </a:schemeClr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b="1" dirty="0">
                <a:solidFill>
                  <a:schemeClr val="tx1"/>
                </a:solidFill>
              </a:endParaRPr>
            </a:p>
          </p:txBody>
        </p:sp>
        <p:grpSp>
          <p:nvGrpSpPr>
            <p:cNvPr id="198" name="그룹 197">
              <a:extLst>
                <a:ext uri="{FF2B5EF4-FFF2-40B4-BE49-F238E27FC236}">
                  <a16:creationId xmlns:a16="http://schemas.microsoft.com/office/drawing/2014/main" id="{81AB0F48-4F2C-4A59-85CD-15710DA7CCD7}"/>
                </a:ext>
              </a:extLst>
            </p:cNvPr>
            <p:cNvGrpSpPr/>
            <p:nvPr/>
          </p:nvGrpSpPr>
          <p:grpSpPr>
            <a:xfrm rot="12819565">
              <a:off x="772916" y="3161633"/>
              <a:ext cx="624027" cy="171866"/>
              <a:chOff x="1092820" y="2765502"/>
              <a:chExt cx="869795" cy="187782"/>
            </a:xfrm>
          </p:grpSpPr>
          <p:sp>
            <p:nvSpPr>
              <p:cNvPr id="199" name="순서도: 지연 198">
                <a:extLst>
                  <a:ext uri="{FF2B5EF4-FFF2-40B4-BE49-F238E27FC236}">
                    <a16:creationId xmlns:a16="http://schemas.microsoft.com/office/drawing/2014/main" id="{8541F68C-78C2-4162-A077-59E4328A53AE}"/>
                  </a:ext>
                </a:extLst>
              </p:cNvPr>
              <p:cNvSpPr/>
              <p:nvPr/>
            </p:nvSpPr>
            <p:spPr>
              <a:xfrm>
                <a:off x="1092820" y="2765502"/>
                <a:ext cx="869795" cy="187782"/>
              </a:xfrm>
              <a:prstGeom prst="flowChartDelay">
                <a:avLst/>
              </a:prstGeom>
              <a:solidFill>
                <a:schemeClr val="accent4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0" name="직사각형 199">
                <a:extLst>
                  <a:ext uri="{FF2B5EF4-FFF2-40B4-BE49-F238E27FC236}">
                    <a16:creationId xmlns:a16="http://schemas.microsoft.com/office/drawing/2014/main" id="{385BB3D4-D669-4137-835E-AD0D5CDED623}"/>
                  </a:ext>
                </a:extLst>
              </p:cNvPr>
              <p:cNvSpPr/>
              <p:nvPr/>
            </p:nvSpPr>
            <p:spPr>
              <a:xfrm>
                <a:off x="1152293" y="2765502"/>
                <a:ext cx="394009" cy="18777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pic>
        <p:nvPicPr>
          <p:cNvPr id="203" name="그림 202" descr="차량, 앉아있는, 테이블, 남자이(가) 표시된 사진&#10;&#10;자동 생성된 설명">
            <a:extLst>
              <a:ext uri="{FF2B5EF4-FFF2-40B4-BE49-F238E27FC236}">
                <a16:creationId xmlns:a16="http://schemas.microsoft.com/office/drawing/2014/main" id="{07887157-9850-41CF-A4EF-94042AF45DA3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636" b="95289" l="10000" r="96771">
                        <a14:foregroundMark x1="79167" y1="88009" x2="78831" y2="89293"/>
                        <a14:foregroundMark x1="79082" y1="91863" x2="79167" y2="92505"/>
                        <a14:foregroundMark x1="78542" y1="87794" x2="78741" y2="89293"/>
                        <a14:foregroundMark x1="79688" y1="89079" x2="79896" y2="88009"/>
                        <a14:foregroundMark x1="79271" y1="86938" x2="77188" y2="86510"/>
                        <a14:foregroundMark x1="76755" y1="90476" x2="76978" y2="91323"/>
                        <a14:foregroundMark x1="77396" y1="87794" x2="79271" y2="93576"/>
                        <a14:foregroundMark x1="76979" y1="87794" x2="76563" y2="94218"/>
                        <a14:foregroundMark x1="76771" y1="86938" x2="76458" y2="91435"/>
                        <a14:backgroundMark x1="67292" y1="20343" x2="32396" y2="22270"/>
                        <a14:backgroundMark x1="96042" y1="61028" x2="98125" y2="76017"/>
                        <a14:backgroundMark x1="98125" y1="76017" x2="97917" y2="59315"/>
                        <a14:backgroundMark x1="97917" y1="59315" x2="92813" y2="65953"/>
                        <a14:backgroundMark x1="92813" y1="65953" x2="95938" y2="65525"/>
                        <a14:backgroundMark x1="97083" y1="63383" x2="96458" y2="69165"/>
                        <a14:backgroundMark x1="84063" y1="86724" x2="85625" y2="87366"/>
                        <a14:backgroundMark x1="85625" y1="88651" x2="86250" y2="87366"/>
                        <a14:backgroundMark x1="85000" y1="91863" x2="85417" y2="92934"/>
                        <a14:backgroundMark x1="85729" y1="89507" x2="84896" y2="90364"/>
                        <a14:backgroundMark x1="86146" y1="89722" x2="85625" y2="92291"/>
                        <a14:backgroundMark x1="85208" y1="89722" x2="85000" y2="92291"/>
                        <a14:backgroundMark x1="86250" y1="85653" x2="86250" y2="90364"/>
                        <a14:backgroundMark x1="85833" y1="86938" x2="85833" y2="95075"/>
                        <a14:backgroundMark x1="81875" y1="89722" x2="82500" y2="94004"/>
                        <a14:backgroundMark x1="83229" y1="90364" x2="82917" y2="94861"/>
                        <a14:backgroundMark x1="78750" y1="95931" x2="77813" y2="9593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5410" t="84981" r="18591" b="3133"/>
          <a:stretch/>
        </p:blipFill>
        <p:spPr>
          <a:xfrm>
            <a:off x="7336425" y="5774598"/>
            <a:ext cx="642407" cy="619144"/>
          </a:xfrm>
          <a:prstGeom prst="rect">
            <a:avLst/>
          </a:prstGeom>
        </p:spPr>
      </p:pic>
      <p:sp>
        <p:nvSpPr>
          <p:cNvPr id="88" name="말풍선: 모서리가 둥근 사각형 87">
            <a:extLst>
              <a:ext uri="{FF2B5EF4-FFF2-40B4-BE49-F238E27FC236}">
                <a16:creationId xmlns:a16="http://schemas.microsoft.com/office/drawing/2014/main" id="{41FBB44D-59EE-4D8E-8597-A1D395488214}"/>
              </a:ext>
            </a:extLst>
          </p:cNvPr>
          <p:cNvSpPr/>
          <p:nvPr/>
        </p:nvSpPr>
        <p:spPr>
          <a:xfrm>
            <a:off x="9799725" y="4343154"/>
            <a:ext cx="2346634" cy="979344"/>
          </a:xfrm>
          <a:prstGeom prst="wedgeRoundRectCallout">
            <a:avLst>
              <a:gd name="adj1" fmla="val -68746"/>
              <a:gd name="adj2" fmla="val 41402"/>
              <a:gd name="adj3" fmla="val 16667"/>
            </a:avLst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chemeClr val="tx1"/>
                </a:solidFill>
              </a:rPr>
              <a:t>화면 회전 영역</a:t>
            </a:r>
            <a:endParaRPr lang="en-US" altLang="ko-KR" b="1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chemeClr val="tx1"/>
                </a:solidFill>
              </a:rPr>
              <a:t>1. </a:t>
            </a:r>
            <a:r>
              <a:rPr lang="ko-KR" altLang="en-US" sz="1000" dirty="0">
                <a:solidFill>
                  <a:schemeClr val="tx1"/>
                </a:solidFill>
              </a:rPr>
              <a:t>화면 회전 터치 영역</a:t>
            </a:r>
            <a:r>
              <a:rPr lang="en-US" altLang="ko-KR" sz="1000" dirty="0">
                <a:solidFill>
                  <a:schemeClr val="tx1"/>
                </a:solidFill>
              </a:rPr>
              <a:t> </a:t>
            </a:r>
            <a:r>
              <a:rPr lang="ko-KR" altLang="en-US" sz="1000" dirty="0">
                <a:solidFill>
                  <a:schemeClr val="tx1"/>
                </a:solidFill>
              </a:rPr>
              <a:t>범위</a:t>
            </a:r>
            <a:endParaRPr lang="en-US" altLang="ko-KR" sz="10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chemeClr val="tx1"/>
                </a:solidFill>
              </a:rPr>
              <a:t>2. </a:t>
            </a:r>
            <a:r>
              <a:rPr lang="ko-KR" altLang="en-US" sz="1000" dirty="0">
                <a:solidFill>
                  <a:schemeClr val="tx1"/>
                </a:solidFill>
              </a:rPr>
              <a:t>줌 </a:t>
            </a:r>
            <a:r>
              <a:rPr lang="en-US" altLang="ko-KR" sz="1000" dirty="0">
                <a:solidFill>
                  <a:schemeClr val="tx1"/>
                </a:solidFill>
              </a:rPr>
              <a:t>On</a:t>
            </a:r>
            <a:r>
              <a:rPr lang="ko-KR" altLang="en-US" sz="1000" dirty="0">
                <a:solidFill>
                  <a:schemeClr val="tx1"/>
                </a:solidFill>
              </a:rPr>
              <a:t>일 경우에도 </a:t>
            </a:r>
            <a:r>
              <a:rPr lang="ko-KR" altLang="en-US" sz="1000" b="1" dirty="0">
                <a:solidFill>
                  <a:srgbClr val="FF0000"/>
                </a:solidFill>
              </a:rPr>
              <a:t>동일</a:t>
            </a:r>
            <a:r>
              <a:rPr lang="ko-KR" altLang="en-US" sz="1000" dirty="0">
                <a:solidFill>
                  <a:schemeClr val="tx1"/>
                </a:solidFill>
              </a:rPr>
              <a:t> 함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1274172-EF2E-475D-938E-771A3C4CEA4D}"/>
              </a:ext>
            </a:extLst>
          </p:cNvPr>
          <p:cNvSpPr/>
          <p:nvPr/>
        </p:nvSpPr>
        <p:spPr>
          <a:xfrm>
            <a:off x="6158653" y="2336259"/>
            <a:ext cx="3139826" cy="4013791"/>
          </a:xfrm>
          <a:prstGeom prst="rect">
            <a:avLst/>
          </a:prstGeom>
          <a:solidFill>
            <a:schemeClr val="accent4">
              <a:lumMod val="20000"/>
              <a:lumOff val="80000"/>
              <a:alpha val="6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1" name="그룹 150">
            <a:extLst>
              <a:ext uri="{FF2B5EF4-FFF2-40B4-BE49-F238E27FC236}">
                <a16:creationId xmlns:a16="http://schemas.microsoft.com/office/drawing/2014/main" id="{07689186-09AB-4190-98B5-1A46BC2AF04F}"/>
              </a:ext>
            </a:extLst>
          </p:cNvPr>
          <p:cNvGrpSpPr/>
          <p:nvPr/>
        </p:nvGrpSpPr>
        <p:grpSpPr>
          <a:xfrm>
            <a:off x="7710026" y="3904019"/>
            <a:ext cx="726960" cy="630179"/>
            <a:chOff x="6205465" y="3958730"/>
            <a:chExt cx="761250" cy="740037"/>
          </a:xfrm>
        </p:grpSpPr>
        <p:sp>
          <p:nvSpPr>
            <p:cNvPr id="152" name="타원 151">
              <a:extLst>
                <a:ext uri="{FF2B5EF4-FFF2-40B4-BE49-F238E27FC236}">
                  <a16:creationId xmlns:a16="http://schemas.microsoft.com/office/drawing/2014/main" id="{9B8BE5F3-1042-4828-BC89-293140B41E1D}"/>
                </a:ext>
              </a:extLst>
            </p:cNvPr>
            <p:cNvSpPr/>
            <p:nvPr/>
          </p:nvSpPr>
          <p:spPr>
            <a:xfrm>
              <a:off x="6205465" y="3958730"/>
              <a:ext cx="761250" cy="740037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70000"/>
              </a:schemeClr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b="1" dirty="0">
                <a:solidFill>
                  <a:schemeClr val="tx1"/>
                </a:solidFill>
              </a:endParaRPr>
            </a:p>
          </p:txBody>
        </p:sp>
        <p:sp>
          <p:nvSpPr>
            <p:cNvPr id="153" name="타원 152">
              <a:extLst>
                <a:ext uri="{FF2B5EF4-FFF2-40B4-BE49-F238E27FC236}">
                  <a16:creationId xmlns:a16="http://schemas.microsoft.com/office/drawing/2014/main" id="{FFA66A6D-187E-46FB-AEF9-49C068AC60F1}"/>
                </a:ext>
              </a:extLst>
            </p:cNvPr>
            <p:cNvSpPr/>
            <p:nvPr/>
          </p:nvSpPr>
          <p:spPr>
            <a:xfrm>
              <a:off x="6390835" y="4122296"/>
              <a:ext cx="404000" cy="41475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70000"/>
              </a:schemeClr>
            </a:solidFill>
            <a:ln w="3810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b="1" dirty="0">
                <a:solidFill>
                  <a:schemeClr val="tx1"/>
                </a:solidFill>
              </a:endParaRPr>
            </a:p>
          </p:txBody>
        </p:sp>
        <p:sp>
          <p:nvSpPr>
            <p:cNvPr id="154" name="타원 153">
              <a:extLst>
                <a:ext uri="{FF2B5EF4-FFF2-40B4-BE49-F238E27FC236}">
                  <a16:creationId xmlns:a16="http://schemas.microsoft.com/office/drawing/2014/main" id="{F9D0C236-1004-43CD-8E5D-1E8271E4925A}"/>
                </a:ext>
              </a:extLst>
            </p:cNvPr>
            <p:cNvSpPr/>
            <p:nvPr/>
          </p:nvSpPr>
          <p:spPr>
            <a:xfrm>
              <a:off x="6559901" y="4289099"/>
              <a:ext cx="65505" cy="7279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70000"/>
              </a:schemeClr>
            </a:solidFill>
            <a:ln w="3810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b="1" dirty="0">
                <a:solidFill>
                  <a:schemeClr val="tx1"/>
                </a:solidFill>
              </a:endParaRPr>
            </a:p>
          </p:txBody>
        </p:sp>
        <p:cxnSp>
          <p:nvCxnSpPr>
            <p:cNvPr id="155" name="직선 연결선 154">
              <a:extLst>
                <a:ext uri="{FF2B5EF4-FFF2-40B4-BE49-F238E27FC236}">
                  <a16:creationId xmlns:a16="http://schemas.microsoft.com/office/drawing/2014/main" id="{D4E1645A-6D0F-4205-950E-BA0AB8004474}"/>
                </a:ext>
              </a:extLst>
            </p:cNvPr>
            <p:cNvCxnSpPr>
              <a:cxnSpLocks/>
            </p:cNvCxnSpPr>
            <p:nvPr/>
          </p:nvCxnSpPr>
          <p:spPr>
            <a:xfrm>
              <a:off x="6739709" y="4324819"/>
              <a:ext cx="121444" cy="0"/>
            </a:xfrm>
            <a:prstGeom prst="line">
              <a:avLst/>
            </a:prstGeom>
            <a:ln w="28575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직선 연결선 155">
              <a:extLst>
                <a:ext uri="{FF2B5EF4-FFF2-40B4-BE49-F238E27FC236}">
                  <a16:creationId xmlns:a16="http://schemas.microsoft.com/office/drawing/2014/main" id="{2600AD6D-10AE-43FC-8D7D-10F601E0031C}"/>
                </a:ext>
              </a:extLst>
            </p:cNvPr>
            <p:cNvCxnSpPr>
              <a:cxnSpLocks/>
            </p:cNvCxnSpPr>
            <p:nvPr/>
          </p:nvCxnSpPr>
          <p:spPr>
            <a:xfrm>
              <a:off x="6323357" y="4324819"/>
              <a:ext cx="121444" cy="0"/>
            </a:xfrm>
            <a:prstGeom prst="line">
              <a:avLst/>
            </a:prstGeom>
            <a:ln w="28575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직선 연결선 156">
              <a:extLst>
                <a:ext uri="{FF2B5EF4-FFF2-40B4-BE49-F238E27FC236}">
                  <a16:creationId xmlns:a16="http://schemas.microsoft.com/office/drawing/2014/main" id="{E14BB50D-6269-4474-A65F-6102356655A5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6534495" y="4537050"/>
              <a:ext cx="121444" cy="0"/>
            </a:xfrm>
            <a:prstGeom prst="line">
              <a:avLst/>
            </a:prstGeom>
            <a:ln w="28575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직선 연결선 157">
              <a:extLst>
                <a:ext uri="{FF2B5EF4-FFF2-40B4-BE49-F238E27FC236}">
                  <a16:creationId xmlns:a16="http://schemas.microsoft.com/office/drawing/2014/main" id="{4FB8F680-5E97-4693-9C1C-5FC0DEFB1991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6534495" y="4122296"/>
              <a:ext cx="121444" cy="0"/>
            </a:xfrm>
            <a:prstGeom prst="line">
              <a:avLst/>
            </a:prstGeom>
            <a:ln w="28575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0" name="말풍선: 모서리가 둥근 사각형 89">
            <a:extLst>
              <a:ext uri="{FF2B5EF4-FFF2-40B4-BE49-F238E27FC236}">
                <a16:creationId xmlns:a16="http://schemas.microsoft.com/office/drawing/2014/main" id="{5FCF6CAF-7EBF-4DD8-A260-C97DCEC6778C}"/>
              </a:ext>
            </a:extLst>
          </p:cNvPr>
          <p:cNvSpPr/>
          <p:nvPr/>
        </p:nvSpPr>
        <p:spPr>
          <a:xfrm>
            <a:off x="9595175" y="1927631"/>
            <a:ext cx="2473550" cy="1986713"/>
          </a:xfrm>
          <a:prstGeom prst="wedgeRoundRectCallout">
            <a:avLst>
              <a:gd name="adj1" fmla="val -95591"/>
              <a:gd name="adj2" fmla="val 52079"/>
              <a:gd name="adj3" fmla="val 16667"/>
            </a:avLst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chemeClr val="tx1"/>
                </a:solidFill>
              </a:rPr>
              <a:t>줌 클릭 버튼</a:t>
            </a:r>
            <a:endParaRPr lang="en-US" altLang="ko-KR" b="1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chemeClr val="tx1"/>
                </a:solidFill>
              </a:rPr>
              <a:t>1. </a:t>
            </a:r>
            <a:r>
              <a:rPr lang="ko-KR" altLang="en-US" sz="1000" dirty="0">
                <a:solidFill>
                  <a:schemeClr val="tx1"/>
                </a:solidFill>
              </a:rPr>
              <a:t>터치 시 줌 </a:t>
            </a:r>
            <a:r>
              <a:rPr lang="en-US" altLang="ko-KR" sz="1000" dirty="0">
                <a:solidFill>
                  <a:schemeClr val="tx1"/>
                </a:solidFill>
              </a:rPr>
              <a:t>On</a:t>
            </a:r>
            <a:r>
              <a:rPr lang="ko-KR" altLang="en-US" sz="1000" dirty="0">
                <a:solidFill>
                  <a:schemeClr val="tx1"/>
                </a:solidFill>
              </a:rPr>
              <a:t> </a:t>
            </a:r>
            <a:r>
              <a:rPr lang="ko-KR" altLang="en-US" sz="1000" b="1" dirty="0">
                <a:solidFill>
                  <a:srgbClr val="FF0000"/>
                </a:solidFill>
              </a:rPr>
              <a:t>활성화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chemeClr val="tx1"/>
                </a:solidFill>
              </a:rPr>
              <a:t>2. </a:t>
            </a:r>
            <a:r>
              <a:rPr lang="ko-KR" altLang="en-US" sz="1000" dirty="0">
                <a:solidFill>
                  <a:schemeClr val="tx1"/>
                </a:solidFill>
              </a:rPr>
              <a:t>놓을 시 줌</a:t>
            </a:r>
            <a:r>
              <a:rPr lang="en-US" altLang="ko-KR" sz="1000" dirty="0">
                <a:solidFill>
                  <a:schemeClr val="tx1"/>
                </a:solidFill>
              </a:rPr>
              <a:t> Off </a:t>
            </a:r>
            <a:r>
              <a:rPr lang="ko-KR" altLang="en-US" sz="1000" dirty="0">
                <a:solidFill>
                  <a:schemeClr val="tx1"/>
                </a:solidFill>
              </a:rPr>
              <a:t>전환</a:t>
            </a:r>
            <a:endParaRPr lang="en-US" altLang="ko-KR" sz="10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chemeClr val="tx1"/>
                </a:solidFill>
              </a:rPr>
              <a:t>3. </a:t>
            </a:r>
            <a:r>
              <a:rPr lang="ko-KR" altLang="en-US" sz="1000" dirty="0">
                <a:solidFill>
                  <a:schemeClr val="tx1"/>
                </a:solidFill>
              </a:rPr>
              <a:t>발사 후 아래 </a:t>
            </a:r>
            <a:r>
              <a:rPr lang="en-US" altLang="ko-KR" sz="1000" dirty="0">
                <a:solidFill>
                  <a:schemeClr val="tx1"/>
                </a:solidFill>
              </a:rPr>
              <a:t>‘</a:t>
            </a:r>
            <a:r>
              <a:rPr lang="ko-KR" altLang="en-US" sz="1000" b="1" dirty="0">
                <a:solidFill>
                  <a:srgbClr val="FF0000"/>
                </a:solidFill>
              </a:rPr>
              <a:t>예시</a:t>
            </a:r>
            <a:r>
              <a:rPr lang="en-US" altLang="ko-KR" sz="1000" dirty="0">
                <a:solidFill>
                  <a:schemeClr val="tx1"/>
                </a:solidFill>
              </a:rPr>
              <a:t>’</a:t>
            </a:r>
            <a:r>
              <a:rPr lang="ko-KR" altLang="en-US" sz="1000" dirty="0">
                <a:solidFill>
                  <a:schemeClr val="tx1"/>
                </a:solidFill>
              </a:rPr>
              <a:t>와 같은</a:t>
            </a:r>
            <a:endParaRPr lang="en-US" altLang="ko-KR" sz="10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tx1"/>
                </a:solidFill>
              </a:rPr>
              <a:t>                디자인으로 쿨타임 표시</a:t>
            </a:r>
            <a:endParaRPr lang="en-US" altLang="ko-KR" sz="10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chemeClr val="accent6"/>
                </a:solidFill>
              </a:rPr>
              <a:t>                 //</a:t>
            </a:r>
            <a:r>
              <a:rPr lang="ko-KR" altLang="en-US" sz="1000" dirty="0">
                <a:solidFill>
                  <a:schemeClr val="accent6"/>
                </a:solidFill>
              </a:rPr>
              <a:t>한바퀴 회전 형식</a:t>
            </a:r>
            <a:endParaRPr lang="en-US" altLang="ko-KR" sz="1000" dirty="0">
              <a:solidFill>
                <a:schemeClr val="accent6"/>
              </a:solidFill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2816647" y="4955072"/>
            <a:ext cx="1493206" cy="782407"/>
            <a:chOff x="2600241" y="4816653"/>
            <a:chExt cx="1684109" cy="883471"/>
          </a:xfrm>
        </p:grpSpPr>
        <p:sp>
          <p:nvSpPr>
            <p:cNvPr id="207" name="직사각형 206">
              <a:extLst>
                <a:ext uri="{FF2B5EF4-FFF2-40B4-BE49-F238E27FC236}">
                  <a16:creationId xmlns:a16="http://schemas.microsoft.com/office/drawing/2014/main" id="{4E3647CF-3C4A-4332-A0A3-507A6D84F29D}"/>
                </a:ext>
              </a:extLst>
            </p:cNvPr>
            <p:cNvSpPr/>
            <p:nvPr/>
          </p:nvSpPr>
          <p:spPr>
            <a:xfrm>
              <a:off x="2600241" y="4816653"/>
              <a:ext cx="1684109" cy="883471"/>
            </a:xfrm>
            <a:prstGeom prst="rect">
              <a:avLst/>
            </a:prstGeom>
            <a:solidFill>
              <a:srgbClr val="FFD3D3">
                <a:alpha val="38000"/>
              </a:srgbClr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74" name="그룹 173">
              <a:extLst>
                <a:ext uri="{FF2B5EF4-FFF2-40B4-BE49-F238E27FC236}">
                  <a16:creationId xmlns:a16="http://schemas.microsoft.com/office/drawing/2014/main" id="{297BC9AC-A9CC-4C83-88FA-C56B79BAD228}"/>
                </a:ext>
              </a:extLst>
            </p:cNvPr>
            <p:cNvGrpSpPr/>
            <p:nvPr/>
          </p:nvGrpSpPr>
          <p:grpSpPr>
            <a:xfrm>
              <a:off x="2675992" y="4888371"/>
              <a:ext cx="1560400" cy="740038"/>
              <a:chOff x="712095" y="5120219"/>
              <a:chExt cx="1560400" cy="740038"/>
            </a:xfrm>
          </p:grpSpPr>
          <p:sp>
            <p:nvSpPr>
              <p:cNvPr id="176" name="타원 175">
                <a:extLst>
                  <a:ext uri="{FF2B5EF4-FFF2-40B4-BE49-F238E27FC236}">
                    <a16:creationId xmlns:a16="http://schemas.microsoft.com/office/drawing/2014/main" id="{25968AB0-74BA-422D-9148-CEABEEA5223F}"/>
                  </a:ext>
                </a:extLst>
              </p:cNvPr>
              <p:cNvSpPr/>
              <p:nvPr/>
            </p:nvSpPr>
            <p:spPr>
              <a:xfrm>
                <a:off x="712095" y="5120220"/>
                <a:ext cx="761250" cy="740037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  <a:alpha val="70000"/>
                </a:schemeClr>
              </a:solidFill>
              <a:ln w="381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000" b="1" dirty="0">
                    <a:solidFill>
                      <a:schemeClr val="tx1"/>
                    </a:solidFill>
                  </a:rPr>
                  <a:t>←</a:t>
                </a:r>
              </a:p>
            </p:txBody>
          </p:sp>
          <p:sp>
            <p:nvSpPr>
              <p:cNvPr id="177" name="타원 176">
                <a:extLst>
                  <a:ext uri="{FF2B5EF4-FFF2-40B4-BE49-F238E27FC236}">
                    <a16:creationId xmlns:a16="http://schemas.microsoft.com/office/drawing/2014/main" id="{5B1B61EA-EE7D-47AF-91AC-F1C8A1C750AA}"/>
                  </a:ext>
                </a:extLst>
              </p:cNvPr>
              <p:cNvSpPr/>
              <p:nvPr/>
            </p:nvSpPr>
            <p:spPr>
              <a:xfrm>
                <a:off x="1511245" y="5120219"/>
                <a:ext cx="761250" cy="740037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  <a:alpha val="70000"/>
                </a:schemeClr>
              </a:solidFill>
              <a:ln w="381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000" b="1" dirty="0">
                    <a:solidFill>
                      <a:schemeClr val="tx1"/>
                    </a:solidFill>
                  </a:rPr>
                  <a:t>→</a:t>
                </a:r>
              </a:p>
            </p:txBody>
          </p:sp>
        </p:grpSp>
      </p:grpSp>
      <p:sp>
        <p:nvSpPr>
          <p:cNvPr id="14" name="말풍선: 모서리가 둥근 사각형 13">
            <a:extLst>
              <a:ext uri="{FF2B5EF4-FFF2-40B4-BE49-F238E27FC236}">
                <a16:creationId xmlns:a16="http://schemas.microsoft.com/office/drawing/2014/main" id="{B8CDDEFB-0112-40FF-ACA1-09E920268509}"/>
              </a:ext>
            </a:extLst>
          </p:cNvPr>
          <p:cNvSpPr/>
          <p:nvPr/>
        </p:nvSpPr>
        <p:spPr>
          <a:xfrm>
            <a:off x="302522" y="4343154"/>
            <a:ext cx="1925678" cy="1330813"/>
          </a:xfrm>
          <a:prstGeom prst="wedgeRoundRectCallout">
            <a:avLst>
              <a:gd name="adj1" fmla="val 78099"/>
              <a:gd name="adj2" fmla="val 26006"/>
              <a:gd name="adj3" fmla="val 16667"/>
            </a:avLst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chemeClr val="tx1"/>
                </a:solidFill>
              </a:rPr>
              <a:t>조작키 이동</a:t>
            </a:r>
            <a:endParaRPr lang="en-US" altLang="ko-KR" b="1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chemeClr val="tx1"/>
                </a:solidFill>
              </a:rPr>
              <a:t>1. </a:t>
            </a:r>
            <a:r>
              <a:rPr lang="ko-KR" altLang="en-US" sz="1000" b="1" dirty="0">
                <a:solidFill>
                  <a:srgbClr val="FF0000"/>
                </a:solidFill>
              </a:rPr>
              <a:t>기획 의도</a:t>
            </a:r>
            <a:r>
              <a:rPr lang="ko-KR" altLang="en-US" sz="1000" dirty="0">
                <a:solidFill>
                  <a:schemeClr val="tx1"/>
                </a:solidFill>
              </a:rPr>
              <a:t>의 따라</a:t>
            </a:r>
            <a:endParaRPr lang="en-US" altLang="ko-KR" sz="10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tx1"/>
                </a:solidFill>
              </a:rPr>
              <a:t>    좌</a:t>
            </a:r>
            <a:r>
              <a:rPr lang="en-US" altLang="ko-KR" sz="1000" dirty="0">
                <a:solidFill>
                  <a:schemeClr val="tx1"/>
                </a:solidFill>
              </a:rPr>
              <a:t>, </a:t>
            </a:r>
            <a:r>
              <a:rPr lang="ko-KR" altLang="en-US" sz="1000" dirty="0">
                <a:solidFill>
                  <a:schemeClr val="tx1"/>
                </a:solidFill>
              </a:rPr>
              <a:t>우로만 이동</a:t>
            </a:r>
            <a:endParaRPr lang="en-US" altLang="ko-KR" sz="13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chemeClr val="tx1"/>
                </a:solidFill>
              </a:rPr>
              <a:t>2. </a:t>
            </a:r>
            <a:r>
              <a:rPr lang="ko-KR" altLang="en-US" sz="1000" dirty="0">
                <a:solidFill>
                  <a:schemeClr val="tx1"/>
                </a:solidFill>
              </a:rPr>
              <a:t>줌 </a:t>
            </a:r>
            <a:r>
              <a:rPr lang="en-US" altLang="ko-KR" sz="1000" dirty="0">
                <a:solidFill>
                  <a:schemeClr val="tx1"/>
                </a:solidFill>
              </a:rPr>
              <a:t>On </a:t>
            </a:r>
            <a:r>
              <a:rPr lang="ko-KR" altLang="en-US" sz="1000" dirty="0">
                <a:solidFill>
                  <a:schemeClr val="tx1"/>
                </a:solidFill>
              </a:rPr>
              <a:t>일 시에도 </a:t>
            </a:r>
            <a:r>
              <a:rPr lang="ko-KR" altLang="en-US" sz="1000" b="1" dirty="0">
                <a:solidFill>
                  <a:srgbClr val="FF0000"/>
                </a:solidFill>
              </a:rPr>
              <a:t>활성화</a:t>
            </a:r>
            <a:endParaRPr lang="en-US" altLang="ko-KR" sz="1000" b="1" dirty="0">
              <a:solidFill>
                <a:srgbClr val="FF0000"/>
              </a:solidFill>
            </a:endParaRPr>
          </a:p>
        </p:txBody>
      </p:sp>
      <p:sp>
        <p:nvSpPr>
          <p:cNvPr id="208" name="말풍선: 모서리가 둥근 사각형 207">
            <a:extLst>
              <a:ext uri="{FF2B5EF4-FFF2-40B4-BE49-F238E27FC236}">
                <a16:creationId xmlns:a16="http://schemas.microsoft.com/office/drawing/2014/main" id="{95B1D10B-7FF6-4924-9EC8-EA52A87744D5}"/>
              </a:ext>
            </a:extLst>
          </p:cNvPr>
          <p:cNvSpPr/>
          <p:nvPr/>
        </p:nvSpPr>
        <p:spPr>
          <a:xfrm>
            <a:off x="238543" y="2320614"/>
            <a:ext cx="1993928" cy="1293854"/>
          </a:xfrm>
          <a:prstGeom prst="wedgeRoundRectCallout">
            <a:avLst>
              <a:gd name="adj1" fmla="val 70526"/>
              <a:gd name="adj2" fmla="val 77945"/>
              <a:gd name="adj3" fmla="val 16667"/>
            </a:avLst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chemeClr val="tx1"/>
                </a:solidFill>
              </a:rPr>
              <a:t>일제 사격</a:t>
            </a:r>
            <a:endParaRPr lang="en-US" altLang="ko-KR" b="1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chemeClr val="tx1"/>
                </a:solidFill>
              </a:rPr>
              <a:t>1. </a:t>
            </a:r>
            <a:r>
              <a:rPr lang="ko-KR" altLang="en-US" sz="1000" dirty="0">
                <a:solidFill>
                  <a:schemeClr val="tx1"/>
                </a:solidFill>
              </a:rPr>
              <a:t>줌 없이 바로 사격 가능</a:t>
            </a:r>
            <a:endParaRPr lang="en-US" altLang="ko-KR" sz="10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chemeClr val="tx1"/>
                </a:solidFill>
              </a:rPr>
              <a:t>2. </a:t>
            </a:r>
            <a:r>
              <a:rPr lang="ko-KR" altLang="en-US" sz="1000" dirty="0">
                <a:solidFill>
                  <a:schemeClr val="tx1"/>
                </a:solidFill>
              </a:rPr>
              <a:t>줌에 비해 </a:t>
            </a:r>
            <a:r>
              <a:rPr lang="ko-KR" altLang="en-US" sz="1000" b="1" dirty="0">
                <a:solidFill>
                  <a:srgbClr val="FF0000"/>
                </a:solidFill>
              </a:rPr>
              <a:t>명중률</a:t>
            </a:r>
            <a:r>
              <a:rPr lang="ko-KR" altLang="en-US" sz="1000" dirty="0">
                <a:solidFill>
                  <a:schemeClr val="tx1"/>
                </a:solidFill>
              </a:rPr>
              <a:t> </a:t>
            </a:r>
            <a:r>
              <a:rPr lang="ko-KR" altLang="en-US" sz="10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↓</a:t>
            </a:r>
            <a:endParaRPr lang="en-US" altLang="ko-KR" sz="10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chemeClr val="tx1"/>
                </a:solidFill>
              </a:rPr>
              <a:t>3. </a:t>
            </a:r>
            <a:r>
              <a:rPr lang="ko-KR" altLang="en-US" sz="1000" dirty="0">
                <a:solidFill>
                  <a:schemeClr val="tx1"/>
                </a:solidFill>
              </a:rPr>
              <a:t>줌 </a:t>
            </a:r>
            <a:r>
              <a:rPr lang="en-US" altLang="ko-KR" sz="1000" dirty="0">
                <a:solidFill>
                  <a:schemeClr val="tx1"/>
                </a:solidFill>
              </a:rPr>
              <a:t>On</a:t>
            </a:r>
            <a:r>
              <a:rPr lang="ko-KR" altLang="en-US" sz="1000" dirty="0">
                <a:solidFill>
                  <a:schemeClr val="tx1"/>
                </a:solidFill>
              </a:rPr>
              <a:t>일 시 </a:t>
            </a:r>
            <a:r>
              <a:rPr lang="ko-KR" altLang="en-US" sz="1000" b="1" dirty="0">
                <a:solidFill>
                  <a:srgbClr val="FF0000"/>
                </a:solidFill>
              </a:rPr>
              <a:t>비활성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A01889C7-25A4-4D59-986C-023E6462321F}"/>
              </a:ext>
            </a:extLst>
          </p:cNvPr>
          <p:cNvGrpSpPr/>
          <p:nvPr/>
        </p:nvGrpSpPr>
        <p:grpSpPr>
          <a:xfrm>
            <a:off x="-131262" y="806314"/>
            <a:ext cx="12326336" cy="750158"/>
            <a:chOff x="-131262" y="806314"/>
            <a:chExt cx="12326336" cy="750158"/>
          </a:xfrm>
        </p:grpSpPr>
        <p:grpSp>
          <p:nvGrpSpPr>
            <p:cNvPr id="65" name="그룹 64">
              <a:extLst>
                <a:ext uri="{FF2B5EF4-FFF2-40B4-BE49-F238E27FC236}">
                  <a16:creationId xmlns:a16="http://schemas.microsoft.com/office/drawing/2014/main" id="{9C69237C-B908-4673-AF22-1CBB1CACF058}"/>
                </a:ext>
              </a:extLst>
            </p:cNvPr>
            <p:cNvGrpSpPr/>
            <p:nvPr/>
          </p:nvGrpSpPr>
          <p:grpSpPr>
            <a:xfrm>
              <a:off x="-131262" y="806314"/>
              <a:ext cx="12326336" cy="750158"/>
              <a:chOff x="-131262" y="806314"/>
              <a:chExt cx="12326336" cy="750158"/>
            </a:xfrm>
          </p:grpSpPr>
          <p:grpSp>
            <p:nvGrpSpPr>
              <p:cNvPr id="67" name="그룹 66">
                <a:extLst>
                  <a:ext uri="{FF2B5EF4-FFF2-40B4-BE49-F238E27FC236}">
                    <a16:creationId xmlns:a16="http://schemas.microsoft.com/office/drawing/2014/main" id="{C38682B5-8C9F-4038-9439-871CDD9D0C3E}"/>
                  </a:ext>
                </a:extLst>
              </p:cNvPr>
              <p:cNvGrpSpPr/>
              <p:nvPr/>
            </p:nvGrpSpPr>
            <p:grpSpPr>
              <a:xfrm>
                <a:off x="-131262" y="806314"/>
                <a:ext cx="12326336" cy="750158"/>
                <a:chOff x="-131262" y="806314"/>
                <a:chExt cx="12326336" cy="750158"/>
              </a:xfrm>
            </p:grpSpPr>
            <p:grpSp>
              <p:nvGrpSpPr>
                <p:cNvPr id="69" name="그룹 68">
                  <a:extLst>
                    <a:ext uri="{FF2B5EF4-FFF2-40B4-BE49-F238E27FC236}">
                      <a16:creationId xmlns:a16="http://schemas.microsoft.com/office/drawing/2014/main" id="{A3FE699F-67D5-4854-ABB2-8A02C5910195}"/>
                    </a:ext>
                  </a:extLst>
                </p:cNvPr>
                <p:cNvGrpSpPr/>
                <p:nvPr/>
              </p:nvGrpSpPr>
              <p:grpSpPr>
                <a:xfrm>
                  <a:off x="2448" y="806314"/>
                  <a:ext cx="12192626" cy="750158"/>
                  <a:chOff x="2448" y="791684"/>
                  <a:chExt cx="12192626" cy="750158"/>
                </a:xfrm>
              </p:grpSpPr>
              <p:sp>
                <p:nvSpPr>
                  <p:cNvPr id="72" name="화살표: 오각형 71">
                    <a:extLst>
                      <a:ext uri="{FF2B5EF4-FFF2-40B4-BE49-F238E27FC236}">
                        <a16:creationId xmlns:a16="http://schemas.microsoft.com/office/drawing/2014/main" id="{C33A3B9C-713B-491A-9D34-CE737CC516E9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638942" y="472762"/>
                    <a:ext cx="714488" cy="1423672"/>
                  </a:xfrm>
                  <a:prstGeom prst="homePlate">
                    <a:avLst>
                      <a:gd name="adj" fmla="val 39689"/>
                    </a:avLst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  <a:ln>
                    <a:solidFill>
                      <a:schemeClr val="accent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 dirty="0"/>
                  </a:p>
                </p:txBody>
              </p:sp>
              <p:grpSp>
                <p:nvGrpSpPr>
                  <p:cNvPr id="73" name="그룹 72">
                    <a:extLst>
                      <a:ext uri="{FF2B5EF4-FFF2-40B4-BE49-F238E27FC236}">
                        <a16:creationId xmlns:a16="http://schemas.microsoft.com/office/drawing/2014/main" id="{E64705C1-D004-421A-BA42-4B60D38D98BE}"/>
                      </a:ext>
                    </a:extLst>
                  </p:cNvPr>
                  <p:cNvGrpSpPr/>
                  <p:nvPr/>
                </p:nvGrpSpPr>
                <p:grpSpPr>
                  <a:xfrm>
                    <a:off x="2448" y="791684"/>
                    <a:ext cx="12192626" cy="508631"/>
                    <a:chOff x="2448" y="791684"/>
                    <a:chExt cx="12192626" cy="508631"/>
                  </a:xfrm>
                </p:grpSpPr>
                <p:sp>
                  <p:nvSpPr>
                    <p:cNvPr id="74" name="직사각형 73">
                      <a:extLst>
                        <a:ext uri="{FF2B5EF4-FFF2-40B4-BE49-F238E27FC236}">
                          <a16:creationId xmlns:a16="http://schemas.microsoft.com/office/drawing/2014/main" id="{4FE8EE03-3A2D-4F95-89DC-DA827A7232E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754031" y="827498"/>
                      <a:ext cx="1425265" cy="42925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77" name="TextBox 76">
                      <a:extLst>
                        <a:ext uri="{FF2B5EF4-FFF2-40B4-BE49-F238E27FC236}">
                          <a16:creationId xmlns:a16="http://schemas.microsoft.com/office/drawing/2014/main" id="{966B5E8C-EFA8-4BA5-B7B5-4F3DA5C8D6F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633816" y="859857"/>
                      <a:ext cx="1648436" cy="36791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dirty="0"/>
                        <a:t>Ⅲ. </a:t>
                      </a:r>
                      <a:r>
                        <a:rPr lang="ko-KR" altLang="en-US" dirty="0"/>
                        <a:t>결론</a:t>
                      </a:r>
                    </a:p>
                  </p:txBody>
                </p:sp>
                <p:sp>
                  <p:nvSpPr>
                    <p:cNvPr id="78" name="TextBox 77">
                      <a:extLst>
                        <a:ext uri="{FF2B5EF4-FFF2-40B4-BE49-F238E27FC236}">
                          <a16:creationId xmlns:a16="http://schemas.microsoft.com/office/drawing/2014/main" id="{53081C70-A51D-454F-9B93-CDB59DB5DE0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430220" y="905551"/>
                      <a:ext cx="951377" cy="29238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300" b="1" dirty="0"/>
                        <a:t>게임 정보</a:t>
                      </a:r>
                    </a:p>
                  </p:txBody>
                </p:sp>
                <p:sp>
                  <p:nvSpPr>
                    <p:cNvPr id="79" name="직사각형 78">
                      <a:extLst>
                        <a:ext uri="{FF2B5EF4-FFF2-40B4-BE49-F238E27FC236}">
                          <a16:creationId xmlns:a16="http://schemas.microsoft.com/office/drawing/2014/main" id="{3E6C0760-3EC3-493D-9ADB-C2D1BE08D5D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20136" y="826840"/>
                      <a:ext cx="1011822" cy="43009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80" name="직사각형 79">
                      <a:extLst>
                        <a:ext uri="{FF2B5EF4-FFF2-40B4-BE49-F238E27FC236}">
                          <a16:creationId xmlns:a16="http://schemas.microsoft.com/office/drawing/2014/main" id="{2B746AFA-A81B-4A15-81F3-A62D29E2E82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728566" y="826840"/>
                      <a:ext cx="1011822" cy="430091"/>
                    </a:xfrm>
                    <a:prstGeom prst="rect">
                      <a:avLst/>
                    </a:prstGeom>
                    <a:solidFill>
                      <a:schemeClr val="accent2">
                        <a:lumMod val="20000"/>
                        <a:lumOff val="80000"/>
                      </a:schemeClr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81" name="TextBox 80">
                      <a:extLst>
                        <a:ext uri="{FF2B5EF4-FFF2-40B4-BE49-F238E27FC236}">
                          <a16:creationId xmlns:a16="http://schemas.microsoft.com/office/drawing/2014/main" id="{D00212EE-F515-434A-A163-6C26B45DB0D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813225" y="876705"/>
                      <a:ext cx="842503" cy="29238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300" b="1" dirty="0"/>
                        <a:t>UI &amp; UX</a:t>
                      </a:r>
                      <a:endParaRPr lang="ko-KR" altLang="en-US" sz="1300" b="1" dirty="0"/>
                    </a:p>
                  </p:txBody>
                </p:sp>
                <p:grpSp>
                  <p:nvGrpSpPr>
                    <p:cNvPr id="82" name="그룹 81">
                      <a:extLst>
                        <a:ext uri="{FF2B5EF4-FFF2-40B4-BE49-F238E27FC236}">
                          <a16:creationId xmlns:a16="http://schemas.microsoft.com/office/drawing/2014/main" id="{3A88A805-0CA6-4045-AEA9-A1D5A397994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429138" y="807872"/>
                      <a:ext cx="2858792" cy="492443"/>
                      <a:chOff x="1429138" y="807872"/>
                      <a:chExt cx="2858792" cy="492443"/>
                    </a:xfrm>
                  </p:grpSpPr>
                  <p:sp>
                    <p:nvSpPr>
                      <p:cNvPr id="94" name="직사각형 93">
                        <a:extLst>
                          <a:ext uri="{FF2B5EF4-FFF2-40B4-BE49-F238E27FC236}">
                            <a16:creationId xmlns:a16="http://schemas.microsoft.com/office/drawing/2014/main" id="{7BC376B4-9ED6-43CF-B4C2-B37B88164DD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333731" y="826477"/>
                        <a:ext cx="951377" cy="43179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accent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b="1"/>
                      </a:p>
                    </p:txBody>
                  </p:sp>
                  <p:sp>
                    <p:nvSpPr>
                      <p:cNvPr id="95" name="TextBox 94">
                        <a:extLst>
                          <a:ext uri="{FF2B5EF4-FFF2-40B4-BE49-F238E27FC236}">
                            <a16:creationId xmlns:a16="http://schemas.microsoft.com/office/drawing/2014/main" id="{602C3E7E-0796-4BD8-88DE-A4E25C25F9EA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336553" y="807872"/>
                        <a:ext cx="951377" cy="492443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ko-KR" altLang="en-US" sz="1300" dirty="0"/>
                          <a:t>유사 게임</a:t>
                        </a:r>
                        <a:endParaRPr lang="en-US" altLang="ko-KR" sz="1300" dirty="0"/>
                      </a:p>
                      <a:p>
                        <a:pPr algn="ctr"/>
                        <a:r>
                          <a:rPr lang="ko-KR" altLang="en-US" sz="1300" dirty="0"/>
                          <a:t>비교</a:t>
                        </a:r>
                      </a:p>
                    </p:txBody>
                  </p:sp>
                  <p:sp>
                    <p:nvSpPr>
                      <p:cNvPr id="96" name="직사각형 95">
                        <a:extLst>
                          <a:ext uri="{FF2B5EF4-FFF2-40B4-BE49-F238E27FC236}">
                            <a16:creationId xmlns:a16="http://schemas.microsoft.com/office/drawing/2014/main" id="{C3ACB58F-E7F7-44D5-8168-38A3EA3425D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379110" y="826477"/>
                        <a:ext cx="951377" cy="43179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accent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b="1"/>
                      </a:p>
                    </p:txBody>
                  </p:sp>
                  <p:sp>
                    <p:nvSpPr>
                      <p:cNvPr id="97" name="직사각형 96">
                        <a:extLst>
                          <a:ext uri="{FF2B5EF4-FFF2-40B4-BE49-F238E27FC236}">
                            <a16:creationId xmlns:a16="http://schemas.microsoft.com/office/drawing/2014/main" id="{865D9FB8-DE5F-4227-A41C-3361BA33CC7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429138" y="826477"/>
                        <a:ext cx="951377" cy="43179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accent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b="1"/>
                      </a:p>
                    </p:txBody>
                  </p:sp>
                </p:grpSp>
                <p:grpSp>
                  <p:nvGrpSpPr>
                    <p:cNvPr id="83" name="그룹 82">
                      <a:extLst>
                        <a:ext uri="{FF2B5EF4-FFF2-40B4-BE49-F238E27FC236}">
                          <a16:creationId xmlns:a16="http://schemas.microsoft.com/office/drawing/2014/main" id="{B339701B-383E-4DF6-8C97-C38D4EB94ED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708430" y="826840"/>
                      <a:ext cx="1011822" cy="430091"/>
                      <a:chOff x="5870306" y="387644"/>
                      <a:chExt cx="1011822" cy="430091"/>
                    </a:xfrm>
                  </p:grpSpPr>
                  <p:sp>
                    <p:nvSpPr>
                      <p:cNvPr id="92" name="직사각형 91">
                        <a:extLst>
                          <a:ext uri="{FF2B5EF4-FFF2-40B4-BE49-F238E27FC236}">
                            <a16:creationId xmlns:a16="http://schemas.microsoft.com/office/drawing/2014/main" id="{85D87BE5-CB6E-4AB3-BA85-8B160E54D48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70306" y="387644"/>
                        <a:ext cx="1011822" cy="430091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accent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93" name="TextBox 92">
                        <a:extLst>
                          <a:ext uri="{FF2B5EF4-FFF2-40B4-BE49-F238E27FC236}">
                            <a16:creationId xmlns:a16="http://schemas.microsoft.com/office/drawing/2014/main" id="{739F2D97-387E-4A78-804B-52FA60FD6E47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026541" y="449839"/>
                        <a:ext cx="699352" cy="292388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ko-KR" altLang="en-US" sz="1300" dirty="0"/>
                          <a:t>캐릭터</a:t>
                        </a:r>
                      </a:p>
                    </p:txBody>
                  </p:sp>
                </p:grpSp>
                <p:sp>
                  <p:nvSpPr>
                    <p:cNvPr id="84" name="직사각형 83">
                      <a:extLst>
                        <a:ext uri="{FF2B5EF4-FFF2-40B4-BE49-F238E27FC236}">
                          <a16:creationId xmlns:a16="http://schemas.microsoft.com/office/drawing/2014/main" id="{464D2FE4-F304-4043-B30A-B34BEAA4A29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745648" y="826840"/>
                      <a:ext cx="1011822" cy="43009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85" name="TextBox 84">
                      <a:extLst>
                        <a:ext uri="{FF2B5EF4-FFF2-40B4-BE49-F238E27FC236}">
                          <a16:creationId xmlns:a16="http://schemas.microsoft.com/office/drawing/2014/main" id="{E57E91B2-69A2-4123-A7D2-0ED178968EE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830307" y="791684"/>
                      <a:ext cx="842503" cy="49244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300" dirty="0"/>
                        <a:t>Flow Chart</a:t>
                      </a:r>
                      <a:endParaRPr lang="ko-KR" altLang="en-US" sz="1300" dirty="0"/>
                    </a:p>
                  </p:txBody>
                </p:sp>
                <p:sp>
                  <p:nvSpPr>
                    <p:cNvPr id="86" name="직사각형 85">
                      <a:extLst>
                        <a:ext uri="{FF2B5EF4-FFF2-40B4-BE49-F238E27FC236}">
                          <a16:creationId xmlns:a16="http://schemas.microsoft.com/office/drawing/2014/main" id="{C9BB4CF9-AE9A-4FB4-A5DE-0414B911078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183252" y="826840"/>
                      <a:ext cx="1011822" cy="43009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87" name="TextBox 86">
                      <a:extLst>
                        <a:ext uri="{FF2B5EF4-FFF2-40B4-BE49-F238E27FC236}">
                          <a16:creationId xmlns:a16="http://schemas.microsoft.com/office/drawing/2014/main" id="{752724A4-6177-452A-9E06-EA5D05518F7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1282252" y="901330"/>
                      <a:ext cx="865979" cy="2964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300" dirty="0"/>
                        <a:t>기대효과</a:t>
                      </a:r>
                    </a:p>
                  </p:txBody>
                </p:sp>
                <p:sp>
                  <p:nvSpPr>
                    <p:cNvPr id="89" name="TextBox 88">
                      <a:extLst>
                        <a:ext uri="{FF2B5EF4-FFF2-40B4-BE49-F238E27FC236}">
                          <a16:creationId xmlns:a16="http://schemas.microsoft.com/office/drawing/2014/main" id="{DB679800-DB7C-4F9E-90A9-C04B3F458E1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438408" y="884373"/>
                      <a:ext cx="951377" cy="29238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300" dirty="0"/>
                        <a:t>게임 정보</a:t>
                      </a:r>
                    </a:p>
                  </p:txBody>
                </p:sp>
                <p:sp>
                  <p:nvSpPr>
                    <p:cNvPr id="91" name="직사각형 90">
                      <a:extLst>
                        <a:ext uri="{FF2B5EF4-FFF2-40B4-BE49-F238E27FC236}">
                          <a16:creationId xmlns:a16="http://schemas.microsoft.com/office/drawing/2014/main" id="{71E4AD1A-78BB-4E10-A0DD-CD32176543C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48" y="825994"/>
                      <a:ext cx="1425265" cy="430755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2A72DD9F-0DE5-4C20-B67B-AF00CF77B281}"/>
                    </a:ext>
                  </a:extLst>
                </p:cNvPr>
                <p:cNvSpPr txBox="1"/>
                <p:nvPr/>
              </p:nvSpPr>
              <p:spPr>
                <a:xfrm>
                  <a:off x="4232262" y="879993"/>
                  <a:ext cx="1478623" cy="3539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700" b="1" dirty="0"/>
                    <a:t>Ⅱ. </a:t>
                  </a:r>
                  <a:r>
                    <a:rPr lang="ko-KR" altLang="en-US" sz="1700" b="1" dirty="0"/>
                    <a:t>게임 컨셉</a:t>
                  </a:r>
                </a:p>
              </p:txBody>
            </p:sp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7E12C955-059F-4EE9-B880-302E8C6B06AA}"/>
                    </a:ext>
                  </a:extLst>
                </p:cNvPr>
                <p:cNvSpPr txBox="1"/>
                <p:nvPr/>
              </p:nvSpPr>
              <p:spPr>
                <a:xfrm>
                  <a:off x="-131262" y="888524"/>
                  <a:ext cx="1648436" cy="3539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700" dirty="0"/>
                    <a:t>Ⅰ. </a:t>
                  </a:r>
                  <a:r>
                    <a:rPr lang="ko-KR" altLang="en-US" sz="1700" dirty="0"/>
                    <a:t>게임 개괄</a:t>
                  </a:r>
                </a:p>
              </p:txBody>
            </p:sp>
          </p:grp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5EF56A6D-C81D-4BD2-B2F8-5279181BD30B}"/>
                  </a:ext>
                </a:extLst>
              </p:cNvPr>
              <p:cNvSpPr txBox="1"/>
              <p:nvPr/>
            </p:nvSpPr>
            <p:spPr>
              <a:xfrm>
                <a:off x="2380398" y="813475"/>
                <a:ext cx="1011823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300" dirty="0"/>
                  <a:t>목적 </a:t>
                </a:r>
                <a:r>
                  <a:rPr lang="en-US" altLang="ko-KR" sz="1300" dirty="0"/>
                  <a:t>&amp;</a:t>
                </a:r>
              </a:p>
              <a:p>
                <a:pPr algn="ctr"/>
                <a:r>
                  <a:rPr lang="ko-KR" altLang="en-US" sz="1300" dirty="0"/>
                  <a:t>재미요소</a:t>
                </a:r>
              </a:p>
            </p:txBody>
          </p:sp>
        </p:grp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01033E38-F3CB-4849-A01E-0BC448B8F99D}"/>
                </a:ext>
              </a:extLst>
            </p:cNvPr>
            <p:cNvSpPr txBox="1"/>
            <p:nvPr/>
          </p:nvSpPr>
          <p:spPr>
            <a:xfrm>
              <a:off x="6758649" y="829663"/>
              <a:ext cx="951377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300" dirty="0"/>
                <a:t>패시브 </a:t>
              </a:r>
              <a:r>
                <a:rPr lang="en-US" altLang="ko-KR" sz="1300" dirty="0"/>
                <a:t>&amp;</a:t>
              </a:r>
            </a:p>
            <a:p>
              <a:pPr algn="ctr"/>
              <a:r>
                <a:rPr lang="ko-KR" altLang="en-US" sz="1300" dirty="0"/>
                <a:t>아이템</a:t>
              </a:r>
            </a:p>
          </p:txBody>
        </p:sp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2091" y="3213495"/>
            <a:ext cx="682811" cy="688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4503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4FA2DB8-3720-4731-B79B-28634B515071}"/>
              </a:ext>
            </a:extLst>
          </p:cNvPr>
          <p:cNvCxnSpPr/>
          <p:nvPr/>
        </p:nvCxnSpPr>
        <p:spPr>
          <a:xfrm>
            <a:off x="0" y="721453"/>
            <a:ext cx="12192000" cy="0"/>
          </a:xfrm>
          <a:prstGeom prst="line">
            <a:avLst/>
          </a:prstGeom>
          <a:ln w="1905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230DF4E-E2DB-4991-9096-80F51CDFDFF8}"/>
              </a:ext>
            </a:extLst>
          </p:cNvPr>
          <p:cNvSpPr/>
          <p:nvPr/>
        </p:nvSpPr>
        <p:spPr>
          <a:xfrm>
            <a:off x="10466664" y="138789"/>
            <a:ext cx="1725336" cy="384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Page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37/37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FC359E75-9E4C-4E3E-941F-98BDF9EA5636}"/>
              </a:ext>
            </a:extLst>
          </p:cNvPr>
          <p:cNvCxnSpPr/>
          <p:nvPr/>
        </p:nvCxnSpPr>
        <p:spPr>
          <a:xfrm>
            <a:off x="0" y="1377706"/>
            <a:ext cx="12192000" cy="0"/>
          </a:xfrm>
          <a:prstGeom prst="line">
            <a:avLst/>
          </a:prstGeom>
          <a:ln w="1905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EB9D7FB8-1AB9-49F4-95FA-4BB6778B8BFA}"/>
              </a:ext>
            </a:extLst>
          </p:cNvPr>
          <p:cNvGrpSpPr/>
          <p:nvPr/>
        </p:nvGrpSpPr>
        <p:grpSpPr>
          <a:xfrm>
            <a:off x="204133" y="192947"/>
            <a:ext cx="2853605" cy="398273"/>
            <a:chOff x="204133" y="192947"/>
            <a:chExt cx="2853605" cy="398273"/>
          </a:xfrm>
        </p:grpSpPr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62FA435A-0FC3-4F77-8892-5B4DDFDF3036}"/>
                </a:ext>
              </a:extLst>
            </p:cNvPr>
            <p:cNvGrpSpPr/>
            <p:nvPr/>
          </p:nvGrpSpPr>
          <p:grpSpPr>
            <a:xfrm>
              <a:off x="204133" y="192947"/>
              <a:ext cx="2853605" cy="384597"/>
              <a:chOff x="204133" y="192947"/>
              <a:chExt cx="2021747" cy="384597"/>
            </a:xfrm>
          </p:grpSpPr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22CDDAF0-98E1-4C50-A9AC-DF60A4E9C908}"/>
                  </a:ext>
                </a:extLst>
              </p:cNvPr>
              <p:cNvSpPr/>
              <p:nvPr/>
            </p:nvSpPr>
            <p:spPr>
              <a:xfrm>
                <a:off x="204133" y="192947"/>
                <a:ext cx="2021747" cy="384597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8A4EF935-464B-4DF9-B648-0030CBC660FC}"/>
                  </a:ext>
                </a:extLst>
              </p:cNvPr>
              <p:cNvSpPr/>
              <p:nvPr/>
            </p:nvSpPr>
            <p:spPr>
              <a:xfrm>
                <a:off x="204133" y="192947"/>
                <a:ext cx="1725336" cy="384597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500" dirty="0">
                    <a:solidFill>
                      <a:schemeClr val="tx1"/>
                    </a:solidFill>
                  </a:rPr>
                  <a:t>Sniper Champion league</a:t>
                </a:r>
                <a:endParaRPr lang="ko-KR" altLang="en-US" sz="1500" dirty="0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55" name="그림 54" descr="여자, 소녀, 젊은, 여성이(가) 표시된 사진&#10;&#10;자동 생성된 설명">
              <a:extLst>
                <a:ext uri="{FF2B5EF4-FFF2-40B4-BE49-F238E27FC236}">
                  <a16:creationId xmlns:a16="http://schemas.microsoft.com/office/drawing/2014/main" id="{541042C3-E474-4C1D-A514-4FB186AC299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17859" y="213477"/>
              <a:ext cx="251281" cy="377743"/>
            </a:xfrm>
            <a:prstGeom prst="rect">
              <a:avLst/>
            </a:prstGeom>
          </p:spPr>
        </p:pic>
      </p:grp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CE3AC2FC-E1FC-4619-8BDD-299A41FCFB0C}"/>
              </a:ext>
            </a:extLst>
          </p:cNvPr>
          <p:cNvCxnSpPr>
            <a:cxnSpLocks/>
          </p:cNvCxnSpPr>
          <p:nvPr/>
        </p:nvCxnSpPr>
        <p:spPr>
          <a:xfrm>
            <a:off x="24247" y="2074757"/>
            <a:ext cx="12167753" cy="1"/>
          </a:xfrm>
          <a:prstGeom prst="line">
            <a:avLst/>
          </a:prstGeom>
          <a:ln w="19050">
            <a:solidFill>
              <a:schemeClr val="accent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E890C2AF-2AFA-4EED-977F-637C34F6912C}"/>
              </a:ext>
            </a:extLst>
          </p:cNvPr>
          <p:cNvSpPr txBox="1"/>
          <p:nvPr/>
        </p:nvSpPr>
        <p:spPr>
          <a:xfrm>
            <a:off x="824600" y="1476745"/>
            <a:ext cx="473719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b="1" dirty="0"/>
              <a:t>이 게임을 왜 만들어야 하는가</a:t>
            </a:r>
            <a:r>
              <a:rPr lang="en-US" altLang="ko-KR" sz="2500" b="1" dirty="0"/>
              <a:t>?</a:t>
            </a:r>
            <a:endParaRPr lang="ko-KR" altLang="en-US" sz="2500" b="1" dirty="0"/>
          </a:p>
        </p:txBody>
      </p: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2B0FB5F8-36A7-46D2-9DD8-B146B41EA6AF}"/>
              </a:ext>
            </a:extLst>
          </p:cNvPr>
          <p:cNvCxnSpPr>
            <a:cxnSpLocks/>
          </p:cNvCxnSpPr>
          <p:nvPr/>
        </p:nvCxnSpPr>
        <p:spPr>
          <a:xfrm>
            <a:off x="12338" y="4620324"/>
            <a:ext cx="12167753" cy="1"/>
          </a:xfrm>
          <a:prstGeom prst="line">
            <a:avLst/>
          </a:prstGeom>
          <a:ln w="19050">
            <a:solidFill>
              <a:schemeClr val="accent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7A4CE9B4-CA06-4AF6-9682-18ED3462A83C}"/>
              </a:ext>
            </a:extLst>
          </p:cNvPr>
          <p:cNvSpPr txBox="1"/>
          <p:nvPr/>
        </p:nvSpPr>
        <p:spPr>
          <a:xfrm>
            <a:off x="846029" y="4068993"/>
            <a:ext cx="1467068" cy="5084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2500" b="1" dirty="0"/>
              <a:t>기대효과</a:t>
            </a:r>
          </a:p>
        </p:txBody>
      </p:sp>
      <p:pic>
        <p:nvPicPr>
          <p:cNvPr id="6" name="그림 5" descr="음식이(가) 표시된 사진&#10;&#10;자동 생성된 설명">
            <a:extLst>
              <a:ext uri="{FF2B5EF4-FFF2-40B4-BE49-F238E27FC236}">
                <a16:creationId xmlns:a16="http://schemas.microsoft.com/office/drawing/2014/main" id="{C33D5E2D-5FEB-4C43-9F1C-FD7424B31D73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50" y="1427204"/>
            <a:ext cx="735179" cy="55601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BB0C3DD-7F70-4B2A-8D43-B76BB824C4B6}"/>
              </a:ext>
            </a:extLst>
          </p:cNvPr>
          <p:cNvSpPr txBox="1"/>
          <p:nvPr/>
        </p:nvSpPr>
        <p:spPr>
          <a:xfrm>
            <a:off x="204880" y="2543175"/>
            <a:ext cx="184731" cy="3919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endParaRPr lang="ko-KR" altLang="en-US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5167BDC-2170-4F82-92ED-CD3FAC732350}"/>
              </a:ext>
            </a:extLst>
          </p:cNvPr>
          <p:cNvCxnSpPr>
            <a:cxnSpLocks/>
          </p:cNvCxnSpPr>
          <p:nvPr/>
        </p:nvCxnSpPr>
        <p:spPr>
          <a:xfrm>
            <a:off x="-12338" y="3750469"/>
            <a:ext cx="9131880" cy="0"/>
          </a:xfrm>
          <a:prstGeom prst="line">
            <a:avLst/>
          </a:prstGeom>
          <a:ln w="25400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D256D8FA-7EDD-4F1E-99F8-02512816F707}"/>
              </a:ext>
            </a:extLst>
          </p:cNvPr>
          <p:cNvGrpSpPr/>
          <p:nvPr/>
        </p:nvGrpSpPr>
        <p:grpSpPr>
          <a:xfrm>
            <a:off x="389611" y="2346813"/>
            <a:ext cx="593938" cy="1697136"/>
            <a:chOff x="527631" y="2346813"/>
            <a:chExt cx="593938" cy="1697136"/>
          </a:xfrm>
        </p:grpSpPr>
        <p:sp>
          <p:nvSpPr>
            <p:cNvPr id="17" name="원형: 비어 있음 16">
              <a:extLst>
                <a:ext uri="{FF2B5EF4-FFF2-40B4-BE49-F238E27FC236}">
                  <a16:creationId xmlns:a16="http://schemas.microsoft.com/office/drawing/2014/main" id="{50B2CE15-BEA2-43EC-87AB-4F695A3BE29C}"/>
                </a:ext>
              </a:extLst>
            </p:cNvPr>
            <p:cNvSpPr/>
            <p:nvPr/>
          </p:nvSpPr>
          <p:spPr>
            <a:xfrm>
              <a:off x="527631" y="3457917"/>
              <a:ext cx="593938" cy="586032"/>
            </a:xfrm>
            <a:prstGeom prst="donut">
              <a:avLst>
                <a:gd name="adj" fmla="val 29484"/>
              </a:avLst>
            </a:prstGeom>
            <a:solidFill>
              <a:srgbClr val="FF000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ko-KR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FFCB00ED-D7AC-49BE-A1FF-9AE9707D0959}"/>
                </a:ext>
              </a:extLst>
            </p:cNvPr>
            <p:cNvCxnSpPr>
              <a:stCxn id="17" idx="0"/>
            </p:cNvCxnSpPr>
            <p:nvPr/>
          </p:nvCxnSpPr>
          <p:spPr>
            <a:xfrm flipV="1">
              <a:off x="824600" y="2346813"/>
              <a:ext cx="4075" cy="1111104"/>
            </a:xfrm>
            <a:prstGeom prst="line">
              <a:avLst/>
            </a:prstGeom>
            <a:ln w="76200" cap="rnd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379AE4C2-CF6B-44F2-9619-EE43DFFF2617}"/>
              </a:ext>
            </a:extLst>
          </p:cNvPr>
          <p:cNvSpPr txBox="1"/>
          <p:nvPr/>
        </p:nvSpPr>
        <p:spPr>
          <a:xfrm>
            <a:off x="700865" y="2275774"/>
            <a:ext cx="1896673" cy="10341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500" b="1" dirty="0"/>
              <a:t>1.</a:t>
            </a:r>
            <a:r>
              <a:rPr lang="en-US" altLang="ko-KR" sz="1200" b="1" dirty="0"/>
              <a:t> </a:t>
            </a:r>
            <a:r>
              <a:rPr lang="ko-KR" altLang="en-US" sz="1200" b="1" dirty="0"/>
              <a:t>기존 </a:t>
            </a:r>
            <a:r>
              <a:rPr lang="en-US" altLang="ko-KR" sz="1200" b="1" dirty="0"/>
              <a:t>FPS</a:t>
            </a:r>
            <a:r>
              <a:rPr lang="ko-KR" altLang="en-US" sz="1200" b="1" dirty="0"/>
              <a:t> 개발을 한 </a:t>
            </a:r>
            <a:endParaRPr lang="en-US" altLang="ko-KR" sz="1200" b="1" dirty="0"/>
          </a:p>
          <a:p>
            <a:pPr>
              <a:lnSpc>
                <a:spcPct val="120000"/>
              </a:lnSpc>
            </a:pPr>
            <a:r>
              <a:rPr lang="en-US" altLang="ko-KR" sz="1200" b="1" dirty="0"/>
              <a:t>    </a:t>
            </a:r>
            <a:r>
              <a:rPr lang="ko-KR" altLang="en-US" sz="1200" b="1" dirty="0"/>
              <a:t>경험이 있기 때문에</a:t>
            </a:r>
            <a:endParaRPr lang="en-US" altLang="ko-KR" sz="1200" b="1" dirty="0"/>
          </a:p>
          <a:p>
            <a:pPr>
              <a:lnSpc>
                <a:spcPct val="120000"/>
              </a:lnSpc>
            </a:pPr>
            <a:r>
              <a:rPr lang="en-US" altLang="ko-KR" sz="1200" b="1" dirty="0"/>
              <a:t>    </a:t>
            </a:r>
            <a:r>
              <a:rPr lang="ko-KR" altLang="en-US" sz="1200" b="1" dirty="0"/>
              <a:t>효율적인 개발이 가능</a:t>
            </a:r>
            <a:endParaRPr lang="en-US" altLang="ko-KR" sz="1200" b="1" dirty="0"/>
          </a:p>
          <a:p>
            <a:pPr>
              <a:lnSpc>
                <a:spcPct val="120000"/>
              </a:lnSpc>
            </a:pPr>
            <a:r>
              <a:rPr lang="en-US" altLang="ko-KR" sz="1200" b="1" dirty="0"/>
              <a:t>    (20</a:t>
            </a:r>
            <a:r>
              <a:rPr lang="ko-KR" altLang="en-US" sz="1200" b="1" dirty="0"/>
              <a:t>인조 좀비</a:t>
            </a:r>
            <a:r>
              <a:rPr lang="en-US" altLang="ko-KR" sz="1200" b="1" dirty="0"/>
              <a:t>.Unity)</a:t>
            </a:r>
            <a:endParaRPr lang="ko-KR" altLang="en-US" sz="1200" b="1" dirty="0"/>
          </a:p>
        </p:txBody>
      </p: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B1CD5981-649E-422B-B836-2782C85C2C03}"/>
              </a:ext>
            </a:extLst>
          </p:cNvPr>
          <p:cNvGrpSpPr/>
          <p:nvPr/>
        </p:nvGrpSpPr>
        <p:grpSpPr>
          <a:xfrm>
            <a:off x="2648406" y="2346813"/>
            <a:ext cx="593938" cy="1697136"/>
            <a:chOff x="527631" y="2346813"/>
            <a:chExt cx="593938" cy="1697136"/>
          </a:xfrm>
        </p:grpSpPr>
        <p:sp>
          <p:nvSpPr>
            <p:cNvPr id="84" name="원형: 비어 있음 83">
              <a:extLst>
                <a:ext uri="{FF2B5EF4-FFF2-40B4-BE49-F238E27FC236}">
                  <a16:creationId xmlns:a16="http://schemas.microsoft.com/office/drawing/2014/main" id="{C90108F8-E73C-4095-996C-12EB68B0ECD8}"/>
                </a:ext>
              </a:extLst>
            </p:cNvPr>
            <p:cNvSpPr/>
            <p:nvPr/>
          </p:nvSpPr>
          <p:spPr>
            <a:xfrm>
              <a:off x="527631" y="3457917"/>
              <a:ext cx="593938" cy="586032"/>
            </a:xfrm>
            <a:prstGeom prst="donut">
              <a:avLst>
                <a:gd name="adj" fmla="val 29484"/>
              </a:avLst>
            </a:prstGeom>
            <a:solidFill>
              <a:srgbClr val="FF000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ko-KR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85" name="직선 연결선 84">
              <a:extLst>
                <a:ext uri="{FF2B5EF4-FFF2-40B4-BE49-F238E27FC236}">
                  <a16:creationId xmlns:a16="http://schemas.microsoft.com/office/drawing/2014/main" id="{AC874E41-4627-4736-A67E-D71E809EB74D}"/>
                </a:ext>
              </a:extLst>
            </p:cNvPr>
            <p:cNvCxnSpPr>
              <a:stCxn id="84" idx="0"/>
            </p:cNvCxnSpPr>
            <p:nvPr/>
          </p:nvCxnSpPr>
          <p:spPr>
            <a:xfrm flipV="1">
              <a:off x="824600" y="2346813"/>
              <a:ext cx="4075" cy="1111104"/>
            </a:xfrm>
            <a:prstGeom prst="line">
              <a:avLst/>
            </a:prstGeom>
            <a:ln w="76200" cap="rnd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6" name="TextBox 85">
            <a:extLst>
              <a:ext uri="{FF2B5EF4-FFF2-40B4-BE49-F238E27FC236}">
                <a16:creationId xmlns:a16="http://schemas.microsoft.com/office/drawing/2014/main" id="{123D4BF1-6A92-43C6-8482-5294FEAC80C4}"/>
              </a:ext>
            </a:extLst>
          </p:cNvPr>
          <p:cNvSpPr txBox="1"/>
          <p:nvPr/>
        </p:nvSpPr>
        <p:spPr>
          <a:xfrm>
            <a:off x="2955912" y="2275774"/>
            <a:ext cx="1797287" cy="10122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500" b="1" dirty="0"/>
              <a:t>2.</a:t>
            </a:r>
            <a:r>
              <a:rPr lang="en-US" altLang="ko-KR" sz="1200" b="1" dirty="0"/>
              <a:t> </a:t>
            </a:r>
            <a:r>
              <a:rPr lang="ko-KR" altLang="en-US" sz="1200" b="1" dirty="0"/>
              <a:t>기존 단순한 </a:t>
            </a:r>
            <a:r>
              <a:rPr lang="en-US" altLang="ko-KR" sz="1200" b="1" dirty="0"/>
              <a:t>FPS</a:t>
            </a:r>
            <a:r>
              <a:rPr lang="ko-KR" altLang="en-US" sz="1200" b="1" dirty="0"/>
              <a:t>를</a:t>
            </a:r>
            <a:endParaRPr lang="en-US" altLang="ko-KR" sz="1200" b="1" dirty="0"/>
          </a:p>
          <a:p>
            <a:pPr>
              <a:lnSpc>
                <a:spcPct val="120000"/>
              </a:lnSpc>
            </a:pPr>
            <a:r>
              <a:rPr lang="en-US" altLang="ko-KR" sz="1200" b="1" dirty="0"/>
              <a:t>    </a:t>
            </a:r>
            <a:r>
              <a:rPr lang="ko-KR" altLang="en-US" sz="1200" b="1" dirty="0"/>
              <a:t>즐기는 유저들에게 </a:t>
            </a:r>
            <a:endParaRPr lang="en-US" altLang="ko-KR" sz="1200" b="1" dirty="0"/>
          </a:p>
          <a:p>
            <a:pPr>
              <a:lnSpc>
                <a:spcPct val="120000"/>
              </a:lnSpc>
            </a:pPr>
            <a:r>
              <a:rPr lang="en-US" altLang="ko-KR" sz="1200" b="1" dirty="0"/>
              <a:t>    </a:t>
            </a:r>
            <a:r>
              <a:rPr lang="ko-KR" altLang="en-US" sz="1200" b="1" dirty="0"/>
              <a:t>쉽게 다가갈 수 있음</a:t>
            </a:r>
            <a:endParaRPr lang="en-US" altLang="ko-KR" sz="1200" b="1" dirty="0"/>
          </a:p>
          <a:p>
            <a:pPr>
              <a:lnSpc>
                <a:spcPct val="120000"/>
              </a:lnSpc>
            </a:pPr>
            <a:endParaRPr lang="en-US" altLang="ko-KR" sz="1200" b="1" dirty="0"/>
          </a:p>
        </p:txBody>
      </p: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CC2A4EED-E720-45CC-BC24-628808ACD6AD}"/>
              </a:ext>
            </a:extLst>
          </p:cNvPr>
          <p:cNvGrpSpPr/>
          <p:nvPr/>
        </p:nvGrpSpPr>
        <p:grpSpPr>
          <a:xfrm>
            <a:off x="5151532" y="2346813"/>
            <a:ext cx="593938" cy="1697136"/>
            <a:chOff x="527631" y="2346813"/>
            <a:chExt cx="593938" cy="1697136"/>
          </a:xfrm>
        </p:grpSpPr>
        <p:sp>
          <p:nvSpPr>
            <p:cNvPr id="88" name="원형: 비어 있음 87">
              <a:extLst>
                <a:ext uri="{FF2B5EF4-FFF2-40B4-BE49-F238E27FC236}">
                  <a16:creationId xmlns:a16="http://schemas.microsoft.com/office/drawing/2014/main" id="{A43F9BDF-66A9-44A6-AB9D-FE97DDA570AD}"/>
                </a:ext>
              </a:extLst>
            </p:cNvPr>
            <p:cNvSpPr/>
            <p:nvPr/>
          </p:nvSpPr>
          <p:spPr>
            <a:xfrm>
              <a:off x="527631" y="3457917"/>
              <a:ext cx="593938" cy="586032"/>
            </a:xfrm>
            <a:prstGeom prst="donut">
              <a:avLst>
                <a:gd name="adj" fmla="val 29484"/>
              </a:avLst>
            </a:prstGeom>
            <a:solidFill>
              <a:srgbClr val="FF000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ko-KR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89" name="직선 연결선 88">
              <a:extLst>
                <a:ext uri="{FF2B5EF4-FFF2-40B4-BE49-F238E27FC236}">
                  <a16:creationId xmlns:a16="http://schemas.microsoft.com/office/drawing/2014/main" id="{51732B99-0F56-4F0F-A45B-53A6F00D0996}"/>
                </a:ext>
              </a:extLst>
            </p:cNvPr>
            <p:cNvCxnSpPr>
              <a:stCxn id="88" idx="0"/>
            </p:cNvCxnSpPr>
            <p:nvPr/>
          </p:nvCxnSpPr>
          <p:spPr>
            <a:xfrm flipV="1">
              <a:off x="824600" y="2346813"/>
              <a:ext cx="4075" cy="1111104"/>
            </a:xfrm>
            <a:prstGeom prst="line">
              <a:avLst/>
            </a:prstGeom>
            <a:ln w="76200" cap="rnd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0" name="TextBox 89">
            <a:extLst>
              <a:ext uri="{FF2B5EF4-FFF2-40B4-BE49-F238E27FC236}">
                <a16:creationId xmlns:a16="http://schemas.microsoft.com/office/drawing/2014/main" id="{CFE261DD-9AED-411E-A35E-3F189C4179F9}"/>
              </a:ext>
            </a:extLst>
          </p:cNvPr>
          <p:cNvSpPr txBox="1"/>
          <p:nvPr/>
        </p:nvSpPr>
        <p:spPr>
          <a:xfrm>
            <a:off x="5467126" y="2275774"/>
            <a:ext cx="231185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500" b="1" dirty="0"/>
              <a:t>3.</a:t>
            </a:r>
            <a:r>
              <a:rPr lang="en-US" altLang="ko-KR" sz="1200" b="1" dirty="0"/>
              <a:t> </a:t>
            </a:r>
            <a:r>
              <a:rPr lang="ko-KR" altLang="en-US" sz="1200" b="1" dirty="0"/>
              <a:t>다양한 모드를</a:t>
            </a:r>
            <a:r>
              <a:rPr lang="en-US" altLang="ko-KR" sz="1200" b="1" dirty="0"/>
              <a:t> </a:t>
            </a:r>
            <a:r>
              <a:rPr lang="ko-KR" altLang="en-US" sz="1200" b="1" dirty="0"/>
              <a:t>즐길 수 있는</a:t>
            </a:r>
            <a:endParaRPr lang="en-US" altLang="ko-KR" sz="1200" b="1" dirty="0"/>
          </a:p>
          <a:p>
            <a:pPr>
              <a:lnSpc>
                <a:spcPct val="120000"/>
              </a:lnSpc>
            </a:pPr>
            <a:r>
              <a:rPr lang="en-US" altLang="ko-KR" sz="1200" b="1" dirty="0"/>
              <a:t>   </a:t>
            </a:r>
            <a:r>
              <a:rPr lang="ko-KR" altLang="en-US" sz="1200" b="1" dirty="0"/>
              <a:t> 컨텐츠</a:t>
            </a:r>
            <a:r>
              <a:rPr lang="en-US" altLang="ko-KR" sz="1200" b="1" dirty="0"/>
              <a:t> </a:t>
            </a:r>
            <a:r>
              <a:rPr lang="ko-KR" altLang="en-US" sz="1200" b="1" dirty="0"/>
              <a:t>확장성이 넓음</a:t>
            </a:r>
            <a:endParaRPr lang="en-US" altLang="ko-KR" sz="1200" b="1" dirty="0"/>
          </a:p>
          <a:p>
            <a:pPr>
              <a:lnSpc>
                <a:spcPct val="120000"/>
              </a:lnSpc>
            </a:pPr>
            <a:r>
              <a:rPr lang="en-US" altLang="ko-KR" sz="1200" b="1" dirty="0"/>
              <a:t>Ex)</a:t>
            </a:r>
            <a:r>
              <a:rPr lang="ko-KR" altLang="en-US" sz="1200" b="1" dirty="0"/>
              <a:t>랭크 모드</a:t>
            </a:r>
            <a:r>
              <a:rPr lang="en-US" altLang="ko-KR" sz="1200" b="1" dirty="0"/>
              <a:t>, 3vs3 </a:t>
            </a:r>
            <a:r>
              <a:rPr lang="ko-KR" altLang="en-US" sz="1200" b="1" dirty="0"/>
              <a:t>모드</a:t>
            </a:r>
            <a:endParaRPr lang="en-US" altLang="ko-KR" sz="1200" b="1" dirty="0"/>
          </a:p>
          <a:p>
            <a:pPr>
              <a:lnSpc>
                <a:spcPct val="120000"/>
              </a:lnSpc>
            </a:pPr>
            <a:r>
              <a:rPr lang="en-US" altLang="ko-KR" sz="1200" b="1" dirty="0"/>
              <a:t>    </a:t>
            </a:r>
            <a:r>
              <a:rPr lang="ko-KR" altLang="en-US" sz="1200" b="1" dirty="0"/>
              <a:t>깃발 뺏기</a:t>
            </a:r>
            <a:r>
              <a:rPr lang="en-US" altLang="ko-KR" sz="1200" b="1" dirty="0"/>
              <a:t>, </a:t>
            </a:r>
            <a:r>
              <a:rPr lang="ko-KR" altLang="en-US" sz="1200" b="1" dirty="0"/>
              <a:t>왕대두 모드</a:t>
            </a:r>
            <a:endParaRPr lang="en-US" altLang="ko-KR" sz="1200" b="1" dirty="0"/>
          </a:p>
          <a:p>
            <a:pPr>
              <a:lnSpc>
                <a:spcPct val="120000"/>
              </a:lnSpc>
            </a:pPr>
            <a:r>
              <a:rPr lang="en-US" altLang="ko-KR" sz="1200" b="1" dirty="0"/>
              <a:t>    </a:t>
            </a:r>
            <a:r>
              <a:rPr lang="ko-KR" altLang="en-US" sz="1200" b="1" dirty="0"/>
              <a:t>스토리 모드</a:t>
            </a:r>
            <a:endParaRPr lang="en-US" altLang="ko-KR" sz="1200" b="1" dirty="0"/>
          </a:p>
          <a:p>
            <a:pPr>
              <a:lnSpc>
                <a:spcPct val="120000"/>
              </a:lnSpc>
            </a:pPr>
            <a:endParaRPr lang="en-US" altLang="ko-KR" sz="1200" b="1" dirty="0"/>
          </a:p>
        </p:txBody>
      </p: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E1BC4BB0-748E-4506-AAEE-CA59789047A2}"/>
              </a:ext>
            </a:extLst>
          </p:cNvPr>
          <p:cNvGrpSpPr/>
          <p:nvPr/>
        </p:nvGrpSpPr>
        <p:grpSpPr>
          <a:xfrm>
            <a:off x="7727482" y="2346813"/>
            <a:ext cx="593938" cy="1697136"/>
            <a:chOff x="527631" y="2346813"/>
            <a:chExt cx="593938" cy="1697136"/>
          </a:xfrm>
        </p:grpSpPr>
        <p:sp>
          <p:nvSpPr>
            <p:cNvPr id="92" name="원형: 비어 있음 91">
              <a:extLst>
                <a:ext uri="{FF2B5EF4-FFF2-40B4-BE49-F238E27FC236}">
                  <a16:creationId xmlns:a16="http://schemas.microsoft.com/office/drawing/2014/main" id="{B0572C7F-AA0D-437C-A05F-EA777193E76A}"/>
                </a:ext>
              </a:extLst>
            </p:cNvPr>
            <p:cNvSpPr/>
            <p:nvPr/>
          </p:nvSpPr>
          <p:spPr>
            <a:xfrm>
              <a:off x="527631" y="3457917"/>
              <a:ext cx="593938" cy="586032"/>
            </a:xfrm>
            <a:prstGeom prst="donut">
              <a:avLst>
                <a:gd name="adj" fmla="val 29484"/>
              </a:avLst>
            </a:prstGeom>
            <a:solidFill>
              <a:srgbClr val="FF000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ko-KR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93" name="직선 연결선 92">
              <a:extLst>
                <a:ext uri="{FF2B5EF4-FFF2-40B4-BE49-F238E27FC236}">
                  <a16:creationId xmlns:a16="http://schemas.microsoft.com/office/drawing/2014/main" id="{1D372F91-95CB-4BB9-ACCA-60A3464BC2C2}"/>
                </a:ext>
              </a:extLst>
            </p:cNvPr>
            <p:cNvCxnSpPr>
              <a:stCxn id="92" idx="0"/>
            </p:cNvCxnSpPr>
            <p:nvPr/>
          </p:nvCxnSpPr>
          <p:spPr>
            <a:xfrm flipV="1">
              <a:off x="824600" y="2346813"/>
              <a:ext cx="4075" cy="1111104"/>
            </a:xfrm>
            <a:prstGeom prst="line">
              <a:avLst/>
            </a:prstGeom>
            <a:ln w="76200" cap="rnd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4" name="TextBox 93">
            <a:extLst>
              <a:ext uri="{FF2B5EF4-FFF2-40B4-BE49-F238E27FC236}">
                <a16:creationId xmlns:a16="http://schemas.microsoft.com/office/drawing/2014/main" id="{A6AE21B1-10A2-49B5-A0B0-B607B8054DAB}"/>
              </a:ext>
            </a:extLst>
          </p:cNvPr>
          <p:cNvSpPr txBox="1"/>
          <p:nvPr/>
        </p:nvSpPr>
        <p:spPr>
          <a:xfrm>
            <a:off x="8038739" y="2275774"/>
            <a:ext cx="2238113" cy="812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500" b="1" dirty="0"/>
              <a:t>4.</a:t>
            </a:r>
            <a:r>
              <a:rPr lang="en-US" altLang="ko-KR" sz="1200" b="1" dirty="0"/>
              <a:t> </a:t>
            </a:r>
            <a:r>
              <a:rPr lang="ko-KR" altLang="en-US" sz="1200" b="1" dirty="0"/>
              <a:t>신규 코스튬</a:t>
            </a:r>
            <a:r>
              <a:rPr lang="en-US" altLang="ko-KR" sz="1200" b="1" dirty="0"/>
              <a:t>, </a:t>
            </a:r>
            <a:r>
              <a:rPr lang="ko-KR" altLang="en-US" sz="1200" b="1" dirty="0"/>
              <a:t>총기 스킨</a:t>
            </a:r>
            <a:r>
              <a:rPr lang="en-US" altLang="ko-KR" sz="1200" b="1" dirty="0"/>
              <a:t>, </a:t>
            </a:r>
            <a:r>
              <a:rPr lang="ko-KR" altLang="en-US" sz="1200" b="1" dirty="0"/>
              <a:t>맵</a:t>
            </a:r>
            <a:endParaRPr lang="en-US" altLang="ko-KR" sz="1200" b="1" dirty="0"/>
          </a:p>
          <a:p>
            <a:pPr>
              <a:lnSpc>
                <a:spcPct val="120000"/>
              </a:lnSpc>
            </a:pPr>
            <a:r>
              <a:rPr lang="en-US" altLang="ko-KR" sz="1200" b="1" dirty="0"/>
              <a:t>   </a:t>
            </a:r>
            <a:r>
              <a:rPr lang="ko-KR" altLang="en-US" sz="1200" b="1" dirty="0"/>
              <a:t> 컨텐츠를</a:t>
            </a:r>
            <a:r>
              <a:rPr lang="en-US" altLang="ko-KR" sz="1200" b="1" dirty="0"/>
              <a:t> </a:t>
            </a:r>
            <a:r>
              <a:rPr lang="ko-KR" altLang="en-US" sz="1200" b="1" dirty="0"/>
              <a:t>추가</a:t>
            </a:r>
            <a:r>
              <a:rPr lang="en-US" altLang="ko-KR" sz="1200" b="1" dirty="0"/>
              <a:t> </a:t>
            </a:r>
            <a:r>
              <a:rPr lang="ko-KR" altLang="en-US" sz="1200" b="1" dirty="0"/>
              <a:t>시</a:t>
            </a:r>
            <a:endParaRPr lang="en-US" altLang="ko-KR" sz="1200" b="1" dirty="0"/>
          </a:p>
          <a:p>
            <a:pPr>
              <a:lnSpc>
                <a:spcPct val="120000"/>
              </a:lnSpc>
            </a:pPr>
            <a:r>
              <a:rPr lang="en-US" altLang="ko-KR" sz="1200" b="1" dirty="0"/>
              <a:t>   </a:t>
            </a:r>
            <a:r>
              <a:rPr lang="ko-KR" altLang="en-US" sz="1200" b="1" dirty="0"/>
              <a:t> 매출을 얻을</a:t>
            </a:r>
            <a:r>
              <a:rPr lang="en-US" altLang="ko-KR" sz="1200" b="1" dirty="0"/>
              <a:t> </a:t>
            </a:r>
            <a:r>
              <a:rPr lang="ko-KR" altLang="en-US" sz="1200" b="1" dirty="0"/>
              <a:t>수</a:t>
            </a:r>
            <a:r>
              <a:rPr lang="en-US" altLang="ko-KR" sz="1200" b="1" dirty="0"/>
              <a:t> </a:t>
            </a:r>
            <a:r>
              <a:rPr lang="ko-KR" altLang="en-US" sz="1200" b="1" dirty="0"/>
              <a:t>있음</a:t>
            </a:r>
            <a:endParaRPr lang="en-US" altLang="ko-KR" sz="1200" b="1" dirty="0"/>
          </a:p>
        </p:txBody>
      </p:sp>
      <p:cxnSp>
        <p:nvCxnSpPr>
          <p:cNvPr id="95" name="직선 연결선 94">
            <a:extLst>
              <a:ext uri="{FF2B5EF4-FFF2-40B4-BE49-F238E27FC236}">
                <a16:creationId xmlns:a16="http://schemas.microsoft.com/office/drawing/2014/main" id="{D80DEDE9-1784-4B8F-AA58-D058E1225F27}"/>
              </a:ext>
            </a:extLst>
          </p:cNvPr>
          <p:cNvCxnSpPr>
            <a:cxnSpLocks/>
          </p:cNvCxnSpPr>
          <p:nvPr/>
        </p:nvCxnSpPr>
        <p:spPr>
          <a:xfrm>
            <a:off x="-12338" y="6357957"/>
            <a:ext cx="9131880" cy="0"/>
          </a:xfrm>
          <a:prstGeom prst="line">
            <a:avLst/>
          </a:prstGeom>
          <a:ln w="25400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AC36060D-1AB3-44DA-8B88-85941A39C5B9}"/>
              </a:ext>
            </a:extLst>
          </p:cNvPr>
          <p:cNvGrpSpPr/>
          <p:nvPr/>
        </p:nvGrpSpPr>
        <p:grpSpPr>
          <a:xfrm>
            <a:off x="389611" y="4954301"/>
            <a:ext cx="593938" cy="1697136"/>
            <a:chOff x="527631" y="2346813"/>
            <a:chExt cx="593938" cy="1697136"/>
          </a:xfrm>
        </p:grpSpPr>
        <p:sp>
          <p:nvSpPr>
            <p:cNvPr id="97" name="원형: 비어 있음 96">
              <a:extLst>
                <a:ext uri="{FF2B5EF4-FFF2-40B4-BE49-F238E27FC236}">
                  <a16:creationId xmlns:a16="http://schemas.microsoft.com/office/drawing/2014/main" id="{DD43B06E-8E78-4B0C-BC4E-FDC86B8BB36F}"/>
                </a:ext>
              </a:extLst>
            </p:cNvPr>
            <p:cNvSpPr/>
            <p:nvPr/>
          </p:nvSpPr>
          <p:spPr>
            <a:xfrm>
              <a:off x="527631" y="3457917"/>
              <a:ext cx="593938" cy="586032"/>
            </a:xfrm>
            <a:prstGeom prst="donut">
              <a:avLst>
                <a:gd name="adj" fmla="val 29484"/>
              </a:avLst>
            </a:prstGeom>
            <a:solidFill>
              <a:srgbClr val="FF000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98" name="직선 연결선 97">
              <a:extLst>
                <a:ext uri="{FF2B5EF4-FFF2-40B4-BE49-F238E27FC236}">
                  <a16:creationId xmlns:a16="http://schemas.microsoft.com/office/drawing/2014/main" id="{367E6EBF-5318-4557-B26A-7C99F86FF909}"/>
                </a:ext>
              </a:extLst>
            </p:cNvPr>
            <p:cNvCxnSpPr>
              <a:stCxn id="97" idx="0"/>
            </p:cNvCxnSpPr>
            <p:nvPr/>
          </p:nvCxnSpPr>
          <p:spPr>
            <a:xfrm flipV="1">
              <a:off x="824600" y="2346813"/>
              <a:ext cx="4075" cy="1111104"/>
            </a:xfrm>
            <a:prstGeom prst="line">
              <a:avLst/>
            </a:prstGeom>
            <a:ln w="76200" cap="rnd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9" name="그림 98">
            <a:extLst>
              <a:ext uri="{FF2B5EF4-FFF2-40B4-BE49-F238E27FC236}">
                <a16:creationId xmlns:a16="http://schemas.microsoft.com/office/drawing/2014/main" id="{C3F6AF9A-5141-4F3F-984E-B72E73DB67EE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333" b="90000" l="9957" r="89827">
                        <a14:foregroundMark x1="61472" y1="7778" x2="61472" y2="7778"/>
                        <a14:foregroundMark x1="69048" y1="80000" x2="69048" y2="80000"/>
                        <a14:foregroundMark x1="40260" y1="32000" x2="40260" y2="32000"/>
                        <a14:foregroundMark x1="41558" y1="29333" x2="41558" y2="29333"/>
                        <a14:foregroundMark x1="38528" y1="30667" x2="38528" y2="30667"/>
                        <a14:foregroundMark x1="39394" y1="29778" x2="39394" y2="29778"/>
                        <a14:foregroundMark x1="37013" y1="30222" x2="37013" y2="30222"/>
                        <a14:foregroundMark x1="39610" y1="29778" x2="39610" y2="29778"/>
                        <a14:foregroundMark x1="43506" y1="29778" x2="33983" y2="31556"/>
                        <a14:foregroundMark x1="42208" y1="32222" x2="36147" y2="32667"/>
                        <a14:foregroundMark x1="40909" y1="34667" x2="37013" y2="37556"/>
                        <a14:foregroundMark x1="51732" y1="86889" x2="56926" y2="86667"/>
                        <a14:foregroundMark x1="62338" y1="86667" x2="64502" y2="86667"/>
                        <a14:foregroundMark x1="53030" y1="88000" x2="77489" y2="86667"/>
                        <a14:foregroundMark x1="24459" y1="89778" x2="75325" y2="87111"/>
                        <a14:foregroundMark x1="58225" y1="5333" x2="58225" y2="5333"/>
                        <a14:foregroundMark x1="61472" y1="6667" x2="61472" y2="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982" y="4023611"/>
            <a:ext cx="669618" cy="589202"/>
          </a:xfrm>
          <a:prstGeom prst="rect">
            <a:avLst/>
          </a:prstGeom>
        </p:spPr>
      </p:pic>
      <p:sp>
        <p:nvSpPr>
          <p:cNvPr id="100" name="TextBox 99">
            <a:extLst>
              <a:ext uri="{FF2B5EF4-FFF2-40B4-BE49-F238E27FC236}">
                <a16:creationId xmlns:a16="http://schemas.microsoft.com/office/drawing/2014/main" id="{B381DD55-4EDE-4B84-90C5-1ABBB4B41510}"/>
              </a:ext>
            </a:extLst>
          </p:cNvPr>
          <p:cNvSpPr txBox="1"/>
          <p:nvPr/>
        </p:nvSpPr>
        <p:spPr>
          <a:xfrm>
            <a:off x="700865" y="4872866"/>
            <a:ext cx="2258952" cy="9787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>
              <a:lnSpc>
                <a:spcPct val="120000"/>
              </a:lnSpc>
              <a:buAutoNum type="arabicPeriod"/>
            </a:pPr>
            <a:r>
              <a:rPr lang="ko-KR" altLang="en-US" sz="1200" b="1" dirty="0"/>
              <a:t>게임 개발 능력 증진과</a:t>
            </a:r>
            <a:endParaRPr lang="en-US" altLang="ko-KR" sz="1200" b="1" dirty="0"/>
          </a:p>
          <a:p>
            <a:pPr>
              <a:lnSpc>
                <a:spcPct val="120000"/>
              </a:lnSpc>
            </a:pPr>
            <a:r>
              <a:rPr lang="ko-KR" altLang="en-US" sz="1200" b="1" dirty="0"/>
              <a:t>    주기적인 컨텐츠 업데이트 </a:t>
            </a:r>
            <a:endParaRPr lang="en-US" altLang="ko-KR" sz="1200" b="1" dirty="0"/>
          </a:p>
          <a:p>
            <a:pPr>
              <a:lnSpc>
                <a:spcPct val="120000"/>
              </a:lnSpc>
            </a:pPr>
            <a:r>
              <a:rPr lang="en-US" altLang="ko-KR" sz="1200" b="1" dirty="0"/>
              <a:t>    </a:t>
            </a:r>
            <a:r>
              <a:rPr lang="ko-KR" altLang="en-US" sz="1200" b="1" dirty="0"/>
              <a:t>등의</a:t>
            </a:r>
            <a:r>
              <a:rPr lang="en-US" altLang="ko-KR" sz="1200" b="1" dirty="0"/>
              <a:t> </a:t>
            </a:r>
            <a:r>
              <a:rPr lang="ko-KR" altLang="en-US" sz="1200" b="1" dirty="0"/>
              <a:t>추가 개발로 게임 </a:t>
            </a:r>
            <a:endParaRPr lang="en-US" altLang="ko-KR" sz="1200" b="1" dirty="0"/>
          </a:p>
          <a:p>
            <a:pPr>
              <a:lnSpc>
                <a:spcPct val="120000"/>
              </a:lnSpc>
            </a:pPr>
            <a:r>
              <a:rPr lang="en-US" altLang="ko-KR" sz="1200" b="1" dirty="0"/>
              <a:t>    </a:t>
            </a:r>
            <a:r>
              <a:rPr lang="ko-KR" altLang="en-US" sz="1200" b="1" dirty="0"/>
              <a:t>운영의 안정성이</a:t>
            </a:r>
            <a:r>
              <a:rPr lang="en-US" altLang="ko-KR" sz="1200" b="1" dirty="0"/>
              <a:t> </a:t>
            </a:r>
            <a:r>
              <a:rPr lang="ko-KR" altLang="en-US" sz="1200" b="1" dirty="0"/>
              <a:t>높아짐</a:t>
            </a:r>
          </a:p>
        </p:txBody>
      </p:sp>
      <p:grpSp>
        <p:nvGrpSpPr>
          <p:cNvPr id="104" name="그룹 103">
            <a:extLst>
              <a:ext uri="{FF2B5EF4-FFF2-40B4-BE49-F238E27FC236}">
                <a16:creationId xmlns:a16="http://schemas.microsoft.com/office/drawing/2014/main" id="{E4B9823A-9E75-457D-8A83-BCAE3B53E667}"/>
              </a:ext>
            </a:extLst>
          </p:cNvPr>
          <p:cNvGrpSpPr/>
          <p:nvPr/>
        </p:nvGrpSpPr>
        <p:grpSpPr>
          <a:xfrm>
            <a:off x="2648406" y="4967917"/>
            <a:ext cx="593938" cy="1697136"/>
            <a:chOff x="527631" y="2346813"/>
            <a:chExt cx="593938" cy="1697136"/>
          </a:xfrm>
        </p:grpSpPr>
        <p:sp>
          <p:nvSpPr>
            <p:cNvPr id="105" name="원형: 비어 있음 104">
              <a:extLst>
                <a:ext uri="{FF2B5EF4-FFF2-40B4-BE49-F238E27FC236}">
                  <a16:creationId xmlns:a16="http://schemas.microsoft.com/office/drawing/2014/main" id="{96D39BA1-4779-4E15-A2DB-E5F2F95D0BA9}"/>
                </a:ext>
              </a:extLst>
            </p:cNvPr>
            <p:cNvSpPr/>
            <p:nvPr/>
          </p:nvSpPr>
          <p:spPr>
            <a:xfrm>
              <a:off x="527631" y="3457917"/>
              <a:ext cx="593938" cy="586032"/>
            </a:xfrm>
            <a:prstGeom prst="donut">
              <a:avLst>
                <a:gd name="adj" fmla="val 29484"/>
              </a:avLst>
            </a:prstGeom>
            <a:solidFill>
              <a:srgbClr val="FF000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06" name="직선 연결선 105">
              <a:extLst>
                <a:ext uri="{FF2B5EF4-FFF2-40B4-BE49-F238E27FC236}">
                  <a16:creationId xmlns:a16="http://schemas.microsoft.com/office/drawing/2014/main" id="{F256658E-BECF-4C8B-8FBB-F2C2ED9AC44C}"/>
                </a:ext>
              </a:extLst>
            </p:cNvPr>
            <p:cNvCxnSpPr>
              <a:stCxn id="105" idx="0"/>
            </p:cNvCxnSpPr>
            <p:nvPr/>
          </p:nvCxnSpPr>
          <p:spPr>
            <a:xfrm flipV="1">
              <a:off x="824600" y="2346813"/>
              <a:ext cx="4075" cy="1111104"/>
            </a:xfrm>
            <a:prstGeom prst="line">
              <a:avLst/>
            </a:prstGeom>
            <a:ln w="76200" cap="rnd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7" name="TextBox 106">
            <a:extLst>
              <a:ext uri="{FF2B5EF4-FFF2-40B4-BE49-F238E27FC236}">
                <a16:creationId xmlns:a16="http://schemas.microsoft.com/office/drawing/2014/main" id="{B29A447E-1670-4149-B73D-3623A0DFAA4A}"/>
              </a:ext>
            </a:extLst>
          </p:cNvPr>
          <p:cNvSpPr txBox="1"/>
          <p:nvPr/>
        </p:nvSpPr>
        <p:spPr>
          <a:xfrm>
            <a:off x="2955912" y="4896878"/>
            <a:ext cx="2258952" cy="10341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500" b="1" dirty="0"/>
              <a:t>2.</a:t>
            </a:r>
            <a:r>
              <a:rPr lang="en-US" altLang="ko-KR" sz="1200" b="1" dirty="0"/>
              <a:t> </a:t>
            </a:r>
            <a:r>
              <a:rPr lang="ko-KR" altLang="en-US" sz="1200" b="1" dirty="0"/>
              <a:t>기존 방식을 적용</a:t>
            </a:r>
            <a:endParaRPr lang="en-US" altLang="ko-KR" sz="1200" b="1" dirty="0"/>
          </a:p>
          <a:p>
            <a:pPr>
              <a:lnSpc>
                <a:spcPct val="120000"/>
              </a:lnSpc>
            </a:pPr>
            <a:r>
              <a:rPr lang="en-US" altLang="ko-KR" sz="1200" b="1" dirty="0"/>
              <a:t>    </a:t>
            </a:r>
            <a:r>
              <a:rPr lang="ko-KR" altLang="en-US" sz="1200" b="1" dirty="0"/>
              <a:t>함으로써 진입장벽이</a:t>
            </a:r>
            <a:endParaRPr lang="en-US" altLang="ko-KR" sz="1200" b="1" dirty="0"/>
          </a:p>
          <a:p>
            <a:pPr>
              <a:lnSpc>
                <a:spcPct val="120000"/>
              </a:lnSpc>
            </a:pPr>
            <a:r>
              <a:rPr lang="en-US" altLang="ko-KR" sz="1200" b="1" dirty="0"/>
              <a:t>    </a:t>
            </a:r>
            <a:r>
              <a:rPr lang="ko-KR" altLang="en-US" sz="1200" b="1" dirty="0"/>
              <a:t>비교적</a:t>
            </a:r>
            <a:r>
              <a:rPr lang="en-US" altLang="ko-KR" sz="1200" b="1" dirty="0"/>
              <a:t> </a:t>
            </a:r>
            <a:r>
              <a:rPr lang="ko-KR" altLang="en-US" sz="1200" b="1" dirty="0"/>
              <a:t>낮아 신규 유저들은</a:t>
            </a:r>
            <a:endParaRPr lang="en-US" altLang="ko-KR" sz="1200" b="1" dirty="0"/>
          </a:p>
          <a:p>
            <a:pPr>
              <a:lnSpc>
                <a:spcPct val="120000"/>
              </a:lnSpc>
            </a:pPr>
            <a:r>
              <a:rPr lang="en-US" altLang="ko-KR" sz="1200" b="1" dirty="0"/>
              <a:t>    </a:t>
            </a:r>
            <a:r>
              <a:rPr lang="ko-KR" altLang="en-US" sz="1200" b="1" dirty="0"/>
              <a:t>쉽게 다가올 수 있음</a:t>
            </a:r>
            <a:endParaRPr lang="en-US" altLang="ko-KR" sz="1200" b="1" dirty="0"/>
          </a:p>
        </p:txBody>
      </p:sp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4C754CC3-87CF-4A4B-89B0-A543ACB4DF79}"/>
              </a:ext>
            </a:extLst>
          </p:cNvPr>
          <p:cNvGrpSpPr/>
          <p:nvPr/>
        </p:nvGrpSpPr>
        <p:grpSpPr>
          <a:xfrm>
            <a:off x="5151532" y="4943905"/>
            <a:ext cx="593938" cy="1697136"/>
            <a:chOff x="527631" y="2346813"/>
            <a:chExt cx="593938" cy="1697136"/>
          </a:xfrm>
        </p:grpSpPr>
        <p:sp>
          <p:nvSpPr>
            <p:cNvPr id="114" name="원형: 비어 있음 113">
              <a:extLst>
                <a:ext uri="{FF2B5EF4-FFF2-40B4-BE49-F238E27FC236}">
                  <a16:creationId xmlns:a16="http://schemas.microsoft.com/office/drawing/2014/main" id="{5527282B-D0D8-4901-ABB1-1B5D610F76AE}"/>
                </a:ext>
              </a:extLst>
            </p:cNvPr>
            <p:cNvSpPr/>
            <p:nvPr/>
          </p:nvSpPr>
          <p:spPr>
            <a:xfrm>
              <a:off x="527631" y="3457917"/>
              <a:ext cx="593938" cy="586032"/>
            </a:xfrm>
            <a:prstGeom prst="donut">
              <a:avLst>
                <a:gd name="adj" fmla="val 29484"/>
              </a:avLst>
            </a:prstGeom>
            <a:solidFill>
              <a:srgbClr val="FF000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15" name="직선 연결선 114">
              <a:extLst>
                <a:ext uri="{FF2B5EF4-FFF2-40B4-BE49-F238E27FC236}">
                  <a16:creationId xmlns:a16="http://schemas.microsoft.com/office/drawing/2014/main" id="{9D352D3D-9EFF-4EDE-A38C-0E683F3995AA}"/>
                </a:ext>
              </a:extLst>
            </p:cNvPr>
            <p:cNvCxnSpPr>
              <a:stCxn id="114" idx="0"/>
            </p:cNvCxnSpPr>
            <p:nvPr/>
          </p:nvCxnSpPr>
          <p:spPr>
            <a:xfrm flipV="1">
              <a:off x="824600" y="2346813"/>
              <a:ext cx="4075" cy="1111104"/>
            </a:xfrm>
            <a:prstGeom prst="line">
              <a:avLst/>
            </a:prstGeom>
            <a:ln w="76200" cap="rnd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6" name="TextBox 115">
            <a:extLst>
              <a:ext uri="{FF2B5EF4-FFF2-40B4-BE49-F238E27FC236}">
                <a16:creationId xmlns:a16="http://schemas.microsoft.com/office/drawing/2014/main" id="{0B1A13E6-E77B-4DBF-BED4-75984C5C0DFA}"/>
              </a:ext>
            </a:extLst>
          </p:cNvPr>
          <p:cNvSpPr txBox="1"/>
          <p:nvPr/>
        </p:nvSpPr>
        <p:spPr>
          <a:xfrm>
            <a:off x="5467126" y="4872866"/>
            <a:ext cx="2358338" cy="10341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500" b="1" dirty="0"/>
              <a:t>3.</a:t>
            </a:r>
            <a:r>
              <a:rPr lang="en-US" altLang="ko-KR" sz="1200" b="1" dirty="0"/>
              <a:t> </a:t>
            </a:r>
            <a:r>
              <a:rPr lang="ko-KR" altLang="en-US" sz="1200" b="1" dirty="0"/>
              <a:t>컨텐츠를 출시함으로서 </a:t>
            </a:r>
            <a:endParaRPr lang="en-US" altLang="ko-KR" sz="1200" b="1" dirty="0"/>
          </a:p>
          <a:p>
            <a:pPr>
              <a:lnSpc>
                <a:spcPct val="120000"/>
              </a:lnSpc>
            </a:pPr>
            <a:r>
              <a:rPr lang="en-US" altLang="ko-KR" sz="1200" b="1" dirty="0"/>
              <a:t>    </a:t>
            </a:r>
            <a:r>
              <a:rPr lang="ko-KR" altLang="en-US" sz="1200" b="1" dirty="0"/>
              <a:t>다양한 이벤트를 부가적으로</a:t>
            </a:r>
            <a:endParaRPr lang="en-US" altLang="ko-KR" sz="1200" b="1" dirty="0"/>
          </a:p>
          <a:p>
            <a:pPr>
              <a:lnSpc>
                <a:spcPct val="120000"/>
              </a:lnSpc>
            </a:pPr>
            <a:r>
              <a:rPr lang="ko-KR" altLang="en-US" sz="1200" b="1" dirty="0"/>
              <a:t>    기획 및 적용 가능</a:t>
            </a:r>
            <a:endParaRPr lang="en-US" altLang="ko-KR" sz="1200" b="1" dirty="0"/>
          </a:p>
          <a:p>
            <a:pPr>
              <a:lnSpc>
                <a:spcPct val="120000"/>
              </a:lnSpc>
            </a:pPr>
            <a:r>
              <a:rPr lang="en-US" altLang="ko-KR" sz="1200" b="1" dirty="0"/>
              <a:t>Ex) </a:t>
            </a:r>
            <a:r>
              <a:rPr lang="ko-KR" altLang="en-US" sz="1200" b="1" dirty="0"/>
              <a:t>출석</a:t>
            </a:r>
            <a:r>
              <a:rPr lang="en-US" altLang="ko-KR" sz="1200" b="1" dirty="0"/>
              <a:t>, </a:t>
            </a:r>
            <a:r>
              <a:rPr lang="ko-KR" altLang="en-US" sz="1200" b="1" dirty="0"/>
              <a:t>빙고</a:t>
            </a:r>
            <a:r>
              <a:rPr lang="en-US" altLang="ko-KR" sz="1200" b="1" dirty="0"/>
              <a:t>, </a:t>
            </a:r>
            <a:r>
              <a:rPr lang="ko-KR" altLang="en-US" sz="1200" b="1" dirty="0"/>
              <a:t>뽑기 등</a:t>
            </a:r>
            <a:endParaRPr lang="en-US" altLang="ko-KR" sz="1200" b="1" dirty="0"/>
          </a:p>
        </p:txBody>
      </p:sp>
      <p:grpSp>
        <p:nvGrpSpPr>
          <p:cNvPr id="122" name="그룹 121">
            <a:extLst>
              <a:ext uri="{FF2B5EF4-FFF2-40B4-BE49-F238E27FC236}">
                <a16:creationId xmlns:a16="http://schemas.microsoft.com/office/drawing/2014/main" id="{E7D974B6-2ED7-4F4D-945C-9C7A5BD15CA7}"/>
              </a:ext>
            </a:extLst>
          </p:cNvPr>
          <p:cNvGrpSpPr/>
          <p:nvPr/>
        </p:nvGrpSpPr>
        <p:grpSpPr>
          <a:xfrm>
            <a:off x="7727482" y="4943905"/>
            <a:ext cx="593938" cy="1697136"/>
            <a:chOff x="527631" y="2346813"/>
            <a:chExt cx="593938" cy="1697136"/>
          </a:xfrm>
        </p:grpSpPr>
        <p:sp>
          <p:nvSpPr>
            <p:cNvPr id="123" name="원형: 비어 있음 122">
              <a:extLst>
                <a:ext uri="{FF2B5EF4-FFF2-40B4-BE49-F238E27FC236}">
                  <a16:creationId xmlns:a16="http://schemas.microsoft.com/office/drawing/2014/main" id="{F8817DEA-721E-4FFB-82E0-546C71A5A85A}"/>
                </a:ext>
              </a:extLst>
            </p:cNvPr>
            <p:cNvSpPr/>
            <p:nvPr/>
          </p:nvSpPr>
          <p:spPr>
            <a:xfrm>
              <a:off x="527631" y="3457917"/>
              <a:ext cx="593938" cy="586032"/>
            </a:xfrm>
            <a:prstGeom prst="donut">
              <a:avLst>
                <a:gd name="adj" fmla="val 29484"/>
              </a:avLst>
            </a:prstGeom>
            <a:solidFill>
              <a:srgbClr val="FF000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24" name="직선 연결선 123">
              <a:extLst>
                <a:ext uri="{FF2B5EF4-FFF2-40B4-BE49-F238E27FC236}">
                  <a16:creationId xmlns:a16="http://schemas.microsoft.com/office/drawing/2014/main" id="{9FF28BB8-8F84-44DE-A80E-4135D17EFD6C}"/>
                </a:ext>
              </a:extLst>
            </p:cNvPr>
            <p:cNvCxnSpPr>
              <a:stCxn id="123" idx="0"/>
            </p:cNvCxnSpPr>
            <p:nvPr/>
          </p:nvCxnSpPr>
          <p:spPr>
            <a:xfrm flipV="1">
              <a:off x="824600" y="2346813"/>
              <a:ext cx="4075" cy="1111104"/>
            </a:xfrm>
            <a:prstGeom prst="line">
              <a:avLst/>
            </a:prstGeom>
            <a:ln w="76200" cap="rnd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5" name="TextBox 124">
            <a:extLst>
              <a:ext uri="{FF2B5EF4-FFF2-40B4-BE49-F238E27FC236}">
                <a16:creationId xmlns:a16="http://schemas.microsoft.com/office/drawing/2014/main" id="{EED589B0-EA63-4F5D-9CC5-00DBA23D736A}"/>
              </a:ext>
            </a:extLst>
          </p:cNvPr>
          <p:cNvSpPr txBox="1"/>
          <p:nvPr/>
        </p:nvSpPr>
        <p:spPr>
          <a:xfrm>
            <a:off x="8038739" y="4872866"/>
            <a:ext cx="2675732" cy="10341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500" b="1" dirty="0"/>
              <a:t>4.</a:t>
            </a:r>
            <a:r>
              <a:rPr lang="en-US" altLang="ko-KR" sz="1200" b="1" dirty="0"/>
              <a:t> </a:t>
            </a:r>
            <a:r>
              <a:rPr lang="ko-KR" altLang="en-US" sz="1200" b="1" dirty="0"/>
              <a:t>코스튬을 획득할 수 있는 </a:t>
            </a:r>
            <a:endParaRPr lang="en-US" altLang="ko-KR" sz="1200" b="1" dirty="0"/>
          </a:p>
          <a:p>
            <a:pPr>
              <a:lnSpc>
                <a:spcPct val="120000"/>
              </a:lnSpc>
            </a:pPr>
            <a:r>
              <a:rPr lang="en-US" altLang="ko-KR" sz="1200" b="1" dirty="0"/>
              <a:t>    </a:t>
            </a:r>
            <a:r>
              <a:rPr lang="ko-KR" altLang="en-US" sz="1200" b="1" dirty="0"/>
              <a:t>기간제 이벤트와 소액으로도</a:t>
            </a:r>
            <a:endParaRPr lang="en-US" altLang="ko-KR" sz="1200" b="1" dirty="0"/>
          </a:p>
          <a:p>
            <a:pPr>
              <a:lnSpc>
                <a:spcPct val="120000"/>
              </a:lnSpc>
            </a:pPr>
            <a:r>
              <a:rPr lang="en-US" altLang="ko-KR" sz="1200" b="1" dirty="0"/>
              <a:t>   </a:t>
            </a:r>
            <a:r>
              <a:rPr lang="ko-KR" altLang="en-US" sz="1200" b="1" dirty="0"/>
              <a:t> 즐길 수 있는 과금 유도 패키지를</a:t>
            </a:r>
            <a:endParaRPr lang="en-US" altLang="ko-KR" sz="1200" b="1" dirty="0"/>
          </a:p>
          <a:p>
            <a:pPr>
              <a:lnSpc>
                <a:spcPct val="120000"/>
              </a:lnSpc>
            </a:pPr>
            <a:r>
              <a:rPr lang="en-US" altLang="ko-KR" sz="1200" b="1" dirty="0"/>
              <a:t>   </a:t>
            </a:r>
            <a:r>
              <a:rPr lang="ko-KR" altLang="en-US" sz="1200" b="1" dirty="0"/>
              <a:t> 추가하여 매출이 상승함</a:t>
            </a:r>
            <a:endParaRPr lang="en-US" altLang="ko-KR" sz="1200" b="1" dirty="0"/>
          </a:p>
        </p:txBody>
      </p: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53DC189B-E522-4B84-B529-ECFB4E9DCF4A}"/>
              </a:ext>
            </a:extLst>
          </p:cNvPr>
          <p:cNvGrpSpPr/>
          <p:nvPr/>
        </p:nvGrpSpPr>
        <p:grpSpPr>
          <a:xfrm>
            <a:off x="-131262" y="806314"/>
            <a:ext cx="12326336" cy="750158"/>
            <a:chOff x="-131262" y="806314"/>
            <a:chExt cx="12326336" cy="750158"/>
          </a:xfrm>
        </p:grpSpPr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id="{7B267D8E-826F-4FD1-98B3-88540C979EF2}"/>
                </a:ext>
              </a:extLst>
            </p:cNvPr>
            <p:cNvGrpSpPr/>
            <p:nvPr/>
          </p:nvGrpSpPr>
          <p:grpSpPr>
            <a:xfrm>
              <a:off x="-131262" y="806314"/>
              <a:ext cx="12326336" cy="750158"/>
              <a:chOff x="-131262" y="806314"/>
              <a:chExt cx="12326336" cy="750158"/>
            </a:xfrm>
          </p:grpSpPr>
          <p:grpSp>
            <p:nvGrpSpPr>
              <p:cNvPr id="78" name="그룹 77">
                <a:extLst>
                  <a:ext uri="{FF2B5EF4-FFF2-40B4-BE49-F238E27FC236}">
                    <a16:creationId xmlns:a16="http://schemas.microsoft.com/office/drawing/2014/main" id="{316AFBD2-EFC0-4B6F-89F0-03599B8B85B0}"/>
                  </a:ext>
                </a:extLst>
              </p:cNvPr>
              <p:cNvGrpSpPr/>
              <p:nvPr/>
            </p:nvGrpSpPr>
            <p:grpSpPr>
              <a:xfrm>
                <a:off x="-131262" y="806314"/>
                <a:ext cx="12326336" cy="750158"/>
                <a:chOff x="-131262" y="806314"/>
                <a:chExt cx="12326336" cy="750158"/>
              </a:xfrm>
            </p:grpSpPr>
            <p:grpSp>
              <p:nvGrpSpPr>
                <p:cNvPr id="80" name="그룹 79">
                  <a:extLst>
                    <a:ext uri="{FF2B5EF4-FFF2-40B4-BE49-F238E27FC236}">
                      <a16:creationId xmlns:a16="http://schemas.microsoft.com/office/drawing/2014/main" id="{80204B29-A34A-4AE3-9102-1E957DD80B16}"/>
                    </a:ext>
                  </a:extLst>
                </p:cNvPr>
                <p:cNvGrpSpPr/>
                <p:nvPr/>
              </p:nvGrpSpPr>
              <p:grpSpPr>
                <a:xfrm>
                  <a:off x="2448" y="806314"/>
                  <a:ext cx="12192626" cy="750158"/>
                  <a:chOff x="2448" y="791684"/>
                  <a:chExt cx="12192626" cy="750158"/>
                </a:xfrm>
              </p:grpSpPr>
              <p:sp>
                <p:nvSpPr>
                  <p:cNvPr id="135" name="화살표: 오각형 134">
                    <a:extLst>
                      <a:ext uri="{FF2B5EF4-FFF2-40B4-BE49-F238E27FC236}">
                        <a16:creationId xmlns:a16="http://schemas.microsoft.com/office/drawing/2014/main" id="{691C1A85-898C-43A9-B026-ACF4B609D33D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10112061" y="472762"/>
                    <a:ext cx="714488" cy="1423672"/>
                  </a:xfrm>
                  <a:prstGeom prst="homePlate">
                    <a:avLst>
                      <a:gd name="adj" fmla="val 39689"/>
                    </a:avLst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  <a:ln>
                    <a:solidFill>
                      <a:schemeClr val="accent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 dirty="0"/>
                  </a:p>
                </p:txBody>
              </p:sp>
              <p:grpSp>
                <p:nvGrpSpPr>
                  <p:cNvPr id="102" name="그룹 101">
                    <a:extLst>
                      <a:ext uri="{FF2B5EF4-FFF2-40B4-BE49-F238E27FC236}">
                        <a16:creationId xmlns:a16="http://schemas.microsoft.com/office/drawing/2014/main" id="{BBE18FFE-10DC-420E-ACCF-ACF504318235}"/>
                      </a:ext>
                    </a:extLst>
                  </p:cNvPr>
                  <p:cNvGrpSpPr/>
                  <p:nvPr/>
                </p:nvGrpSpPr>
                <p:grpSpPr>
                  <a:xfrm>
                    <a:off x="2448" y="791684"/>
                    <a:ext cx="12192626" cy="508631"/>
                    <a:chOff x="2448" y="791684"/>
                    <a:chExt cx="12192626" cy="508631"/>
                  </a:xfrm>
                </p:grpSpPr>
                <p:sp>
                  <p:nvSpPr>
                    <p:cNvPr id="108" name="TextBox 107">
                      <a:extLst>
                        <a:ext uri="{FF2B5EF4-FFF2-40B4-BE49-F238E27FC236}">
                          <a16:creationId xmlns:a16="http://schemas.microsoft.com/office/drawing/2014/main" id="{60D9D93F-CB63-4E0B-BC53-51028F5A50F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633816" y="859857"/>
                      <a:ext cx="1648436" cy="36791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b="1" dirty="0"/>
                        <a:t>Ⅲ. </a:t>
                      </a:r>
                      <a:r>
                        <a:rPr lang="ko-KR" altLang="en-US" b="1" dirty="0"/>
                        <a:t>결론</a:t>
                      </a:r>
                    </a:p>
                  </p:txBody>
                </p:sp>
                <p:sp>
                  <p:nvSpPr>
                    <p:cNvPr id="109" name="TextBox 108">
                      <a:extLst>
                        <a:ext uri="{FF2B5EF4-FFF2-40B4-BE49-F238E27FC236}">
                          <a16:creationId xmlns:a16="http://schemas.microsoft.com/office/drawing/2014/main" id="{A1FECB7F-8EA4-4873-BE0A-5F61A6C0DFC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430220" y="905551"/>
                      <a:ext cx="951377" cy="29238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300" b="1" dirty="0"/>
                        <a:t>게임 정보</a:t>
                      </a:r>
                    </a:p>
                  </p:txBody>
                </p:sp>
                <p:sp>
                  <p:nvSpPr>
                    <p:cNvPr id="110" name="직사각형 109">
                      <a:extLst>
                        <a:ext uri="{FF2B5EF4-FFF2-40B4-BE49-F238E27FC236}">
                          <a16:creationId xmlns:a16="http://schemas.microsoft.com/office/drawing/2014/main" id="{B1FC2B9A-F720-4E5D-A137-7733A46F748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20136" y="826840"/>
                      <a:ext cx="1011822" cy="43009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11" name="직사각형 110">
                      <a:extLst>
                        <a:ext uri="{FF2B5EF4-FFF2-40B4-BE49-F238E27FC236}">
                          <a16:creationId xmlns:a16="http://schemas.microsoft.com/office/drawing/2014/main" id="{41CFB8B9-F69F-4D2C-BE90-D38C483D8F1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728566" y="826840"/>
                      <a:ext cx="1011822" cy="43009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12" name="TextBox 111">
                      <a:extLst>
                        <a:ext uri="{FF2B5EF4-FFF2-40B4-BE49-F238E27FC236}">
                          <a16:creationId xmlns:a16="http://schemas.microsoft.com/office/drawing/2014/main" id="{E34A44BF-FA00-493C-81E6-837AE2DDA87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813225" y="876705"/>
                      <a:ext cx="842503" cy="29238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300" dirty="0"/>
                        <a:t>UI &amp; UX</a:t>
                      </a:r>
                      <a:endParaRPr lang="ko-KR" altLang="en-US" sz="1300" dirty="0"/>
                    </a:p>
                  </p:txBody>
                </p:sp>
                <p:grpSp>
                  <p:nvGrpSpPr>
                    <p:cNvPr id="117" name="그룹 116">
                      <a:extLst>
                        <a:ext uri="{FF2B5EF4-FFF2-40B4-BE49-F238E27FC236}">
                          <a16:creationId xmlns:a16="http://schemas.microsoft.com/office/drawing/2014/main" id="{9F79773F-5764-42C4-B98D-74932B5828F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429138" y="807872"/>
                      <a:ext cx="2858792" cy="492443"/>
                      <a:chOff x="1429138" y="807872"/>
                      <a:chExt cx="2858792" cy="492443"/>
                    </a:xfrm>
                  </p:grpSpPr>
                  <p:sp>
                    <p:nvSpPr>
                      <p:cNvPr id="131" name="직사각형 130">
                        <a:extLst>
                          <a:ext uri="{FF2B5EF4-FFF2-40B4-BE49-F238E27FC236}">
                            <a16:creationId xmlns:a16="http://schemas.microsoft.com/office/drawing/2014/main" id="{2936620E-4E91-40A9-86B6-EDD6B469532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333731" y="826477"/>
                        <a:ext cx="951377" cy="43179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accent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b="1"/>
                      </a:p>
                    </p:txBody>
                  </p:sp>
                  <p:sp>
                    <p:nvSpPr>
                      <p:cNvPr id="132" name="TextBox 131">
                        <a:extLst>
                          <a:ext uri="{FF2B5EF4-FFF2-40B4-BE49-F238E27FC236}">
                            <a16:creationId xmlns:a16="http://schemas.microsoft.com/office/drawing/2014/main" id="{9B073346-454A-44A8-8701-436D8638B256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336553" y="807872"/>
                        <a:ext cx="951377" cy="492443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ko-KR" altLang="en-US" sz="1300" dirty="0"/>
                          <a:t>유사 게임</a:t>
                        </a:r>
                        <a:endParaRPr lang="en-US" altLang="ko-KR" sz="1300" dirty="0"/>
                      </a:p>
                      <a:p>
                        <a:pPr algn="ctr"/>
                        <a:r>
                          <a:rPr lang="ko-KR" altLang="en-US" sz="1300" dirty="0"/>
                          <a:t>비교</a:t>
                        </a:r>
                      </a:p>
                    </p:txBody>
                  </p:sp>
                  <p:sp>
                    <p:nvSpPr>
                      <p:cNvPr id="133" name="직사각형 132">
                        <a:extLst>
                          <a:ext uri="{FF2B5EF4-FFF2-40B4-BE49-F238E27FC236}">
                            <a16:creationId xmlns:a16="http://schemas.microsoft.com/office/drawing/2014/main" id="{7C0680A5-D596-4A30-8CF4-198E1CEFD09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379110" y="826477"/>
                        <a:ext cx="951377" cy="43179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accent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b="1"/>
                      </a:p>
                    </p:txBody>
                  </p:sp>
                  <p:sp>
                    <p:nvSpPr>
                      <p:cNvPr id="134" name="직사각형 133">
                        <a:extLst>
                          <a:ext uri="{FF2B5EF4-FFF2-40B4-BE49-F238E27FC236}">
                            <a16:creationId xmlns:a16="http://schemas.microsoft.com/office/drawing/2014/main" id="{88600B31-56A4-49E3-A65E-07CA6949BCF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429138" y="826477"/>
                        <a:ext cx="951377" cy="43179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accent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b="1"/>
                      </a:p>
                    </p:txBody>
                  </p:sp>
                </p:grpSp>
                <p:grpSp>
                  <p:nvGrpSpPr>
                    <p:cNvPr id="118" name="그룹 117">
                      <a:extLst>
                        <a:ext uri="{FF2B5EF4-FFF2-40B4-BE49-F238E27FC236}">
                          <a16:creationId xmlns:a16="http://schemas.microsoft.com/office/drawing/2014/main" id="{0E55CD6A-9745-42F9-BB2A-5DAE8FBA659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708430" y="826840"/>
                      <a:ext cx="1011822" cy="430091"/>
                      <a:chOff x="5870306" y="387644"/>
                      <a:chExt cx="1011822" cy="430091"/>
                    </a:xfrm>
                  </p:grpSpPr>
                  <p:sp>
                    <p:nvSpPr>
                      <p:cNvPr id="129" name="직사각형 128">
                        <a:extLst>
                          <a:ext uri="{FF2B5EF4-FFF2-40B4-BE49-F238E27FC236}">
                            <a16:creationId xmlns:a16="http://schemas.microsoft.com/office/drawing/2014/main" id="{3F4CA412-E276-409C-8438-F3A492175D7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70306" y="387644"/>
                        <a:ext cx="1011822" cy="430091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accent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30" name="TextBox 129">
                        <a:extLst>
                          <a:ext uri="{FF2B5EF4-FFF2-40B4-BE49-F238E27FC236}">
                            <a16:creationId xmlns:a16="http://schemas.microsoft.com/office/drawing/2014/main" id="{C7D44E9E-2E8D-41B8-B42C-F82B824A8288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026541" y="449839"/>
                        <a:ext cx="699352" cy="292388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ko-KR" altLang="en-US" sz="1300" dirty="0"/>
                          <a:t>캐릭터</a:t>
                        </a:r>
                      </a:p>
                    </p:txBody>
                  </p:sp>
                </p:grpSp>
                <p:sp>
                  <p:nvSpPr>
                    <p:cNvPr id="119" name="직사각형 118">
                      <a:extLst>
                        <a:ext uri="{FF2B5EF4-FFF2-40B4-BE49-F238E27FC236}">
                          <a16:creationId xmlns:a16="http://schemas.microsoft.com/office/drawing/2014/main" id="{4CAFCA42-F260-4233-9693-A316B62F524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745648" y="826840"/>
                      <a:ext cx="1011822" cy="43009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20" name="TextBox 119">
                      <a:extLst>
                        <a:ext uri="{FF2B5EF4-FFF2-40B4-BE49-F238E27FC236}">
                          <a16:creationId xmlns:a16="http://schemas.microsoft.com/office/drawing/2014/main" id="{B0415C08-C198-485A-AD1C-E506E0A6A26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830307" y="791684"/>
                      <a:ext cx="842503" cy="49244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300" dirty="0"/>
                        <a:t>Flow Chart</a:t>
                      </a:r>
                      <a:endParaRPr lang="ko-KR" altLang="en-US" sz="1300" dirty="0"/>
                    </a:p>
                  </p:txBody>
                </p:sp>
                <p:sp>
                  <p:nvSpPr>
                    <p:cNvPr id="121" name="직사각형 120">
                      <a:extLst>
                        <a:ext uri="{FF2B5EF4-FFF2-40B4-BE49-F238E27FC236}">
                          <a16:creationId xmlns:a16="http://schemas.microsoft.com/office/drawing/2014/main" id="{836C5A6D-FFBC-49DD-9596-9B00697E447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183252" y="826840"/>
                      <a:ext cx="1011822" cy="430091"/>
                    </a:xfrm>
                    <a:prstGeom prst="rect">
                      <a:avLst/>
                    </a:prstGeom>
                    <a:solidFill>
                      <a:schemeClr val="accent2">
                        <a:lumMod val="20000"/>
                        <a:lumOff val="80000"/>
                      </a:schemeClr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26" name="TextBox 125">
                      <a:extLst>
                        <a:ext uri="{FF2B5EF4-FFF2-40B4-BE49-F238E27FC236}">
                          <a16:creationId xmlns:a16="http://schemas.microsoft.com/office/drawing/2014/main" id="{4A8F3472-9569-4D47-BEC3-D934E59CF3D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1282252" y="901330"/>
                      <a:ext cx="865979" cy="2964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300" b="1" dirty="0"/>
                        <a:t>기대효과</a:t>
                      </a:r>
                    </a:p>
                  </p:txBody>
                </p:sp>
                <p:sp>
                  <p:nvSpPr>
                    <p:cNvPr id="127" name="TextBox 126">
                      <a:extLst>
                        <a:ext uri="{FF2B5EF4-FFF2-40B4-BE49-F238E27FC236}">
                          <a16:creationId xmlns:a16="http://schemas.microsoft.com/office/drawing/2014/main" id="{2A51B873-28FD-4A42-A55D-074542464A8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438408" y="884373"/>
                      <a:ext cx="951377" cy="29238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300" dirty="0"/>
                        <a:t>게임 정보</a:t>
                      </a:r>
                    </a:p>
                  </p:txBody>
                </p:sp>
                <p:sp>
                  <p:nvSpPr>
                    <p:cNvPr id="128" name="직사각형 127">
                      <a:extLst>
                        <a:ext uri="{FF2B5EF4-FFF2-40B4-BE49-F238E27FC236}">
                          <a16:creationId xmlns:a16="http://schemas.microsoft.com/office/drawing/2014/main" id="{16C52F37-AD0C-412E-BE3B-C1A11A3F653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48" y="825994"/>
                      <a:ext cx="1425265" cy="430755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36" name="직사각형 135">
                      <a:extLst>
                        <a:ext uri="{FF2B5EF4-FFF2-40B4-BE49-F238E27FC236}">
                          <a16:creationId xmlns:a16="http://schemas.microsoft.com/office/drawing/2014/main" id="{A590A0A3-D42B-41E7-9003-57644E393E4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277905" y="825994"/>
                      <a:ext cx="1425265" cy="430755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8BDF905C-896B-4060-AAD7-9AD99911E83E}"/>
                    </a:ext>
                  </a:extLst>
                </p:cNvPr>
                <p:cNvSpPr txBox="1"/>
                <p:nvPr/>
              </p:nvSpPr>
              <p:spPr>
                <a:xfrm>
                  <a:off x="4232262" y="879993"/>
                  <a:ext cx="1478623" cy="3539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700" dirty="0"/>
                    <a:t>Ⅱ. </a:t>
                  </a:r>
                  <a:r>
                    <a:rPr lang="ko-KR" altLang="en-US" sz="1700" dirty="0"/>
                    <a:t>게임 컨셉</a:t>
                  </a:r>
                </a:p>
              </p:txBody>
            </p:sp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78D46792-1DC4-4833-ADF8-B2A0CB4C64FD}"/>
                    </a:ext>
                  </a:extLst>
                </p:cNvPr>
                <p:cNvSpPr txBox="1"/>
                <p:nvPr/>
              </p:nvSpPr>
              <p:spPr>
                <a:xfrm>
                  <a:off x="-131262" y="888524"/>
                  <a:ext cx="1648436" cy="3539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700" dirty="0"/>
                    <a:t>Ⅰ. </a:t>
                  </a:r>
                  <a:r>
                    <a:rPr lang="ko-KR" altLang="en-US" sz="1700" dirty="0"/>
                    <a:t>게임 개괄</a:t>
                  </a:r>
                </a:p>
              </p:txBody>
            </p:sp>
          </p:grp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B5B6E4D2-3584-4D5E-A23A-0F7676CB544C}"/>
                  </a:ext>
                </a:extLst>
              </p:cNvPr>
              <p:cNvSpPr txBox="1"/>
              <p:nvPr/>
            </p:nvSpPr>
            <p:spPr>
              <a:xfrm>
                <a:off x="2380398" y="813475"/>
                <a:ext cx="1011823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300" dirty="0"/>
                  <a:t>목적 </a:t>
                </a:r>
                <a:r>
                  <a:rPr lang="en-US" altLang="ko-KR" sz="1300" dirty="0"/>
                  <a:t>&amp;</a:t>
                </a:r>
              </a:p>
              <a:p>
                <a:pPr algn="ctr"/>
                <a:r>
                  <a:rPr lang="ko-KR" altLang="en-US" sz="1300" dirty="0"/>
                  <a:t>재미요소</a:t>
                </a:r>
              </a:p>
            </p:txBody>
          </p:sp>
        </p:grp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29B91B26-2D80-4614-8BCE-CB962DD13D9F}"/>
                </a:ext>
              </a:extLst>
            </p:cNvPr>
            <p:cNvSpPr txBox="1"/>
            <p:nvPr/>
          </p:nvSpPr>
          <p:spPr>
            <a:xfrm>
              <a:off x="6758649" y="829663"/>
              <a:ext cx="951377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300" dirty="0"/>
                <a:t>패시브 </a:t>
              </a:r>
              <a:r>
                <a:rPr lang="en-US" altLang="ko-KR" sz="1300" dirty="0"/>
                <a:t>&amp;</a:t>
              </a:r>
            </a:p>
            <a:p>
              <a:pPr algn="ctr"/>
              <a:r>
                <a:rPr lang="ko-KR" altLang="en-US" sz="1300" dirty="0"/>
                <a:t>아이템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431144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FC702CB-5BCA-424B-8D4A-D48A2BBC49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8385" y="1173773"/>
            <a:ext cx="7432431" cy="4180742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26E8604A-493A-465F-942E-7ED84D000C8B}"/>
              </a:ext>
            </a:extLst>
          </p:cNvPr>
          <p:cNvSpPr/>
          <p:nvPr/>
        </p:nvSpPr>
        <p:spPr>
          <a:xfrm>
            <a:off x="2690446" y="4123592"/>
            <a:ext cx="1310054" cy="1143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1CFA4ADE-6224-446F-AE2F-4847805C3958}"/>
              </a:ext>
            </a:extLst>
          </p:cNvPr>
          <p:cNvSpPr/>
          <p:nvPr/>
        </p:nvSpPr>
        <p:spPr>
          <a:xfrm>
            <a:off x="2681654" y="5266592"/>
            <a:ext cx="342900" cy="158261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12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C468772-2645-4325-B4EB-53A3ABEF8B57}"/>
              </a:ext>
            </a:extLst>
          </p:cNvPr>
          <p:cNvSpPr/>
          <p:nvPr/>
        </p:nvSpPr>
        <p:spPr>
          <a:xfrm>
            <a:off x="2611318" y="1173773"/>
            <a:ext cx="1037490" cy="41763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94D8D022-E8AE-4275-95EB-1838D9BC7F90}"/>
              </a:ext>
            </a:extLst>
          </p:cNvPr>
          <p:cNvSpPr/>
          <p:nvPr/>
        </p:nvSpPr>
        <p:spPr>
          <a:xfrm>
            <a:off x="2602526" y="1015512"/>
            <a:ext cx="342900" cy="158261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55BA801-3A31-4F9F-9DC2-6F30EEB7D68A}"/>
              </a:ext>
            </a:extLst>
          </p:cNvPr>
          <p:cNvSpPr/>
          <p:nvPr/>
        </p:nvSpPr>
        <p:spPr>
          <a:xfrm>
            <a:off x="3695700" y="1173773"/>
            <a:ext cx="1746737" cy="41763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1E881605-75B8-4227-A47C-5EEDCCA13652}"/>
              </a:ext>
            </a:extLst>
          </p:cNvPr>
          <p:cNvSpPr/>
          <p:nvPr/>
        </p:nvSpPr>
        <p:spPr>
          <a:xfrm>
            <a:off x="3686909" y="1015512"/>
            <a:ext cx="342900" cy="158261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51AFCD8-3C2E-4843-920A-2B22F7A37514}"/>
              </a:ext>
            </a:extLst>
          </p:cNvPr>
          <p:cNvSpPr/>
          <p:nvPr/>
        </p:nvSpPr>
        <p:spPr>
          <a:xfrm>
            <a:off x="5489329" y="1173773"/>
            <a:ext cx="1078526" cy="41763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E7CFB4B-3019-448E-86CA-B807E176CDE2}"/>
              </a:ext>
            </a:extLst>
          </p:cNvPr>
          <p:cNvSpPr/>
          <p:nvPr/>
        </p:nvSpPr>
        <p:spPr>
          <a:xfrm>
            <a:off x="5480537" y="1015512"/>
            <a:ext cx="342900" cy="158261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FB0D1F2-A354-4A17-B096-26BD4A91A586}"/>
              </a:ext>
            </a:extLst>
          </p:cNvPr>
          <p:cNvSpPr/>
          <p:nvPr/>
        </p:nvSpPr>
        <p:spPr>
          <a:xfrm>
            <a:off x="9000390" y="1182565"/>
            <a:ext cx="477718" cy="41763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1C4A5FA1-8589-4192-87D6-AF0DD4990BD1}"/>
              </a:ext>
            </a:extLst>
          </p:cNvPr>
          <p:cNvSpPr/>
          <p:nvPr/>
        </p:nvSpPr>
        <p:spPr>
          <a:xfrm>
            <a:off x="8991598" y="1024304"/>
            <a:ext cx="342900" cy="158261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238CD5D-6486-405A-ABE9-6467C05BA94A}"/>
              </a:ext>
            </a:extLst>
          </p:cNvPr>
          <p:cNvSpPr/>
          <p:nvPr/>
        </p:nvSpPr>
        <p:spPr>
          <a:xfrm>
            <a:off x="9523533" y="1182565"/>
            <a:ext cx="411774" cy="41763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F8AF5B61-F09E-4BD0-8C30-F50B7A2E0BFB}"/>
              </a:ext>
            </a:extLst>
          </p:cNvPr>
          <p:cNvSpPr/>
          <p:nvPr/>
        </p:nvSpPr>
        <p:spPr>
          <a:xfrm>
            <a:off x="9514741" y="1024304"/>
            <a:ext cx="342900" cy="158261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7D26CF4-4279-4B8B-9D45-6A366363D8B3}"/>
              </a:ext>
            </a:extLst>
          </p:cNvPr>
          <p:cNvSpPr/>
          <p:nvPr/>
        </p:nvSpPr>
        <p:spPr>
          <a:xfrm>
            <a:off x="2646486" y="1633169"/>
            <a:ext cx="1248506" cy="29234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3BF35B36-FD9C-4F5F-BC34-C47BC7B6E4DF}"/>
              </a:ext>
            </a:extLst>
          </p:cNvPr>
          <p:cNvSpPr/>
          <p:nvPr/>
        </p:nvSpPr>
        <p:spPr>
          <a:xfrm>
            <a:off x="2303586" y="1624377"/>
            <a:ext cx="342900" cy="158261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6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EED64C8-32C4-49A5-83FC-EB638636689A}"/>
              </a:ext>
            </a:extLst>
          </p:cNvPr>
          <p:cNvSpPr/>
          <p:nvPr/>
        </p:nvSpPr>
        <p:spPr>
          <a:xfrm>
            <a:off x="2646486" y="2758587"/>
            <a:ext cx="923191" cy="136500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80F964FE-67D1-4FE8-9F32-ED99937BD422}"/>
              </a:ext>
            </a:extLst>
          </p:cNvPr>
          <p:cNvSpPr/>
          <p:nvPr/>
        </p:nvSpPr>
        <p:spPr>
          <a:xfrm>
            <a:off x="2637694" y="2591533"/>
            <a:ext cx="342900" cy="158261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7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F69737A-DD3E-4B67-8E1D-9D0063B35262}"/>
              </a:ext>
            </a:extLst>
          </p:cNvPr>
          <p:cNvSpPr/>
          <p:nvPr/>
        </p:nvSpPr>
        <p:spPr>
          <a:xfrm>
            <a:off x="5077562" y="2758587"/>
            <a:ext cx="923191" cy="136500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50ED6D40-ABA2-4C13-93A0-2F24A0F59B3D}"/>
              </a:ext>
            </a:extLst>
          </p:cNvPr>
          <p:cNvSpPr/>
          <p:nvPr/>
        </p:nvSpPr>
        <p:spPr>
          <a:xfrm>
            <a:off x="5068770" y="2600325"/>
            <a:ext cx="342900" cy="158261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8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146C60A-1627-4431-9AA1-A3CDD1C041E7}"/>
              </a:ext>
            </a:extLst>
          </p:cNvPr>
          <p:cNvSpPr/>
          <p:nvPr/>
        </p:nvSpPr>
        <p:spPr>
          <a:xfrm>
            <a:off x="6314344" y="1914526"/>
            <a:ext cx="923191" cy="136500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F8EC18C5-94F3-46D7-BD5B-306325DA199B}"/>
              </a:ext>
            </a:extLst>
          </p:cNvPr>
          <p:cNvSpPr/>
          <p:nvPr/>
        </p:nvSpPr>
        <p:spPr>
          <a:xfrm>
            <a:off x="6305552" y="1756264"/>
            <a:ext cx="342900" cy="158261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9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0102AC3-D5BC-4D22-A00C-4A06AC37949D}"/>
              </a:ext>
            </a:extLst>
          </p:cNvPr>
          <p:cNvSpPr/>
          <p:nvPr/>
        </p:nvSpPr>
        <p:spPr>
          <a:xfrm>
            <a:off x="7508638" y="2820130"/>
            <a:ext cx="923191" cy="136500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3E6AD92F-133C-463A-95B3-FE7E932062D9}"/>
              </a:ext>
            </a:extLst>
          </p:cNvPr>
          <p:cNvSpPr/>
          <p:nvPr/>
        </p:nvSpPr>
        <p:spPr>
          <a:xfrm>
            <a:off x="7499846" y="2661868"/>
            <a:ext cx="342900" cy="158261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10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6A27455-C4B8-477E-8302-460A1889B8F2}"/>
              </a:ext>
            </a:extLst>
          </p:cNvPr>
          <p:cNvSpPr/>
          <p:nvPr/>
        </p:nvSpPr>
        <p:spPr>
          <a:xfrm>
            <a:off x="9047290" y="2033221"/>
            <a:ext cx="923191" cy="94737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452F3456-0874-4E5C-AB8A-491EA2CE9FCE}"/>
              </a:ext>
            </a:extLst>
          </p:cNvPr>
          <p:cNvSpPr/>
          <p:nvPr/>
        </p:nvSpPr>
        <p:spPr>
          <a:xfrm>
            <a:off x="9038498" y="1874959"/>
            <a:ext cx="342900" cy="158261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11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08E9A5D4-7B1D-48FE-AF7E-1F07DFBBCE58}"/>
              </a:ext>
            </a:extLst>
          </p:cNvPr>
          <p:cNvSpPr/>
          <p:nvPr/>
        </p:nvSpPr>
        <p:spPr>
          <a:xfrm>
            <a:off x="4155835" y="4638675"/>
            <a:ext cx="750273" cy="6367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F59CF3C4-74FC-4AA6-AD49-85FC10DF6D59}"/>
              </a:ext>
            </a:extLst>
          </p:cNvPr>
          <p:cNvSpPr/>
          <p:nvPr/>
        </p:nvSpPr>
        <p:spPr>
          <a:xfrm>
            <a:off x="4147043" y="4480412"/>
            <a:ext cx="342900" cy="158261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13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C75BF6AE-7667-4B07-AA23-8C9CC222BCFB}"/>
              </a:ext>
            </a:extLst>
          </p:cNvPr>
          <p:cNvSpPr/>
          <p:nvPr/>
        </p:nvSpPr>
        <p:spPr>
          <a:xfrm>
            <a:off x="4999899" y="4541958"/>
            <a:ext cx="647701" cy="73342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0F262723-65B6-48DC-97DC-3EC83A9BE4BE}"/>
              </a:ext>
            </a:extLst>
          </p:cNvPr>
          <p:cNvSpPr/>
          <p:nvPr/>
        </p:nvSpPr>
        <p:spPr>
          <a:xfrm>
            <a:off x="4991107" y="4383697"/>
            <a:ext cx="342900" cy="158261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14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ACB5553-BA1F-48A7-8FBE-C0C8226F2BAB}"/>
              </a:ext>
            </a:extLst>
          </p:cNvPr>
          <p:cNvSpPr/>
          <p:nvPr/>
        </p:nvSpPr>
        <p:spPr>
          <a:xfrm>
            <a:off x="5703281" y="4603502"/>
            <a:ext cx="841121" cy="73342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CB517E4E-5FF5-43C8-9F88-BA984949AFD0}"/>
              </a:ext>
            </a:extLst>
          </p:cNvPr>
          <p:cNvSpPr/>
          <p:nvPr/>
        </p:nvSpPr>
        <p:spPr>
          <a:xfrm>
            <a:off x="5694489" y="4445241"/>
            <a:ext cx="342900" cy="158261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15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EB05028-7406-4317-9021-AA82F05876BD}"/>
              </a:ext>
            </a:extLst>
          </p:cNvPr>
          <p:cNvSpPr/>
          <p:nvPr/>
        </p:nvSpPr>
        <p:spPr>
          <a:xfrm>
            <a:off x="8821634" y="4040790"/>
            <a:ext cx="1148847" cy="129613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ED2CCCE0-163C-4D35-98CD-61D2AFF7B4DF}"/>
              </a:ext>
            </a:extLst>
          </p:cNvPr>
          <p:cNvSpPr/>
          <p:nvPr/>
        </p:nvSpPr>
        <p:spPr>
          <a:xfrm>
            <a:off x="8812842" y="3882530"/>
            <a:ext cx="342900" cy="158261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16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741848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DE1081A1-1BFC-48D4-96E8-19CE84C3B745}"/>
              </a:ext>
            </a:extLst>
          </p:cNvPr>
          <p:cNvSpPr/>
          <p:nvPr/>
        </p:nvSpPr>
        <p:spPr>
          <a:xfrm>
            <a:off x="1896207" y="4249794"/>
            <a:ext cx="7628792" cy="146365"/>
          </a:xfrm>
          <a:prstGeom prst="rect">
            <a:avLst/>
          </a:prstGeom>
          <a:solidFill>
            <a:srgbClr val="3919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026" name="Picture 2" descr="스누피 틀린그림찾기 para Android - APK Baixar">
            <a:extLst>
              <a:ext uri="{FF2B5EF4-FFF2-40B4-BE49-F238E27FC236}">
                <a16:creationId xmlns:a16="http://schemas.microsoft.com/office/drawing/2014/main" id="{CC6874BB-90A7-490F-82ED-2253EFFCD2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497" b="17331"/>
          <a:stretch/>
        </p:blipFill>
        <p:spPr bwMode="auto">
          <a:xfrm>
            <a:off x="1887416" y="4137695"/>
            <a:ext cx="7637585" cy="156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0B3F051-020F-4375-8814-7F161EC860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9500" y="226405"/>
            <a:ext cx="6953415" cy="3911295"/>
          </a:xfrm>
          <a:prstGeom prst="rect">
            <a:avLst/>
          </a:prstGeom>
        </p:spPr>
      </p:pic>
      <p:pic>
        <p:nvPicPr>
          <p:cNvPr id="2" name="Picture 2" descr="Pink Theater Curtains With Glitter. Abstract Background With.. Royalty Free  Cliparts, Vectors, And Stock Illustration. Image 55629725.">
            <a:extLst>
              <a:ext uri="{FF2B5EF4-FFF2-40B4-BE49-F238E27FC236}">
                <a16:creationId xmlns:a16="http://schemas.microsoft.com/office/drawing/2014/main" id="{03624F59-0AE8-40B5-88AF-F437C1C95A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216" b="98691" l="692" r="26231">
                        <a14:foregroundMark x1="12769" y1="3927" x2="7231" y2="23666"/>
                        <a14:foregroundMark x1="5692" y1="2316" x2="4231" y2="95770"/>
                        <a14:foregroundMark x1="3231" y1="25478" x2="4231" y2="73917"/>
                        <a14:foregroundMark x1="4231" y1="73917" x2="4692" y2="74421"/>
                        <a14:foregroundMark x1="1692" y1="77644" x2="692" y2="9869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70843"/>
          <a:stretch/>
        </p:blipFill>
        <p:spPr bwMode="auto">
          <a:xfrm>
            <a:off x="1887415" y="226404"/>
            <a:ext cx="644770" cy="3911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Pink Theater Curtains With Glitter. Abstract Background With.. Royalty Free  Cliparts, Vectors, And Stock Illustration. Image 55629725.">
            <a:extLst>
              <a:ext uri="{FF2B5EF4-FFF2-40B4-BE49-F238E27FC236}">
                <a16:creationId xmlns:a16="http://schemas.microsoft.com/office/drawing/2014/main" id="{BE9418D9-49DB-46F4-8C7F-A869BF57CD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216" b="98691" l="692" r="26231">
                        <a14:foregroundMark x1="12769" y1="3927" x2="7231" y2="23666"/>
                        <a14:foregroundMark x1="5692" y1="2316" x2="4231" y2="95770"/>
                        <a14:foregroundMark x1="3231" y1="25478" x2="4231" y2="73917"/>
                        <a14:foregroundMark x1="4231" y1="73917" x2="4692" y2="74421"/>
                        <a14:foregroundMark x1="1692" y1="77644" x2="692" y2="9869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70843"/>
          <a:stretch/>
        </p:blipFill>
        <p:spPr bwMode="auto">
          <a:xfrm flipH="1">
            <a:off x="8880229" y="226403"/>
            <a:ext cx="644770" cy="3911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BC079E38-09E6-4669-AC02-F5F49A998AE0}"/>
              </a:ext>
            </a:extLst>
          </p:cNvPr>
          <p:cNvSpPr/>
          <p:nvPr/>
        </p:nvSpPr>
        <p:spPr>
          <a:xfrm>
            <a:off x="1896207" y="226403"/>
            <a:ext cx="504093" cy="391129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D3D7B807-4543-4994-87CE-773BD9B58B95}"/>
              </a:ext>
            </a:extLst>
          </p:cNvPr>
          <p:cNvSpPr/>
          <p:nvPr/>
        </p:nvSpPr>
        <p:spPr>
          <a:xfrm>
            <a:off x="1887415" y="70343"/>
            <a:ext cx="350875" cy="156059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7" name="말풍선: 모서리가 둥근 사각형 6">
            <a:extLst>
              <a:ext uri="{FF2B5EF4-FFF2-40B4-BE49-F238E27FC236}">
                <a16:creationId xmlns:a16="http://schemas.microsoft.com/office/drawing/2014/main" id="{A7CDC4E3-A0DA-450D-87D6-EEE23BE087C9}"/>
              </a:ext>
            </a:extLst>
          </p:cNvPr>
          <p:cNvSpPr/>
          <p:nvPr/>
        </p:nvSpPr>
        <p:spPr>
          <a:xfrm>
            <a:off x="219808" y="457205"/>
            <a:ext cx="1134207" cy="870438"/>
          </a:xfrm>
          <a:prstGeom prst="wedgeRoundRectCallout">
            <a:avLst>
              <a:gd name="adj1" fmla="val 66764"/>
              <a:gd name="adj2" fmla="val -20328"/>
              <a:gd name="adj3" fmla="val 16667"/>
            </a:avLst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</a:rPr>
              <a:t>좌</a:t>
            </a:r>
            <a:r>
              <a:rPr lang="en-US" altLang="ko-KR" sz="1000" b="1" dirty="0">
                <a:solidFill>
                  <a:schemeClr val="tx1"/>
                </a:solidFill>
              </a:rPr>
              <a:t>, </a:t>
            </a:r>
            <a:r>
              <a:rPr lang="ko-KR" altLang="en-US" sz="1000" b="1" dirty="0">
                <a:solidFill>
                  <a:schemeClr val="tx1"/>
                </a:solidFill>
              </a:rPr>
              <a:t>우로 배치</a:t>
            </a:r>
            <a:endParaRPr lang="en-US" altLang="ko-KR" sz="1000" b="1" dirty="0">
              <a:solidFill>
                <a:schemeClr val="tx1"/>
              </a:solidFill>
            </a:endParaRPr>
          </a:p>
          <a:p>
            <a:pPr algn="ctr"/>
            <a:r>
              <a:rPr lang="en-US" altLang="ko-KR" sz="1000" b="1" dirty="0">
                <a:solidFill>
                  <a:schemeClr val="tx1"/>
                </a:solidFill>
              </a:rPr>
              <a:t>[</a:t>
            </a:r>
            <a:r>
              <a:rPr lang="ko-KR" altLang="en-US" sz="1000" b="1" dirty="0">
                <a:solidFill>
                  <a:schemeClr val="tx1"/>
                </a:solidFill>
              </a:rPr>
              <a:t>노치로 인한</a:t>
            </a:r>
            <a:endParaRPr lang="en-US" altLang="ko-KR" sz="10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b="1" dirty="0">
                <a:solidFill>
                  <a:schemeClr val="tx1"/>
                </a:solidFill>
              </a:rPr>
              <a:t>짤림 현장 방지</a:t>
            </a:r>
            <a:r>
              <a:rPr lang="en-US" altLang="ko-KR" sz="1000" b="1" dirty="0">
                <a:solidFill>
                  <a:schemeClr val="tx1"/>
                </a:solidFill>
              </a:rPr>
              <a:t>]</a:t>
            </a:r>
          </a:p>
        </p:txBody>
      </p:sp>
      <p:sp>
        <p:nvSpPr>
          <p:cNvPr id="9" name="말풍선: 모서리가 둥근 사각형 8">
            <a:extLst>
              <a:ext uri="{FF2B5EF4-FFF2-40B4-BE49-F238E27FC236}">
                <a16:creationId xmlns:a16="http://schemas.microsoft.com/office/drawing/2014/main" id="{0F3671F7-F949-406A-AA82-C478D33D524E}"/>
              </a:ext>
            </a:extLst>
          </p:cNvPr>
          <p:cNvSpPr/>
          <p:nvPr/>
        </p:nvSpPr>
        <p:spPr>
          <a:xfrm>
            <a:off x="87923" y="3969732"/>
            <a:ext cx="1224245" cy="1094641"/>
          </a:xfrm>
          <a:prstGeom prst="wedgeRoundRectCallout">
            <a:avLst>
              <a:gd name="adj1" fmla="val 66764"/>
              <a:gd name="adj2" fmla="val -20328"/>
              <a:gd name="adj3" fmla="val 16667"/>
            </a:avLst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</a:rPr>
              <a:t>플레이 타임 바</a:t>
            </a:r>
            <a:endParaRPr lang="en-US" altLang="ko-KR" sz="10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b="1" dirty="0">
                <a:solidFill>
                  <a:schemeClr val="tx1"/>
                </a:solidFill>
              </a:rPr>
              <a:t>좌에서 우로</a:t>
            </a:r>
            <a:endParaRPr lang="en-US" altLang="ko-KR" sz="10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b="1" dirty="0">
                <a:solidFill>
                  <a:schemeClr val="tx1"/>
                </a:solidFill>
              </a:rPr>
              <a:t>줄어드는 방식</a:t>
            </a:r>
            <a:endParaRPr lang="en-US" altLang="ko-KR" sz="1000" b="1" dirty="0">
              <a:solidFill>
                <a:schemeClr val="tx1"/>
              </a:solidFill>
            </a:endParaRPr>
          </a:p>
          <a:p>
            <a:pPr algn="ctr"/>
            <a:r>
              <a:rPr lang="en-US" altLang="ko-KR" sz="1000" b="1" dirty="0">
                <a:solidFill>
                  <a:schemeClr val="tx1"/>
                </a:solidFill>
              </a:rPr>
              <a:t>[</a:t>
            </a:r>
            <a:r>
              <a:rPr lang="ko-KR" altLang="en-US" sz="1000" b="1" dirty="0">
                <a:solidFill>
                  <a:schemeClr val="tx1"/>
                </a:solidFill>
              </a:rPr>
              <a:t>어린 아이들</a:t>
            </a:r>
            <a:endParaRPr lang="en-US" altLang="ko-KR" sz="10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b="1" dirty="0">
                <a:solidFill>
                  <a:schemeClr val="tx1"/>
                </a:solidFill>
              </a:rPr>
              <a:t>에게 쉽게 보여</a:t>
            </a:r>
            <a:endParaRPr lang="en-US" altLang="ko-KR" sz="10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b="1" dirty="0">
                <a:solidFill>
                  <a:schemeClr val="tx1"/>
                </a:solidFill>
              </a:rPr>
              <a:t>주기 위함</a:t>
            </a:r>
            <a:r>
              <a:rPr lang="en-US" altLang="ko-KR" sz="1000" b="1" dirty="0">
                <a:solidFill>
                  <a:schemeClr val="tx1"/>
                </a:solidFill>
              </a:rPr>
              <a:t>]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803EEDB-FE21-437E-B370-7369FEC8CE19}"/>
              </a:ext>
            </a:extLst>
          </p:cNvPr>
          <p:cNvSpPr/>
          <p:nvPr/>
        </p:nvSpPr>
        <p:spPr>
          <a:xfrm>
            <a:off x="1896207" y="4137692"/>
            <a:ext cx="7636939" cy="25846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2" name="그래픽 11" descr="별 단색으로 채워진">
            <a:extLst>
              <a:ext uri="{FF2B5EF4-FFF2-40B4-BE49-F238E27FC236}">
                <a16:creationId xmlns:a16="http://schemas.microsoft.com/office/drawing/2014/main" id="{DB1EB686-26D2-4E61-9E11-CF63B4A38AC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910965" y="4215724"/>
            <a:ext cx="180435" cy="180435"/>
          </a:xfrm>
          <a:prstGeom prst="rect">
            <a:avLst/>
          </a:prstGeom>
        </p:spPr>
      </p:pic>
      <p:pic>
        <p:nvPicPr>
          <p:cNvPr id="15" name="그래픽 14" descr="별 단색으로 채워진">
            <a:extLst>
              <a:ext uri="{FF2B5EF4-FFF2-40B4-BE49-F238E27FC236}">
                <a16:creationId xmlns:a16="http://schemas.microsoft.com/office/drawing/2014/main" id="{EB4F9676-F26D-4785-9CF0-5971806AEC6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161296" y="4215724"/>
            <a:ext cx="180435" cy="180435"/>
          </a:xfrm>
          <a:prstGeom prst="rect">
            <a:avLst/>
          </a:prstGeom>
        </p:spPr>
      </p:pic>
      <p:pic>
        <p:nvPicPr>
          <p:cNvPr id="16" name="그래픽 15" descr="별 단색으로 채워진">
            <a:extLst>
              <a:ext uri="{FF2B5EF4-FFF2-40B4-BE49-F238E27FC236}">
                <a16:creationId xmlns:a16="http://schemas.microsoft.com/office/drawing/2014/main" id="{4EA52525-2E80-4FBA-8B7C-24DA1BEBCA8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963925" y="4215724"/>
            <a:ext cx="180435" cy="180435"/>
          </a:xfrm>
          <a:prstGeom prst="rect">
            <a:avLst/>
          </a:prstGeom>
        </p:spPr>
      </p:pic>
      <p:pic>
        <p:nvPicPr>
          <p:cNvPr id="17" name="그래픽 16" descr="별 단색으로 채워진">
            <a:extLst>
              <a:ext uri="{FF2B5EF4-FFF2-40B4-BE49-F238E27FC236}">
                <a16:creationId xmlns:a16="http://schemas.microsoft.com/office/drawing/2014/main" id="{42078D61-ADF2-4A81-9314-884F42AA9C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951906" y="4215724"/>
            <a:ext cx="180435" cy="180435"/>
          </a:xfrm>
          <a:prstGeom prst="rect">
            <a:avLst/>
          </a:prstGeom>
        </p:spPr>
      </p:pic>
      <p:pic>
        <p:nvPicPr>
          <p:cNvPr id="18" name="그래픽 17" descr="별 단색으로 채워진">
            <a:extLst>
              <a:ext uri="{FF2B5EF4-FFF2-40B4-BE49-F238E27FC236}">
                <a16:creationId xmlns:a16="http://schemas.microsoft.com/office/drawing/2014/main" id="{3863E9F9-342D-4C31-9E2A-F7588DC2819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754535" y="4215724"/>
            <a:ext cx="180435" cy="180435"/>
          </a:xfrm>
          <a:prstGeom prst="rect">
            <a:avLst/>
          </a:prstGeom>
        </p:spPr>
      </p:pic>
      <p:pic>
        <p:nvPicPr>
          <p:cNvPr id="19" name="그래픽 18" descr="별 단색으로 채워진">
            <a:extLst>
              <a:ext uri="{FF2B5EF4-FFF2-40B4-BE49-F238E27FC236}">
                <a16:creationId xmlns:a16="http://schemas.microsoft.com/office/drawing/2014/main" id="{F73C63C4-A9F8-4FC3-A2CD-9C10002B7C0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574099" y="4215724"/>
            <a:ext cx="180435" cy="180435"/>
          </a:xfrm>
          <a:prstGeom prst="rect">
            <a:avLst/>
          </a:prstGeom>
        </p:spPr>
      </p:pic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733ECACD-E849-45E7-A74E-179AF3E2EA92}"/>
              </a:ext>
            </a:extLst>
          </p:cNvPr>
          <p:cNvSpPr/>
          <p:nvPr/>
        </p:nvSpPr>
        <p:spPr>
          <a:xfrm>
            <a:off x="1537188" y="4137695"/>
            <a:ext cx="350875" cy="156059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A7A29BA-B21D-42A7-988B-1D0F1224A2BA}"/>
              </a:ext>
            </a:extLst>
          </p:cNvPr>
          <p:cNvSpPr/>
          <p:nvPr/>
        </p:nvSpPr>
        <p:spPr>
          <a:xfrm>
            <a:off x="1887415" y="4405848"/>
            <a:ext cx="7645731" cy="588187"/>
          </a:xfrm>
          <a:prstGeom prst="rect">
            <a:avLst/>
          </a:prstGeom>
          <a:solidFill>
            <a:srgbClr val="FFD3D3"/>
          </a:solidFill>
          <a:ln>
            <a:solidFill>
              <a:srgbClr val="FF81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29B83BA1-BE92-4D84-A5B2-42C8E8C30B9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89796" l="2381" r="85714">
                        <a14:foregroundMark x1="16667" y1="44898" x2="54762" y2="69388"/>
                        <a14:foregroundMark x1="80952" y1="40816" x2="54762" y2="65306"/>
                        <a14:foregroundMark x1="90476" y1="40816" x2="90476" y2="40816"/>
                        <a14:foregroundMark x1="83333" y1="42857" x2="76190" y2="51020"/>
                        <a14:foregroundMark x1="16667" y1="77551" x2="38095" y2="87755"/>
                        <a14:foregroundMark x1="80952" y1="75510" x2="80952" y2="89796"/>
                        <a14:foregroundMark x1="14286" y1="75510" x2="19048" y2="89796"/>
                        <a14:foregroundMark x1="9524" y1="73469" x2="28571" y2="85714"/>
                        <a14:foregroundMark x1="2381" y1="40816" x2="26190" y2="48980"/>
                        <a14:foregroundMark x1="45238" y1="18367" x2="45238" y2="46939"/>
                        <a14:foregroundMark x1="47619" y1="12245" x2="35714" y2="40816"/>
                        <a14:foregroundMark x1="85714" y1="0" x2="50000" y2="2857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674747" y="4508247"/>
            <a:ext cx="345660" cy="403271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A42C0760-497B-432B-B9AB-3CEBEDC956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89796" l="2381" r="85714">
                        <a14:foregroundMark x1="16667" y1="44898" x2="54762" y2="69388"/>
                        <a14:foregroundMark x1="80952" y1="40816" x2="54762" y2="65306"/>
                        <a14:foregroundMark x1="90476" y1="40816" x2="90476" y2="40816"/>
                        <a14:foregroundMark x1="83333" y1="42857" x2="76190" y2="51020"/>
                        <a14:foregroundMark x1="16667" y1="77551" x2="38095" y2="87755"/>
                        <a14:foregroundMark x1="80952" y1="75510" x2="80952" y2="89796"/>
                        <a14:foregroundMark x1="14286" y1="75510" x2="19048" y2="89796"/>
                        <a14:foregroundMark x1="9524" y1="73469" x2="28571" y2="85714"/>
                        <a14:foregroundMark x1="2381" y1="40816" x2="26190" y2="48980"/>
                        <a14:foregroundMark x1="45238" y1="18367" x2="45238" y2="46939"/>
                        <a14:foregroundMark x1="47619" y1="12245" x2="35714" y2="40816"/>
                        <a14:foregroundMark x1="85714" y1="0" x2="50000" y2="2857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96778" y="4508247"/>
            <a:ext cx="345660" cy="403271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C6C5AF5B-312F-4D34-A783-54F476979D6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89796" l="2381" r="85714">
                        <a14:foregroundMark x1="16667" y1="44898" x2="54762" y2="69388"/>
                        <a14:foregroundMark x1="80952" y1="40816" x2="54762" y2="65306"/>
                        <a14:foregroundMark x1="90476" y1="40816" x2="90476" y2="40816"/>
                        <a14:foregroundMark x1="83333" y1="42857" x2="76190" y2="51020"/>
                        <a14:foregroundMark x1="16667" y1="77551" x2="38095" y2="87755"/>
                        <a14:foregroundMark x1="80952" y1="75510" x2="80952" y2="89796"/>
                        <a14:foregroundMark x1="14286" y1="75510" x2="19048" y2="89796"/>
                        <a14:foregroundMark x1="9524" y1="73469" x2="28571" y2="85714"/>
                        <a14:foregroundMark x1="2381" y1="40816" x2="26190" y2="48980"/>
                        <a14:foregroundMark x1="45238" y1="18367" x2="45238" y2="46939"/>
                        <a14:foregroundMark x1="47619" y1="12245" x2="35714" y2="40816"/>
                        <a14:foregroundMark x1="85714" y1="0" x2="50000" y2="2857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518809" y="4508247"/>
            <a:ext cx="345660" cy="403271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3DA3338F-FBCB-4287-9E28-2988CEC45FA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89796" l="2381" r="85714">
                        <a14:foregroundMark x1="16667" y1="44898" x2="54762" y2="69388"/>
                        <a14:foregroundMark x1="80952" y1="40816" x2="54762" y2="65306"/>
                        <a14:foregroundMark x1="90476" y1="40816" x2="90476" y2="40816"/>
                        <a14:foregroundMark x1="83333" y1="42857" x2="76190" y2="51020"/>
                        <a14:foregroundMark x1="16667" y1="77551" x2="38095" y2="87755"/>
                        <a14:foregroundMark x1="80952" y1="75510" x2="80952" y2="89796"/>
                        <a14:foregroundMark x1="14286" y1="75510" x2="19048" y2="89796"/>
                        <a14:foregroundMark x1="9524" y1="73469" x2="28571" y2="85714"/>
                        <a14:foregroundMark x1="2381" y1="40816" x2="26190" y2="48980"/>
                        <a14:foregroundMark x1="45238" y1="18367" x2="45238" y2="46939"/>
                        <a14:foregroundMark x1="47619" y1="12245" x2="35714" y2="40816"/>
                        <a14:foregroundMark x1="85714" y1="0" x2="50000" y2="2857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95003" y="4508247"/>
            <a:ext cx="345660" cy="403271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84E0DE83-48B9-4533-A920-79C654D0AF7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89796" l="2381" r="85714">
                        <a14:foregroundMark x1="16667" y1="44898" x2="54762" y2="69388"/>
                        <a14:foregroundMark x1="80952" y1="40816" x2="54762" y2="65306"/>
                        <a14:foregroundMark x1="90476" y1="40816" x2="90476" y2="40816"/>
                        <a14:foregroundMark x1="83333" y1="42857" x2="76190" y2="51020"/>
                        <a14:foregroundMark x1="16667" y1="77551" x2="38095" y2="87755"/>
                        <a14:foregroundMark x1="80952" y1="75510" x2="80952" y2="89796"/>
                        <a14:foregroundMark x1="14286" y1="75510" x2="19048" y2="89796"/>
                        <a14:foregroundMark x1="9524" y1="73469" x2="28571" y2="85714"/>
                        <a14:foregroundMark x1="2381" y1="40816" x2="26190" y2="48980"/>
                        <a14:foregroundMark x1="45238" y1="18367" x2="45238" y2="46939"/>
                        <a14:foregroundMark x1="47619" y1="12245" x2="35714" y2="40816"/>
                        <a14:foregroundMark x1="85714" y1="0" x2="50000" y2="2857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17034" y="4508247"/>
            <a:ext cx="345660" cy="403271"/>
          </a:xfrm>
          <a:prstGeom prst="rect">
            <a:avLst/>
          </a:prstGeom>
        </p:spPr>
      </p:pic>
      <p:pic>
        <p:nvPicPr>
          <p:cNvPr id="31" name="Picture 2" descr="캐치 티니핑 캐릭터 소개 로열 티니핑 일반 티니핑 성우소개">
            <a:extLst>
              <a:ext uri="{FF2B5EF4-FFF2-40B4-BE49-F238E27FC236}">
                <a16:creationId xmlns:a16="http://schemas.microsoft.com/office/drawing/2014/main" id="{165673E3-EF8F-4ABF-8386-BC968465B5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3376" b="96203" l="8567" r="89951">
                        <a14:foregroundMark x1="67545" y1="25738" x2="63097" y2="8228"/>
                        <a14:foregroundMark x1="63097" y1="8228" x2="56507" y2="16667"/>
                        <a14:foregroundMark x1="63756" y1="6540" x2="55848" y2="11814"/>
                        <a14:foregroundMark x1="55848" y1="11814" x2="54201" y2="14768"/>
                        <a14:foregroundMark x1="60956" y1="5274" x2="53542" y2="11814"/>
                        <a14:foregroundMark x1="53542" y1="11814" x2="50247" y2="18354"/>
                        <a14:foregroundMark x1="60956" y1="5696" x2="55025" y2="17300"/>
                        <a14:foregroundMark x1="60297" y1="6329" x2="56178" y2="18354"/>
                        <a14:foregroundMark x1="45634" y1="5696" x2="40033" y2="8650"/>
                        <a14:foregroundMark x1="43493" y1="4008" x2="41845" y2="4219"/>
                        <a14:foregroundMark x1="44646" y1="4219" x2="44152" y2="3797"/>
                        <a14:foregroundMark x1="19934" y1="72152" x2="18122" y2="83544"/>
                        <a14:foregroundMark x1="18122" y1="83544" x2="29654" y2="83755"/>
                        <a14:foregroundMark x1="39044" y1="89662" x2="42504" y2="94304"/>
                        <a14:foregroundMark x1="50082" y1="94515" x2="54366" y2="95781"/>
                        <a14:foregroundMark x1="8731" y1="74262" x2="12026" y2="85232"/>
                        <a14:foregroundMark x1="12026" y1="85232" x2="13344" y2="85654"/>
                        <a14:foregroundMark x1="42175" y1="96203" x2="43657" y2="95992"/>
                        <a14:foregroundMark x1="56343" y1="44304" x2="51236" y2="55063"/>
                        <a14:foregroundMark x1="33443" y1="44093" x2="34761" y2="6075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9807" y="4495055"/>
            <a:ext cx="524751" cy="409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BE7C7028-0B3A-4E01-B975-BB164F97ECD3}"/>
              </a:ext>
            </a:extLst>
          </p:cNvPr>
          <p:cNvSpPr txBox="1"/>
          <p:nvPr/>
        </p:nvSpPr>
        <p:spPr>
          <a:xfrm>
            <a:off x="2906866" y="4508247"/>
            <a:ext cx="577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X10</a:t>
            </a: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E8FAD4BA-785D-4BFB-B5A0-D3F8688D10E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363754" y="5152294"/>
            <a:ext cx="838619" cy="1234633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9AC10E4C-4AF6-4CE8-9FF7-92F442DD30B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00928" y="5152294"/>
            <a:ext cx="1114425" cy="990600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E94B3EB4-4978-41FE-BA1A-6AD2E6AA392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026937" y="5152294"/>
            <a:ext cx="723731" cy="761822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C6AD3279-FAFA-40FF-8E3E-7CFCC462301F}"/>
              </a:ext>
            </a:extLst>
          </p:cNvPr>
          <p:cNvSpPr/>
          <p:nvPr/>
        </p:nvSpPr>
        <p:spPr>
          <a:xfrm>
            <a:off x="6919545" y="4478388"/>
            <a:ext cx="509953" cy="44193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D0C619A7-2EBE-45D6-AA63-DD76C87E6377}"/>
              </a:ext>
            </a:extLst>
          </p:cNvPr>
          <p:cNvSpPr/>
          <p:nvPr/>
        </p:nvSpPr>
        <p:spPr>
          <a:xfrm>
            <a:off x="7550481" y="4478388"/>
            <a:ext cx="509953" cy="44193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A89FEC7-A23F-49A7-BA27-894153B96DC2}"/>
              </a:ext>
            </a:extLst>
          </p:cNvPr>
          <p:cNvSpPr/>
          <p:nvPr/>
        </p:nvSpPr>
        <p:spPr>
          <a:xfrm>
            <a:off x="8181417" y="4478388"/>
            <a:ext cx="509953" cy="44193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A43D0A33-27D3-4954-B07F-23E6270A4E63}"/>
              </a:ext>
            </a:extLst>
          </p:cNvPr>
          <p:cNvSpPr/>
          <p:nvPr/>
        </p:nvSpPr>
        <p:spPr>
          <a:xfrm>
            <a:off x="6919545" y="4478387"/>
            <a:ext cx="509953" cy="44193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46F43DB-154D-43B1-8648-1B106F73C077}"/>
              </a:ext>
            </a:extLst>
          </p:cNvPr>
          <p:cNvSpPr/>
          <p:nvPr/>
        </p:nvSpPr>
        <p:spPr>
          <a:xfrm>
            <a:off x="7558130" y="4478387"/>
            <a:ext cx="509953" cy="44193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322B1E5E-C41D-438E-AD62-AA4D7148B7FC}"/>
              </a:ext>
            </a:extLst>
          </p:cNvPr>
          <p:cNvSpPr/>
          <p:nvPr/>
        </p:nvSpPr>
        <p:spPr>
          <a:xfrm>
            <a:off x="8181417" y="4478387"/>
            <a:ext cx="509953" cy="44193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45" name="연결선: 꺾임 44">
            <a:extLst>
              <a:ext uri="{FF2B5EF4-FFF2-40B4-BE49-F238E27FC236}">
                <a16:creationId xmlns:a16="http://schemas.microsoft.com/office/drawing/2014/main" id="{C98A8643-7DD5-4A6D-97DA-037CA0D6E246}"/>
              </a:ext>
            </a:extLst>
          </p:cNvPr>
          <p:cNvCxnSpPr>
            <a:cxnSpLocks/>
            <a:stCxn id="38" idx="2"/>
            <a:endCxn id="33" idx="0"/>
          </p:cNvCxnSpPr>
          <p:nvPr/>
        </p:nvCxnSpPr>
        <p:spPr>
          <a:xfrm rot="5400000">
            <a:off x="6862808" y="4840580"/>
            <a:ext cx="231970" cy="391458"/>
          </a:xfrm>
          <a:prstGeom prst="bentConnector3">
            <a:avLst>
              <a:gd name="adj1" fmla="val 50000"/>
            </a:avLst>
          </a:prstGeom>
          <a:ln w="19050">
            <a:solidFill>
              <a:srgbClr val="FF0000"/>
            </a:solidFill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9" name="연결선: 꺾임 48">
            <a:extLst>
              <a:ext uri="{FF2B5EF4-FFF2-40B4-BE49-F238E27FC236}">
                <a16:creationId xmlns:a16="http://schemas.microsoft.com/office/drawing/2014/main" id="{5BC41A4C-214B-42CC-BCAE-DFEB525A66EC}"/>
              </a:ext>
            </a:extLst>
          </p:cNvPr>
          <p:cNvCxnSpPr>
            <a:cxnSpLocks/>
            <a:stCxn id="43" idx="2"/>
            <a:endCxn id="35" idx="0"/>
          </p:cNvCxnSpPr>
          <p:nvPr/>
        </p:nvCxnSpPr>
        <p:spPr>
          <a:xfrm rot="16200000" flipH="1">
            <a:off x="7869639" y="4863791"/>
            <a:ext cx="231971" cy="345034"/>
          </a:xfrm>
          <a:prstGeom prst="bentConnector3">
            <a:avLst>
              <a:gd name="adj1" fmla="val 50000"/>
            </a:avLst>
          </a:prstGeom>
          <a:ln w="19050">
            <a:solidFill>
              <a:srgbClr val="FF0000"/>
            </a:solidFill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2" name="연결선: 꺾임 51">
            <a:extLst>
              <a:ext uri="{FF2B5EF4-FFF2-40B4-BE49-F238E27FC236}">
                <a16:creationId xmlns:a16="http://schemas.microsoft.com/office/drawing/2014/main" id="{A7FB2090-DD0E-4635-BE83-55099F038C47}"/>
              </a:ext>
            </a:extLst>
          </p:cNvPr>
          <p:cNvCxnSpPr>
            <a:cxnSpLocks/>
            <a:stCxn id="41" idx="2"/>
            <a:endCxn id="37" idx="0"/>
          </p:cNvCxnSpPr>
          <p:nvPr/>
        </p:nvCxnSpPr>
        <p:spPr>
          <a:xfrm rot="16200000" flipH="1">
            <a:off x="8796613" y="4560104"/>
            <a:ext cx="231970" cy="952409"/>
          </a:xfrm>
          <a:prstGeom prst="bentConnector3">
            <a:avLst>
              <a:gd name="adj1" fmla="val 50000"/>
            </a:avLst>
          </a:prstGeom>
          <a:ln w="19050">
            <a:solidFill>
              <a:srgbClr val="FF0000"/>
            </a:solidFill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6" name="내용 개체 틀 2">
            <a:extLst>
              <a:ext uri="{FF2B5EF4-FFF2-40B4-BE49-F238E27FC236}">
                <a16:creationId xmlns:a16="http://schemas.microsoft.com/office/drawing/2014/main" id="{FEA8C120-6F81-442F-B25A-78E4CBD0012F}"/>
              </a:ext>
            </a:extLst>
          </p:cNvPr>
          <p:cNvSpPr txBox="1">
            <a:spLocks/>
          </p:cNvSpPr>
          <p:nvPr/>
        </p:nvSpPr>
        <p:spPr>
          <a:xfrm>
            <a:off x="6179692" y="6437359"/>
            <a:ext cx="1188262" cy="45950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50000"/>
              </a:lnSpc>
              <a:buFont typeface="Arial" panose="020B0604020202020204" pitchFamily="34" charset="0"/>
              <a:buNone/>
            </a:pPr>
            <a:r>
              <a:rPr lang="en-US" altLang="ko-KR" sz="10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- </a:t>
            </a:r>
            <a:r>
              <a:rPr lang="ko-KR" altLang="en-US" sz="10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마법봉 </a:t>
            </a:r>
            <a:r>
              <a:rPr lang="en-US" altLang="ko-KR" sz="10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-</a:t>
            </a:r>
          </a:p>
          <a:p>
            <a:pPr marL="0" indent="0" algn="ctr">
              <a:lnSpc>
                <a:spcPct val="50000"/>
              </a:lnSpc>
              <a:buFont typeface="Arial" panose="020B0604020202020204" pitchFamily="34" charset="0"/>
              <a:buNone/>
            </a:pPr>
            <a:r>
              <a:rPr lang="ko-KR" altLang="en-US" sz="10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정답 </a:t>
            </a:r>
            <a:r>
              <a:rPr lang="en-US" altLang="ko-KR" sz="10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1</a:t>
            </a:r>
            <a:r>
              <a:rPr lang="ko-KR" altLang="en-US" sz="10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개를 알려줌</a:t>
            </a:r>
          </a:p>
        </p:txBody>
      </p:sp>
      <p:sp>
        <p:nvSpPr>
          <p:cNvPr id="57" name="내용 개체 틀 2">
            <a:extLst>
              <a:ext uri="{FF2B5EF4-FFF2-40B4-BE49-F238E27FC236}">
                <a16:creationId xmlns:a16="http://schemas.microsoft.com/office/drawing/2014/main" id="{8175D3E9-79F5-40A1-877B-7D9937870141}"/>
              </a:ext>
            </a:extLst>
          </p:cNvPr>
          <p:cNvSpPr txBox="1">
            <a:spLocks/>
          </p:cNvSpPr>
          <p:nvPr/>
        </p:nvSpPr>
        <p:spPr>
          <a:xfrm>
            <a:off x="7556968" y="6208994"/>
            <a:ext cx="1188262" cy="45950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50000"/>
              </a:lnSpc>
              <a:buFont typeface="Arial" panose="020B0604020202020204" pitchFamily="34" charset="0"/>
              <a:buNone/>
            </a:pPr>
            <a:r>
              <a:rPr lang="en-US" altLang="ko-KR" sz="10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- </a:t>
            </a:r>
            <a:r>
              <a:rPr lang="ko-KR" altLang="en-US" sz="10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보호 브릿지 </a:t>
            </a:r>
            <a:r>
              <a:rPr lang="en-US" altLang="ko-KR" sz="10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–</a:t>
            </a:r>
          </a:p>
          <a:p>
            <a:pPr marL="0" indent="0" algn="ctr">
              <a:lnSpc>
                <a:spcPct val="50000"/>
              </a:lnSpc>
              <a:buFont typeface="Arial" panose="020B0604020202020204" pitchFamily="34" charset="0"/>
              <a:buNone/>
            </a:pPr>
            <a:r>
              <a:rPr lang="ko-KR" altLang="en-US" sz="10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실수 </a:t>
            </a:r>
            <a:r>
              <a:rPr lang="en-US" altLang="ko-KR" sz="10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1</a:t>
            </a:r>
            <a:r>
              <a:rPr lang="ko-KR" altLang="en-US" sz="10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번을 막아 줌</a:t>
            </a:r>
          </a:p>
        </p:txBody>
      </p:sp>
      <p:sp>
        <p:nvSpPr>
          <p:cNvPr id="58" name="내용 개체 틀 2">
            <a:extLst>
              <a:ext uri="{FF2B5EF4-FFF2-40B4-BE49-F238E27FC236}">
                <a16:creationId xmlns:a16="http://schemas.microsoft.com/office/drawing/2014/main" id="{560F42B7-C565-49D9-A6FD-8BDB1A10ADBA}"/>
              </a:ext>
            </a:extLst>
          </p:cNvPr>
          <p:cNvSpPr txBox="1">
            <a:spLocks/>
          </p:cNvSpPr>
          <p:nvPr/>
        </p:nvSpPr>
        <p:spPr>
          <a:xfrm>
            <a:off x="8794671" y="6005849"/>
            <a:ext cx="1188262" cy="625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50000"/>
              </a:lnSpc>
              <a:buFont typeface="Arial" panose="020B0604020202020204" pitchFamily="34" charset="0"/>
              <a:buNone/>
            </a:pPr>
            <a:r>
              <a:rPr lang="en-US" altLang="ko-KR" sz="10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- </a:t>
            </a:r>
            <a:r>
              <a:rPr lang="ko-KR" altLang="en-US" sz="10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시간 정지 </a:t>
            </a:r>
            <a:r>
              <a:rPr lang="en-US" altLang="ko-KR" sz="10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–</a:t>
            </a:r>
          </a:p>
          <a:p>
            <a:pPr marL="0" indent="0" algn="ctr">
              <a:lnSpc>
                <a:spcPct val="50000"/>
              </a:lnSpc>
              <a:buFont typeface="Arial" panose="020B0604020202020204" pitchFamily="34" charset="0"/>
              <a:buNone/>
            </a:pPr>
            <a:r>
              <a:rPr lang="ko-KR" altLang="en-US" sz="10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일정 시간동안</a:t>
            </a:r>
            <a:endParaRPr lang="en-US" altLang="ko-KR" sz="10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0" indent="0" algn="ctr">
              <a:lnSpc>
                <a:spcPct val="50000"/>
              </a:lnSpc>
              <a:buFont typeface="Arial" panose="020B0604020202020204" pitchFamily="34" charset="0"/>
              <a:buNone/>
            </a:pPr>
            <a:r>
              <a:rPr lang="ko-KR" altLang="en-US" sz="10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멈춰줍니다</a:t>
            </a:r>
            <a:r>
              <a:rPr lang="en-US" altLang="ko-KR" sz="10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  <a:endParaRPr lang="ko-KR" altLang="en-US" sz="10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59" name="그림 58">
            <a:extLst>
              <a:ext uri="{FF2B5EF4-FFF2-40B4-BE49-F238E27FC236}">
                <a16:creationId xmlns:a16="http://schemas.microsoft.com/office/drawing/2014/main" id="{66DDC463-3E7B-44FE-B183-D0C73AE6D73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930225" y="4487886"/>
            <a:ext cx="401067" cy="40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2026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01449AA5-AC27-4333-A90F-00A4AB628591}"/>
              </a:ext>
            </a:extLst>
          </p:cNvPr>
          <p:cNvSpPr/>
          <p:nvPr/>
        </p:nvSpPr>
        <p:spPr>
          <a:xfrm>
            <a:off x="10466664" y="138789"/>
            <a:ext cx="1725336" cy="384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Page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3/37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26" name="표 26">
            <a:extLst>
              <a:ext uri="{FF2B5EF4-FFF2-40B4-BE49-F238E27FC236}">
                <a16:creationId xmlns:a16="http://schemas.microsoft.com/office/drawing/2014/main" id="{3C0F3382-330D-4D7C-ADF5-FCF74698F8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3460615"/>
              </p:ext>
            </p:extLst>
          </p:nvPr>
        </p:nvGraphicFramePr>
        <p:xfrm>
          <a:off x="1041393" y="1632225"/>
          <a:ext cx="4734111" cy="1786669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891420">
                  <a:extLst>
                    <a:ext uri="{9D8B030D-6E8A-4147-A177-3AD203B41FA5}">
                      <a16:colId xmlns:a16="http://schemas.microsoft.com/office/drawing/2014/main" val="2989946888"/>
                    </a:ext>
                  </a:extLst>
                </a:gridCol>
                <a:gridCol w="1155939">
                  <a:extLst>
                    <a:ext uri="{9D8B030D-6E8A-4147-A177-3AD203B41FA5}">
                      <a16:colId xmlns:a16="http://schemas.microsoft.com/office/drawing/2014/main" val="4215272410"/>
                    </a:ext>
                  </a:extLst>
                </a:gridCol>
                <a:gridCol w="2686752">
                  <a:extLst>
                    <a:ext uri="{9D8B030D-6E8A-4147-A177-3AD203B41FA5}">
                      <a16:colId xmlns:a16="http://schemas.microsoft.com/office/drawing/2014/main" val="2605416347"/>
                    </a:ext>
                  </a:extLst>
                </a:gridCol>
              </a:tblGrid>
              <a:tr h="277634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유사 게임 비교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1878259"/>
                  </a:ext>
                </a:extLst>
              </a:tr>
              <a:tr h="41518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게임 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스누피</a:t>
                      </a:r>
                      <a:endParaRPr lang="en-US" altLang="ko-KR" sz="1000" b="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틀린 그림 찾기</a:t>
                      </a:r>
                    </a:p>
                  </a:txBody>
                  <a:tcPr anchor="ctr"/>
                </a:tc>
                <a:tc rowSpan="5">
                  <a:txBody>
                    <a:bodyPr/>
                    <a:lstStyle/>
                    <a:p>
                      <a:pPr algn="ctr" latinLnBrk="1"/>
                      <a:endParaRPr lang="ko-KR" altLang="en-US" sz="13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7596589"/>
                  </a:ext>
                </a:extLst>
              </a:tr>
              <a:tr h="30581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게임장르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퍼즐 게임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3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56470907"/>
                  </a:ext>
                </a:extLst>
              </a:tr>
              <a:tr h="2337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플랫폼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모바일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3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57582564"/>
                  </a:ext>
                </a:extLst>
              </a:tr>
              <a:tr h="2337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콘텐츠 등급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만 </a:t>
                      </a:r>
                      <a:r>
                        <a:rPr lang="en-US" altLang="ko-KR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3</a:t>
                      </a:r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세 이상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41127"/>
                  </a:ext>
                </a:extLst>
              </a:tr>
              <a:tr h="2884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다운로드 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200</a:t>
                      </a:r>
                      <a:r>
                        <a:rPr lang="ko-KR" altLang="en-US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만회</a:t>
                      </a:r>
                      <a:r>
                        <a:rPr lang="en-US" altLang="ko-KR" sz="10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+</a:t>
                      </a:r>
                      <a:endParaRPr lang="ko-KR" altLang="en-US" sz="10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3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58085839"/>
                  </a:ext>
                </a:extLst>
              </a:tr>
            </a:tbl>
          </a:graphicData>
        </a:graphic>
      </p:graphicFrame>
      <p:sp>
        <p:nvSpPr>
          <p:cNvPr id="47" name="사각형: 둥근 모서리 1">
            <a:extLst>
              <a:ext uri="{FF2B5EF4-FFF2-40B4-BE49-F238E27FC236}">
                <a16:creationId xmlns:a16="http://schemas.microsoft.com/office/drawing/2014/main" id="{A237968B-AF00-405D-9BB1-209825B95A73}"/>
              </a:ext>
            </a:extLst>
          </p:cNvPr>
          <p:cNvSpPr/>
          <p:nvPr/>
        </p:nvSpPr>
        <p:spPr>
          <a:xfrm>
            <a:off x="6978407" y="2038630"/>
            <a:ext cx="2201967" cy="602648"/>
          </a:xfrm>
          <a:prstGeom prst="roundRect">
            <a:avLst>
              <a:gd name="adj" fmla="val 14691"/>
            </a:avLst>
          </a:prstGeom>
          <a:solidFill>
            <a:schemeClr val="bg1"/>
          </a:solidFill>
          <a:ln w="28575"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000" b="1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아기자기한 그림체로</a:t>
            </a:r>
            <a:endParaRPr lang="en-US" altLang="ko-KR" sz="1000" b="1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 b="1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힐링하기 좋은 게임</a:t>
            </a:r>
            <a:endParaRPr lang="en-US" altLang="ko-KR" sz="1000" b="1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50" name="사각형: 둥근 모서리 1">
            <a:extLst>
              <a:ext uri="{FF2B5EF4-FFF2-40B4-BE49-F238E27FC236}">
                <a16:creationId xmlns:a16="http://schemas.microsoft.com/office/drawing/2014/main" id="{A237968B-AF00-405D-9BB1-209825B95A73}"/>
              </a:ext>
            </a:extLst>
          </p:cNvPr>
          <p:cNvSpPr/>
          <p:nvPr/>
        </p:nvSpPr>
        <p:spPr>
          <a:xfrm>
            <a:off x="6981292" y="2895672"/>
            <a:ext cx="2214527" cy="580882"/>
          </a:xfrm>
          <a:prstGeom prst="roundRect">
            <a:avLst>
              <a:gd name="adj" fmla="val 15293"/>
            </a:avLst>
          </a:prstGeom>
          <a:solidFill>
            <a:schemeClr val="bg1"/>
          </a:solidFill>
          <a:ln w="28575"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000" b="1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아이와 함께 할 수 있는 밸런스</a:t>
            </a:r>
            <a:endParaRPr lang="en-US" altLang="ko-KR" sz="1000" b="1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57" name="사각형: 둥근 모서리 1">
            <a:extLst>
              <a:ext uri="{FF2B5EF4-FFF2-40B4-BE49-F238E27FC236}">
                <a16:creationId xmlns:a16="http://schemas.microsoft.com/office/drawing/2014/main" id="{A237968B-AF00-405D-9BB1-209825B95A73}"/>
              </a:ext>
            </a:extLst>
          </p:cNvPr>
          <p:cNvSpPr/>
          <p:nvPr/>
        </p:nvSpPr>
        <p:spPr>
          <a:xfrm>
            <a:off x="9329507" y="2024758"/>
            <a:ext cx="2208360" cy="602648"/>
          </a:xfrm>
          <a:prstGeom prst="roundRect">
            <a:avLst>
              <a:gd name="adj" fmla="val 11687"/>
            </a:avLst>
          </a:prstGeom>
          <a:solidFill>
            <a:schemeClr val="bg1"/>
          </a:solidFill>
          <a:ln w="28575"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000" b="1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다양한 모드 추가로</a:t>
            </a:r>
            <a:endParaRPr lang="en-US" altLang="ko-KR" sz="1000" b="1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 b="1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플레이 방식</a:t>
            </a:r>
            <a:endParaRPr lang="en-US" altLang="ko-KR" sz="1000" b="1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F9294A1E-26B0-48CF-8C95-E41479EB67F7}"/>
              </a:ext>
            </a:extLst>
          </p:cNvPr>
          <p:cNvCxnSpPr>
            <a:cxnSpLocks/>
          </p:cNvCxnSpPr>
          <p:nvPr/>
        </p:nvCxnSpPr>
        <p:spPr>
          <a:xfrm>
            <a:off x="-10497" y="6035756"/>
            <a:ext cx="12192000" cy="1"/>
          </a:xfrm>
          <a:prstGeom prst="line">
            <a:avLst/>
          </a:prstGeom>
          <a:ln w="19050">
            <a:solidFill>
              <a:schemeClr val="accent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0A41B020-B00B-4F76-92D3-0AC819DB661B}"/>
              </a:ext>
            </a:extLst>
          </p:cNvPr>
          <p:cNvGrpSpPr/>
          <p:nvPr/>
        </p:nvGrpSpPr>
        <p:grpSpPr>
          <a:xfrm>
            <a:off x="392107" y="6148910"/>
            <a:ext cx="3446709" cy="612229"/>
            <a:chOff x="8402784" y="2704080"/>
            <a:chExt cx="3161742" cy="696837"/>
          </a:xfrm>
        </p:grpSpPr>
        <p:sp>
          <p:nvSpPr>
            <p:cNvPr id="85" name="사각형: 둥근 모서리 1">
              <a:extLst>
                <a:ext uri="{FF2B5EF4-FFF2-40B4-BE49-F238E27FC236}">
                  <a16:creationId xmlns:a16="http://schemas.microsoft.com/office/drawing/2014/main" id="{0118940A-00CC-49F3-8935-7ECDF0747E91}"/>
                </a:ext>
              </a:extLst>
            </p:cNvPr>
            <p:cNvSpPr/>
            <p:nvPr/>
          </p:nvSpPr>
          <p:spPr>
            <a:xfrm>
              <a:off x="8798313" y="2704080"/>
              <a:ext cx="2766213" cy="696837"/>
            </a:xfrm>
            <a:prstGeom prst="roundRect">
              <a:avLst>
                <a:gd name="adj" fmla="val 40230"/>
              </a:avLst>
            </a:prstGeom>
            <a:solidFill>
              <a:schemeClr val="bg1"/>
            </a:solidFill>
            <a:ln w="28575">
              <a:solidFill>
                <a:schemeClr val="accent2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1200" b="1" dirty="0">
                  <a:solidFill>
                    <a:schemeClr val="tx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광고 출력 조건을</a:t>
              </a:r>
              <a:endParaRPr lang="en-US" altLang="ko-KR" sz="1200" b="1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200" b="1" dirty="0">
                  <a:solidFill>
                    <a:schemeClr val="tx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적은 방향으로 제작</a:t>
              </a:r>
              <a:endParaRPr lang="en-US" altLang="ko-KR" sz="1200" b="1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86" name="타원 85">
              <a:extLst>
                <a:ext uri="{FF2B5EF4-FFF2-40B4-BE49-F238E27FC236}">
                  <a16:creationId xmlns:a16="http://schemas.microsoft.com/office/drawing/2014/main" id="{0631502A-65DE-482D-A1B2-EEE57BFAFBE3}"/>
                </a:ext>
              </a:extLst>
            </p:cNvPr>
            <p:cNvSpPr/>
            <p:nvPr/>
          </p:nvSpPr>
          <p:spPr>
            <a:xfrm>
              <a:off x="8402784" y="2910585"/>
              <a:ext cx="247419" cy="25452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</p:grp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6213B631-A814-4ADF-89C0-C84F605D9B5B}"/>
              </a:ext>
            </a:extLst>
          </p:cNvPr>
          <p:cNvGrpSpPr/>
          <p:nvPr/>
        </p:nvGrpSpPr>
        <p:grpSpPr>
          <a:xfrm>
            <a:off x="4253794" y="6148041"/>
            <a:ext cx="3446709" cy="613100"/>
            <a:chOff x="8402784" y="2703090"/>
            <a:chExt cx="3161742" cy="697828"/>
          </a:xfrm>
        </p:grpSpPr>
        <p:sp>
          <p:nvSpPr>
            <p:cNvPr id="88" name="사각형: 둥근 모서리 1">
              <a:extLst>
                <a:ext uri="{FF2B5EF4-FFF2-40B4-BE49-F238E27FC236}">
                  <a16:creationId xmlns:a16="http://schemas.microsoft.com/office/drawing/2014/main" id="{A61D4D4C-F6D8-46F4-B91D-F131C19AE039}"/>
                </a:ext>
              </a:extLst>
            </p:cNvPr>
            <p:cNvSpPr/>
            <p:nvPr/>
          </p:nvSpPr>
          <p:spPr>
            <a:xfrm>
              <a:off x="8798313" y="2703090"/>
              <a:ext cx="2766213" cy="697828"/>
            </a:xfrm>
            <a:prstGeom prst="roundRect">
              <a:avLst>
                <a:gd name="adj" fmla="val 40230"/>
              </a:avLst>
            </a:prstGeom>
            <a:solidFill>
              <a:schemeClr val="bg1"/>
            </a:solidFill>
            <a:ln w="28575">
              <a:solidFill>
                <a:schemeClr val="accent2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1200" b="1" dirty="0">
                  <a:solidFill>
                    <a:schemeClr val="tx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다양한 모드가 없기 때문에</a:t>
              </a:r>
              <a:endParaRPr lang="en-US" altLang="ko-KR" sz="1200" b="1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200" b="1" dirty="0">
                  <a:solidFill>
                    <a:schemeClr val="tx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콘텐츠 기획 </a:t>
              </a:r>
              <a:r>
                <a:rPr lang="ko-KR" altLang="en-US" sz="1200" b="1" dirty="0">
                  <a:solidFill>
                    <a:srgbClr val="FF0000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확장성</a:t>
              </a:r>
              <a:r>
                <a:rPr lang="ko-KR" altLang="en-US" sz="1200" b="1" dirty="0">
                  <a:solidFill>
                    <a:schemeClr val="tx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이 넓음</a:t>
              </a:r>
              <a:endParaRPr lang="en-US" altLang="ko-KR" sz="1200" b="1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89" name="타원 88">
              <a:extLst>
                <a:ext uri="{FF2B5EF4-FFF2-40B4-BE49-F238E27FC236}">
                  <a16:creationId xmlns:a16="http://schemas.microsoft.com/office/drawing/2014/main" id="{06B68F61-61FD-4187-BDA0-DEB7FA96F57C}"/>
                </a:ext>
              </a:extLst>
            </p:cNvPr>
            <p:cNvSpPr/>
            <p:nvPr/>
          </p:nvSpPr>
          <p:spPr>
            <a:xfrm>
              <a:off x="8402784" y="2910585"/>
              <a:ext cx="247419" cy="25452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</p:grp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C6504867-B08D-44E0-943F-C3DFF1C02155}"/>
              </a:ext>
            </a:extLst>
          </p:cNvPr>
          <p:cNvGrpSpPr/>
          <p:nvPr/>
        </p:nvGrpSpPr>
        <p:grpSpPr>
          <a:xfrm>
            <a:off x="8353184" y="6148041"/>
            <a:ext cx="3446709" cy="613100"/>
            <a:chOff x="8402784" y="2703090"/>
            <a:chExt cx="3161742" cy="697828"/>
          </a:xfrm>
        </p:grpSpPr>
        <p:sp>
          <p:nvSpPr>
            <p:cNvPr id="91" name="사각형: 둥근 모서리 1">
              <a:extLst>
                <a:ext uri="{FF2B5EF4-FFF2-40B4-BE49-F238E27FC236}">
                  <a16:creationId xmlns:a16="http://schemas.microsoft.com/office/drawing/2014/main" id="{CF650D5D-3FDE-4CFA-B17A-0F3EDA49A5BE}"/>
                </a:ext>
              </a:extLst>
            </p:cNvPr>
            <p:cNvSpPr/>
            <p:nvPr/>
          </p:nvSpPr>
          <p:spPr>
            <a:xfrm>
              <a:off x="8798313" y="2703090"/>
              <a:ext cx="2766213" cy="697828"/>
            </a:xfrm>
            <a:prstGeom prst="roundRect">
              <a:avLst>
                <a:gd name="adj" fmla="val 40230"/>
              </a:avLst>
            </a:prstGeom>
            <a:solidFill>
              <a:schemeClr val="bg1"/>
            </a:solidFill>
            <a:ln w="28575">
              <a:solidFill>
                <a:schemeClr val="accent2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1200" b="1" dirty="0">
                  <a:solidFill>
                    <a:schemeClr val="tx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서버 없이 개발 구현</a:t>
              </a:r>
              <a:endParaRPr lang="en-US" altLang="ko-KR" sz="1200" b="1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92" name="타원 91">
              <a:extLst>
                <a:ext uri="{FF2B5EF4-FFF2-40B4-BE49-F238E27FC236}">
                  <a16:creationId xmlns:a16="http://schemas.microsoft.com/office/drawing/2014/main" id="{0CAEBCB2-8850-48C0-8FC6-BDF0442E2A39}"/>
                </a:ext>
              </a:extLst>
            </p:cNvPr>
            <p:cNvSpPr/>
            <p:nvPr/>
          </p:nvSpPr>
          <p:spPr>
            <a:xfrm>
              <a:off x="8402784" y="2910585"/>
              <a:ext cx="247419" cy="25452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</p:grpSp>
      <p:sp>
        <p:nvSpPr>
          <p:cNvPr id="72" name="사각형: 둥근 모서리 1">
            <a:extLst>
              <a:ext uri="{FF2B5EF4-FFF2-40B4-BE49-F238E27FC236}">
                <a16:creationId xmlns:a16="http://schemas.microsoft.com/office/drawing/2014/main" id="{A237968B-AF00-405D-9BB1-209825B95A73}"/>
              </a:ext>
            </a:extLst>
          </p:cNvPr>
          <p:cNvSpPr/>
          <p:nvPr/>
        </p:nvSpPr>
        <p:spPr>
          <a:xfrm>
            <a:off x="9320658" y="2891883"/>
            <a:ext cx="2200840" cy="580882"/>
          </a:xfrm>
          <a:prstGeom prst="roundRect">
            <a:avLst>
              <a:gd name="adj" fmla="val 10184"/>
            </a:avLst>
          </a:prstGeom>
          <a:solidFill>
            <a:schemeClr val="bg1"/>
          </a:solidFill>
          <a:ln w="28575"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000" b="1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많은 광고 및 수위로 인한</a:t>
            </a:r>
            <a:endParaRPr lang="en-US" altLang="ko-KR" sz="1000" b="1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 b="1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유저 이탈 상승 ↑</a:t>
            </a:r>
            <a:endParaRPr lang="en-US" altLang="ko-KR" sz="1000" b="1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E890C2AF-2AFA-4EED-977F-637C34F6912C}"/>
              </a:ext>
            </a:extLst>
          </p:cNvPr>
          <p:cNvSpPr txBox="1"/>
          <p:nvPr/>
        </p:nvSpPr>
        <p:spPr>
          <a:xfrm>
            <a:off x="689479" y="3552021"/>
            <a:ext cx="31005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흥행과 유저들의 </a:t>
            </a:r>
            <a:r>
              <a:rPr lang="en-US" altLang="ko-KR" sz="20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‘</a:t>
            </a:r>
            <a:r>
              <a:rPr lang="ko-KR" altLang="en-US" sz="20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평점</a:t>
            </a:r>
            <a:r>
              <a:rPr lang="en-US" altLang="ko-KR" sz="20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’</a:t>
            </a:r>
            <a:r>
              <a:rPr lang="ko-KR" altLang="en-US" sz="20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반응</a:t>
            </a:r>
          </a:p>
        </p:txBody>
      </p:sp>
      <p:pic>
        <p:nvPicPr>
          <p:cNvPr id="78" name="그림 77" descr="음식이(가) 표시된 사진&#10;&#10;자동 생성된 설명">
            <a:extLst>
              <a:ext uri="{FF2B5EF4-FFF2-40B4-BE49-F238E27FC236}">
                <a16:creationId xmlns:a16="http://schemas.microsoft.com/office/drawing/2014/main" id="{C33D5E2D-5FEB-4C43-9F1C-FD7424B31D73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34" y="3519410"/>
            <a:ext cx="594745" cy="449807"/>
          </a:xfrm>
          <a:prstGeom prst="rect">
            <a:avLst/>
          </a:prstGeom>
        </p:spPr>
      </p:pic>
      <p:sp>
        <p:nvSpPr>
          <p:cNvPr id="79" name="말풍선: 모서리가 둥근 사각형 2">
            <a:extLst>
              <a:ext uri="{FF2B5EF4-FFF2-40B4-BE49-F238E27FC236}">
                <a16:creationId xmlns:a16="http://schemas.microsoft.com/office/drawing/2014/main" id="{780EB475-454C-4E2F-99EA-89493555D1F3}"/>
              </a:ext>
            </a:extLst>
          </p:cNvPr>
          <p:cNvSpPr/>
          <p:nvPr/>
        </p:nvSpPr>
        <p:spPr>
          <a:xfrm>
            <a:off x="1334415" y="4066355"/>
            <a:ext cx="2058135" cy="905909"/>
          </a:xfrm>
          <a:prstGeom prst="wedgeRoundRectCallout">
            <a:avLst>
              <a:gd name="adj1" fmla="val -47110"/>
              <a:gd name="adj2" fmla="val 71037"/>
              <a:gd name="adj3" fmla="val 16667"/>
            </a:avLst>
          </a:prstGeom>
          <a:solidFill>
            <a:schemeClr val="bg1">
              <a:alpha val="90000"/>
            </a:schemeClr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1. 2017.11.01 </a:t>
            </a:r>
            <a:r>
              <a:rPr lang="ko-KR" altLang="en-US" sz="10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출시 후 </a:t>
            </a:r>
            <a:r>
              <a:rPr lang="en-US" altLang="ko-KR" sz="10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3</a:t>
            </a:r>
            <a:r>
              <a:rPr lang="ko-KR" altLang="en-US" sz="10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일만에</a:t>
            </a:r>
            <a:endParaRPr lang="en-US" altLang="ko-KR" sz="10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  인기 무료 </a:t>
            </a:r>
            <a:r>
              <a:rPr lang="en-US" altLang="ko-KR" sz="10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1</a:t>
            </a:r>
            <a:r>
              <a:rPr lang="ko-KR" altLang="en-US" sz="10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위 달성</a:t>
            </a:r>
            <a:endParaRPr lang="en-US" altLang="ko-KR" sz="10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2. </a:t>
            </a:r>
            <a:r>
              <a:rPr lang="ko-KR" altLang="en-US" sz="10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꾸준한 업데이트 진행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E890C2AF-2AFA-4EED-977F-637C34F6912C}"/>
              </a:ext>
            </a:extLst>
          </p:cNvPr>
          <p:cNvSpPr txBox="1"/>
          <p:nvPr/>
        </p:nvSpPr>
        <p:spPr>
          <a:xfrm>
            <a:off x="661826" y="5579070"/>
            <a:ext cx="25074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유사 게임 비교 차이점</a:t>
            </a:r>
          </a:p>
        </p:txBody>
      </p:sp>
      <p:pic>
        <p:nvPicPr>
          <p:cNvPr id="121" name="그림 120">
            <a:extLst>
              <a:ext uri="{FF2B5EF4-FFF2-40B4-BE49-F238E27FC236}">
                <a16:creationId xmlns:a16="http://schemas.microsoft.com/office/drawing/2014/main" id="{80E42030-F989-4B19-BA80-F5C9164AD7D4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333" b="90000" l="9957" r="89827">
                        <a14:foregroundMark x1="61472" y1="7778" x2="61472" y2="7778"/>
                        <a14:foregroundMark x1="69048" y1="80000" x2="69048" y2="80000"/>
                        <a14:foregroundMark x1="40260" y1="32000" x2="40260" y2="32000"/>
                        <a14:foregroundMark x1="41558" y1="29333" x2="41558" y2="29333"/>
                        <a14:foregroundMark x1="38528" y1="30667" x2="38528" y2="30667"/>
                        <a14:foregroundMark x1="39394" y1="29778" x2="39394" y2="29778"/>
                        <a14:foregroundMark x1="37013" y1="30222" x2="37013" y2="30222"/>
                        <a14:foregroundMark x1="39610" y1="29778" x2="39610" y2="29778"/>
                        <a14:foregroundMark x1="43506" y1="29778" x2="33983" y2="31556"/>
                        <a14:foregroundMark x1="42208" y1="32222" x2="36147" y2="32667"/>
                        <a14:foregroundMark x1="40909" y1="34667" x2="37013" y2="37556"/>
                        <a14:foregroundMark x1="51732" y1="86889" x2="56926" y2="86667"/>
                        <a14:foregroundMark x1="62338" y1="86667" x2="64502" y2="86667"/>
                        <a14:foregroundMark x1="53030" y1="88000" x2="77489" y2="86667"/>
                        <a14:foregroundMark x1="24459" y1="89778" x2="75325" y2="87111"/>
                        <a14:foregroundMark x1="58225" y1="5333" x2="58225" y2="5333"/>
                        <a14:foregroundMark x1="61472" y1="6667" x2="61472" y2="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133" y="5474118"/>
            <a:ext cx="603736" cy="531232"/>
          </a:xfrm>
          <a:prstGeom prst="rect">
            <a:avLst/>
          </a:prstGeom>
        </p:spPr>
      </p:pic>
      <p:cxnSp>
        <p:nvCxnSpPr>
          <p:cNvPr id="122" name="직선 연결선 121">
            <a:extLst>
              <a:ext uri="{FF2B5EF4-FFF2-40B4-BE49-F238E27FC236}">
                <a16:creationId xmlns:a16="http://schemas.microsoft.com/office/drawing/2014/main" id="{F9294A1E-26B0-48CF-8C95-E41479EB67F7}"/>
              </a:ext>
            </a:extLst>
          </p:cNvPr>
          <p:cNvCxnSpPr>
            <a:cxnSpLocks/>
          </p:cNvCxnSpPr>
          <p:nvPr/>
        </p:nvCxnSpPr>
        <p:spPr>
          <a:xfrm>
            <a:off x="-10497" y="4005919"/>
            <a:ext cx="12192000" cy="1"/>
          </a:xfrm>
          <a:prstGeom prst="line">
            <a:avLst/>
          </a:prstGeom>
          <a:ln w="19050">
            <a:solidFill>
              <a:schemeClr val="accent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차트 14"/>
          <p:cNvGraphicFramePr/>
          <p:nvPr>
            <p:extLst>
              <p:ext uri="{D42A27DB-BD31-4B8C-83A1-F6EECF244321}">
                <p14:modId xmlns:p14="http://schemas.microsoft.com/office/powerpoint/2010/main" val="2678006032"/>
              </p:ext>
            </p:extLst>
          </p:nvPr>
        </p:nvGraphicFramePr>
        <p:xfrm>
          <a:off x="7014070" y="4016100"/>
          <a:ext cx="2763376" cy="200445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24" name="말풍선: 모서리가 둥근 사각형 2">
            <a:extLst>
              <a:ext uri="{FF2B5EF4-FFF2-40B4-BE49-F238E27FC236}">
                <a16:creationId xmlns:a16="http://schemas.microsoft.com/office/drawing/2014/main" id="{780EB475-454C-4E2F-99EA-89493555D1F3}"/>
              </a:ext>
            </a:extLst>
          </p:cNvPr>
          <p:cNvSpPr/>
          <p:nvPr/>
        </p:nvSpPr>
        <p:spPr>
          <a:xfrm>
            <a:off x="9955167" y="4076247"/>
            <a:ext cx="2193064" cy="1531719"/>
          </a:xfrm>
          <a:prstGeom prst="wedgeRoundRectCallout">
            <a:avLst>
              <a:gd name="adj1" fmla="val -58637"/>
              <a:gd name="adj2" fmla="val 65615"/>
              <a:gd name="adj3" fmla="val 16667"/>
            </a:avLst>
          </a:prstGeom>
          <a:solidFill>
            <a:schemeClr val="bg1">
              <a:alpha val="90000"/>
            </a:schemeClr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100" b="1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실제 </a:t>
            </a:r>
            <a:r>
              <a:rPr lang="en-US" altLang="ko-KR" sz="1100" b="1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Google Play</a:t>
            </a:r>
            <a:r>
              <a:rPr lang="ko-KR" altLang="en-US" sz="1100" b="1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조사 결과</a:t>
            </a:r>
            <a:endParaRPr lang="en-US" altLang="ko-KR" sz="1200" b="1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 dirty="0">
                <a:solidFill>
                  <a:schemeClr val="accent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광고가 너무 많다</a:t>
            </a:r>
            <a:r>
              <a:rPr lang="en-US" altLang="ko-KR" sz="1000" dirty="0">
                <a:solidFill>
                  <a:schemeClr val="accent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  <a:r>
              <a:rPr lang="ko-KR" altLang="en-US" sz="1000" dirty="0">
                <a:solidFill>
                  <a:schemeClr val="accent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000" dirty="0">
                <a:solidFill>
                  <a:schemeClr val="accent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65%</a:t>
            </a:r>
            <a:r>
              <a:rPr lang="en-US" altLang="ko-KR" sz="10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</a:t>
            </a:r>
          </a:p>
          <a:p>
            <a:pPr algn="ctr">
              <a:lnSpc>
                <a:spcPct val="150000"/>
              </a:lnSpc>
            </a:pPr>
            <a:r>
              <a:rPr lang="ko-KR" altLang="en-US" sz="1000" dirty="0">
                <a:solidFill>
                  <a:srgbClr val="FF0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광고 수위가 너무 높다</a:t>
            </a:r>
            <a:r>
              <a:rPr lang="en-US" altLang="ko-KR" sz="1000" dirty="0">
                <a:solidFill>
                  <a:srgbClr val="FF0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  <a:r>
              <a:rPr lang="ko-KR" altLang="en-US" sz="1000" dirty="0">
                <a:solidFill>
                  <a:srgbClr val="FF0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000" dirty="0">
                <a:solidFill>
                  <a:srgbClr val="FF0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35%</a:t>
            </a:r>
            <a:endParaRPr lang="en-US" altLang="ko-KR" sz="10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0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“</a:t>
            </a:r>
            <a:r>
              <a:rPr lang="ko-KR" altLang="en-US" sz="1000" b="1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아이들이랑 함께하는데 광고가 너무 많이 나오고 수위가 높다</a:t>
            </a:r>
            <a:r>
              <a:rPr lang="en-US" altLang="ko-KR" sz="1000" b="1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  <a:r>
              <a:rPr lang="en-US" altLang="ko-KR" sz="10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”</a:t>
            </a:r>
            <a:r>
              <a:rPr lang="ko-KR" altLang="en-US" sz="10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endParaRPr lang="en-US" altLang="ko-KR" sz="10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0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(30</a:t>
            </a:r>
            <a:r>
              <a:rPr lang="ko-KR" altLang="en-US" sz="10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명 평점으로 조사</a:t>
            </a:r>
            <a:r>
              <a:rPr lang="en-US" altLang="ko-KR" sz="10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)</a:t>
            </a:r>
          </a:p>
        </p:txBody>
      </p:sp>
      <p:pic>
        <p:nvPicPr>
          <p:cNvPr id="2050" name="Picture 2" descr="다운로드] 스누피 틀린그림찾기 for kakao | 한국버전 - QooApp 게임스토어">
            <a:extLst>
              <a:ext uri="{FF2B5EF4-FFF2-40B4-BE49-F238E27FC236}">
                <a16:creationId xmlns:a16="http://schemas.microsoft.com/office/drawing/2014/main" id="{942D2FA9-98BD-4A2C-832E-DEEFD48F4F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88" t="2984" r="3500" b="3847"/>
          <a:stretch/>
        </p:blipFill>
        <p:spPr bwMode="auto">
          <a:xfrm>
            <a:off x="3142101" y="1933091"/>
            <a:ext cx="2571593" cy="1466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7676ED03-1400-4046-B4A7-8A2FEAEF43B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415" y="4025422"/>
            <a:ext cx="1045279" cy="143087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4C44D64-491F-4F09-A416-1F3485CACE7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59038" y="4063432"/>
            <a:ext cx="3533357" cy="850623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EDEFDE3A-FCF2-4990-8F0B-10DB7E09B7AF}"/>
              </a:ext>
            </a:extLst>
          </p:cNvPr>
          <p:cNvSpPr/>
          <p:nvPr/>
        </p:nvSpPr>
        <p:spPr>
          <a:xfrm>
            <a:off x="6266374" y="4058663"/>
            <a:ext cx="341603" cy="29353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0911325F-D0D4-4C84-B4ED-7C4519FBECDC}"/>
              </a:ext>
            </a:extLst>
          </p:cNvPr>
          <p:cNvCxnSpPr>
            <a:cxnSpLocks/>
          </p:cNvCxnSpPr>
          <p:nvPr/>
        </p:nvCxnSpPr>
        <p:spPr>
          <a:xfrm>
            <a:off x="5477607" y="4492869"/>
            <a:ext cx="1086410" cy="0"/>
          </a:xfrm>
          <a:prstGeom prst="line">
            <a:avLst/>
          </a:prstGeom>
          <a:ln w="12700">
            <a:solidFill>
              <a:srgbClr val="FF0000"/>
            </a:solidFill>
            <a:headEnd type="none" w="med" len="med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4" name="그림 13">
            <a:extLst>
              <a:ext uri="{FF2B5EF4-FFF2-40B4-BE49-F238E27FC236}">
                <a16:creationId xmlns:a16="http://schemas.microsoft.com/office/drawing/2014/main" id="{D7636005-E650-4DA9-8AAF-6E6EF296625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09805" y="4891005"/>
            <a:ext cx="3457639" cy="591002"/>
          </a:xfrm>
          <a:prstGeom prst="rect">
            <a:avLst/>
          </a:prstGeom>
        </p:spPr>
      </p:pic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16756CC0-75F5-4C1E-8104-715C57157F9C}"/>
              </a:ext>
            </a:extLst>
          </p:cNvPr>
          <p:cNvSpPr/>
          <p:nvPr/>
        </p:nvSpPr>
        <p:spPr>
          <a:xfrm>
            <a:off x="6266374" y="4902916"/>
            <a:ext cx="341603" cy="29353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127" name="직선 연결선 126">
            <a:extLst>
              <a:ext uri="{FF2B5EF4-FFF2-40B4-BE49-F238E27FC236}">
                <a16:creationId xmlns:a16="http://schemas.microsoft.com/office/drawing/2014/main" id="{7E9E552F-8247-44ED-95B6-997C2459A157}"/>
              </a:ext>
            </a:extLst>
          </p:cNvPr>
          <p:cNvCxnSpPr>
            <a:cxnSpLocks/>
          </p:cNvCxnSpPr>
          <p:nvPr/>
        </p:nvCxnSpPr>
        <p:spPr>
          <a:xfrm>
            <a:off x="4523513" y="5336930"/>
            <a:ext cx="1196442" cy="0"/>
          </a:xfrm>
          <a:prstGeom prst="line">
            <a:avLst/>
          </a:prstGeom>
          <a:ln w="12700">
            <a:solidFill>
              <a:srgbClr val="FF0000"/>
            </a:solidFill>
            <a:headEnd type="none" w="med" len="med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133" name="그룹 132">
            <a:extLst>
              <a:ext uri="{FF2B5EF4-FFF2-40B4-BE49-F238E27FC236}">
                <a16:creationId xmlns:a16="http://schemas.microsoft.com/office/drawing/2014/main" id="{E611BAB4-1F8E-4DAD-9B77-9E473EA3237C}"/>
              </a:ext>
            </a:extLst>
          </p:cNvPr>
          <p:cNvGrpSpPr/>
          <p:nvPr/>
        </p:nvGrpSpPr>
        <p:grpSpPr>
          <a:xfrm>
            <a:off x="177756" y="184155"/>
            <a:ext cx="1747759" cy="384597"/>
            <a:chOff x="204133" y="192947"/>
            <a:chExt cx="2021747" cy="384597"/>
          </a:xfrm>
        </p:grpSpPr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27D56A8E-05A3-41AB-B1A9-25280B7DBE63}"/>
                </a:ext>
              </a:extLst>
            </p:cNvPr>
            <p:cNvSpPr/>
            <p:nvPr/>
          </p:nvSpPr>
          <p:spPr>
            <a:xfrm>
              <a:off x="204133" y="192947"/>
              <a:ext cx="2021747" cy="384597"/>
            </a:xfrm>
            <a:prstGeom prst="rect">
              <a:avLst/>
            </a:prstGeom>
            <a:solidFill>
              <a:srgbClr val="FF1F84"/>
            </a:solidFill>
            <a:ln>
              <a:solidFill>
                <a:srgbClr val="FF1F8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032D6D4A-94A0-4CF8-BA8F-65CA2FD74728}"/>
                </a:ext>
              </a:extLst>
            </p:cNvPr>
            <p:cNvSpPr/>
            <p:nvPr/>
          </p:nvSpPr>
          <p:spPr>
            <a:xfrm>
              <a:off x="204133" y="192947"/>
              <a:ext cx="1472533" cy="384597"/>
            </a:xfrm>
            <a:prstGeom prst="rect">
              <a:avLst/>
            </a:prstGeom>
            <a:solidFill>
              <a:srgbClr val="FFE7F3"/>
            </a:solidFill>
            <a:ln>
              <a:solidFill>
                <a:srgbClr val="FF1F8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b="1" dirty="0">
                  <a:solidFill>
                    <a:schemeClr val="tx1"/>
                  </a:solidFill>
                </a:rPr>
                <a:t>티니핑</a:t>
              </a:r>
            </a:p>
          </p:txBody>
        </p:sp>
      </p:grpSp>
      <p:pic>
        <p:nvPicPr>
          <p:cNvPr id="136" name="Picture 2" descr="캐치 티니핑 캐릭터 소개 로열 티니핑 일반 티니핑 성우소개">
            <a:extLst>
              <a:ext uri="{FF2B5EF4-FFF2-40B4-BE49-F238E27FC236}">
                <a16:creationId xmlns:a16="http://schemas.microsoft.com/office/drawing/2014/main" id="{DFA0AFAB-E2CF-4C99-BB81-2DB8BD91A6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3376" b="96203" l="8567" r="89951">
                        <a14:foregroundMark x1="67545" y1="25738" x2="63097" y2="8228"/>
                        <a14:foregroundMark x1="63097" y1="8228" x2="56507" y2="16667"/>
                        <a14:foregroundMark x1="63756" y1="6540" x2="55848" y2="11814"/>
                        <a14:foregroundMark x1="55848" y1="11814" x2="54201" y2="14768"/>
                        <a14:foregroundMark x1="60956" y1="5274" x2="53542" y2="11814"/>
                        <a14:foregroundMark x1="53542" y1="11814" x2="50247" y2="18354"/>
                        <a14:foregroundMark x1="60956" y1="5696" x2="55025" y2="17300"/>
                        <a14:foregroundMark x1="60297" y1="6329" x2="56178" y2="18354"/>
                        <a14:foregroundMark x1="45634" y1="5696" x2="40033" y2="8650"/>
                        <a14:foregroundMark x1="43493" y1="4008" x2="41845" y2="4219"/>
                        <a14:foregroundMark x1="44646" y1="4219" x2="44152" y2="3797"/>
                        <a14:foregroundMark x1="19934" y1="72152" x2="18122" y2="83544"/>
                        <a14:foregroundMark x1="18122" y1="83544" x2="29654" y2="83755"/>
                        <a14:foregroundMark x1="39044" y1="89662" x2="42504" y2="94304"/>
                        <a14:foregroundMark x1="50082" y1="94515" x2="54366" y2="95781"/>
                        <a14:foregroundMark x1="8731" y1="74262" x2="12026" y2="85232"/>
                        <a14:foregroundMark x1="12026" y1="85232" x2="13344" y2="85654"/>
                        <a14:foregroundMark x1="42175" y1="96203" x2="43657" y2="95992"/>
                        <a14:foregroundMark x1="56343" y1="44304" x2="51236" y2="55063"/>
                        <a14:foregroundMark x1="33443" y1="44093" x2="34761" y2="6075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4691" y="216669"/>
            <a:ext cx="439616" cy="343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6" name="그룹 55">
            <a:extLst>
              <a:ext uri="{FF2B5EF4-FFF2-40B4-BE49-F238E27FC236}">
                <a16:creationId xmlns:a16="http://schemas.microsoft.com/office/drawing/2014/main" id="{6C9A1C62-F827-427E-8031-742C1F5AA894}"/>
              </a:ext>
            </a:extLst>
          </p:cNvPr>
          <p:cNvGrpSpPr/>
          <p:nvPr/>
        </p:nvGrpSpPr>
        <p:grpSpPr>
          <a:xfrm>
            <a:off x="-7620" y="721453"/>
            <a:ext cx="12199620" cy="846148"/>
            <a:chOff x="-7620" y="721453"/>
            <a:chExt cx="12199620" cy="846148"/>
          </a:xfrm>
        </p:grpSpPr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id="{20946790-21A9-4D4E-AD3F-CA8BC774EB7E}"/>
                </a:ext>
              </a:extLst>
            </p:cNvPr>
            <p:cNvCxnSpPr/>
            <p:nvPr/>
          </p:nvCxnSpPr>
          <p:spPr>
            <a:xfrm>
              <a:off x="0" y="721453"/>
              <a:ext cx="12192000" cy="0"/>
            </a:xfrm>
            <a:prstGeom prst="line">
              <a:avLst/>
            </a:prstGeom>
            <a:ln w="19050">
              <a:solidFill>
                <a:schemeClr val="accent2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270F9D2C-EEF4-47A8-9C6D-B0016F17CABB}"/>
                </a:ext>
              </a:extLst>
            </p:cNvPr>
            <p:cNvGrpSpPr/>
            <p:nvPr/>
          </p:nvGrpSpPr>
          <p:grpSpPr>
            <a:xfrm>
              <a:off x="-7620" y="847457"/>
              <a:ext cx="12193256" cy="720144"/>
              <a:chOff x="-7620" y="847457"/>
              <a:chExt cx="12193256" cy="720144"/>
            </a:xfrm>
          </p:grpSpPr>
          <p:cxnSp>
            <p:nvCxnSpPr>
              <p:cNvPr id="60" name="직선 연결선 59">
                <a:extLst>
                  <a:ext uri="{FF2B5EF4-FFF2-40B4-BE49-F238E27FC236}">
                    <a16:creationId xmlns:a16="http://schemas.microsoft.com/office/drawing/2014/main" id="{F0072956-3239-4C3F-923C-6207727CE167}"/>
                  </a:ext>
                </a:extLst>
              </p:cNvPr>
              <p:cNvCxnSpPr/>
              <p:nvPr/>
            </p:nvCxnSpPr>
            <p:spPr>
              <a:xfrm>
                <a:off x="-7620" y="1377706"/>
                <a:ext cx="12192000" cy="0"/>
              </a:xfrm>
              <a:prstGeom prst="line">
                <a:avLst/>
              </a:prstGeom>
              <a:ln w="19050">
                <a:solidFill>
                  <a:schemeClr val="accent2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1" name="화살표: 오각형 60">
                <a:extLst>
                  <a:ext uri="{FF2B5EF4-FFF2-40B4-BE49-F238E27FC236}">
                    <a16:creationId xmlns:a16="http://schemas.microsoft.com/office/drawing/2014/main" id="{A42D5984-C1B9-45D9-B06B-6EFC409FF7B2}"/>
                  </a:ext>
                </a:extLst>
              </p:cNvPr>
              <p:cNvSpPr/>
              <p:nvPr/>
            </p:nvSpPr>
            <p:spPr>
              <a:xfrm rot="5400000">
                <a:off x="398180" y="451601"/>
                <a:ext cx="720000" cy="1512000"/>
              </a:xfrm>
              <a:prstGeom prst="homePlate">
                <a:avLst>
                  <a:gd name="adj" fmla="val 39689"/>
                </a:avLst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endParaRP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48B804B0-C15B-461F-857F-E535D864F164}"/>
                  </a:ext>
                </a:extLst>
              </p:cNvPr>
              <p:cNvSpPr txBox="1"/>
              <p:nvPr/>
            </p:nvSpPr>
            <p:spPr>
              <a:xfrm>
                <a:off x="34922" y="930577"/>
                <a:ext cx="14053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b="1" dirty="0"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Ⅰ. </a:t>
                </a:r>
                <a:r>
                  <a:rPr lang="ko-KR" altLang="en-US" sz="1400" b="1" dirty="0"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게임 개괄</a:t>
                </a:r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8ED84ADE-48E5-49CA-B896-07E60D8F5996}"/>
                  </a:ext>
                </a:extLst>
              </p:cNvPr>
              <p:cNvSpPr txBox="1"/>
              <p:nvPr/>
            </p:nvSpPr>
            <p:spPr>
              <a:xfrm>
                <a:off x="1523345" y="920181"/>
                <a:ext cx="951377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300" b="1" dirty="0"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게임 정보</a:t>
                </a:r>
              </a:p>
            </p:txBody>
          </p:sp>
          <p:sp>
            <p:nvSpPr>
              <p:cNvPr id="64" name="직사각형 63">
                <a:extLst>
                  <a:ext uri="{FF2B5EF4-FFF2-40B4-BE49-F238E27FC236}">
                    <a16:creationId xmlns:a16="http://schemas.microsoft.com/office/drawing/2014/main" id="{4EE7EACC-A4D0-4F60-9F5F-9831EF3709B6}"/>
                  </a:ext>
                </a:extLst>
              </p:cNvPr>
              <p:cNvSpPr/>
              <p:nvPr/>
            </p:nvSpPr>
            <p:spPr>
              <a:xfrm>
                <a:off x="3400374" y="847457"/>
                <a:ext cx="951377" cy="431798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유사게임</a:t>
                </a:r>
                <a:endParaRPr lang="en-US" altLang="ko-KR" sz="1000" dirty="0">
                  <a:solidFill>
                    <a:schemeClr val="tx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endParaRPr>
              </a:p>
              <a:p>
                <a:pPr algn="ctr"/>
                <a:r>
                  <a:rPr lang="ko-KR" altLang="en-US" sz="1000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정보</a:t>
                </a:r>
              </a:p>
            </p:txBody>
          </p:sp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1A2BE19E-EEFB-4EC7-8BDB-F8246D129348}"/>
                  </a:ext>
                </a:extLst>
              </p:cNvPr>
              <p:cNvSpPr/>
              <p:nvPr/>
            </p:nvSpPr>
            <p:spPr>
              <a:xfrm>
                <a:off x="1512737" y="847457"/>
                <a:ext cx="951377" cy="43179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b="1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게임 정보</a:t>
                </a:r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B345969E-5E74-481A-B8B6-F08AB9D59308}"/>
                  </a:ext>
                </a:extLst>
              </p:cNvPr>
              <p:cNvSpPr/>
              <p:nvPr/>
            </p:nvSpPr>
            <p:spPr>
              <a:xfrm>
                <a:off x="2455381" y="847457"/>
                <a:ext cx="951377" cy="43179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목적 </a:t>
                </a:r>
                <a:r>
                  <a:rPr lang="en-US" altLang="ko-KR" sz="1000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&amp;</a:t>
                </a:r>
              </a:p>
              <a:p>
                <a:pPr algn="ctr"/>
                <a:r>
                  <a:rPr lang="ko-KR" altLang="en-US" sz="1000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재미요소</a:t>
                </a:r>
              </a:p>
            </p:txBody>
          </p:sp>
          <p:sp>
            <p:nvSpPr>
              <p:cNvPr id="67" name="직사각형 66">
                <a:extLst>
                  <a:ext uri="{FF2B5EF4-FFF2-40B4-BE49-F238E27FC236}">
                    <a16:creationId xmlns:a16="http://schemas.microsoft.com/office/drawing/2014/main" id="{AADFEBE5-E9A3-4789-96A4-834F3E924C18}"/>
                  </a:ext>
                </a:extLst>
              </p:cNvPr>
              <p:cNvSpPr/>
              <p:nvPr/>
            </p:nvSpPr>
            <p:spPr>
              <a:xfrm>
                <a:off x="4347907" y="847457"/>
                <a:ext cx="1548000" cy="43179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500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Ⅱ. </a:t>
                </a:r>
                <a:r>
                  <a:rPr lang="ko-KR" altLang="en-US" sz="1500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게임 컨셉</a:t>
                </a:r>
              </a:p>
            </p:txBody>
          </p:sp>
          <p:sp>
            <p:nvSpPr>
              <p:cNvPr id="68" name="직사각형 67">
                <a:extLst>
                  <a:ext uri="{FF2B5EF4-FFF2-40B4-BE49-F238E27FC236}">
                    <a16:creationId xmlns:a16="http://schemas.microsoft.com/office/drawing/2014/main" id="{A69FBFA3-EF38-41E3-AC6F-BD9A78A5E10B}"/>
                  </a:ext>
                </a:extLst>
              </p:cNvPr>
              <p:cNvSpPr/>
              <p:nvPr/>
            </p:nvSpPr>
            <p:spPr>
              <a:xfrm>
                <a:off x="5892819" y="847457"/>
                <a:ext cx="951377" cy="43179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Flow Chart</a:t>
                </a:r>
                <a:endParaRPr lang="ko-KR" altLang="en-US" sz="1000" dirty="0">
                  <a:solidFill>
                    <a:schemeClr val="tx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endParaRPr>
              </a:p>
            </p:txBody>
          </p:sp>
          <p:sp>
            <p:nvSpPr>
              <p:cNvPr id="69" name="직사각형 68">
                <a:extLst>
                  <a:ext uri="{FF2B5EF4-FFF2-40B4-BE49-F238E27FC236}">
                    <a16:creationId xmlns:a16="http://schemas.microsoft.com/office/drawing/2014/main" id="{B1F0133C-C1FF-4E2D-9636-70EC43ECAE07}"/>
                  </a:ext>
                </a:extLst>
              </p:cNvPr>
              <p:cNvSpPr/>
              <p:nvPr/>
            </p:nvSpPr>
            <p:spPr>
              <a:xfrm>
                <a:off x="6843504" y="847457"/>
                <a:ext cx="951377" cy="43179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UI</a:t>
                </a:r>
                <a:r>
                  <a:rPr lang="ko-KR" altLang="en-US" sz="1000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 </a:t>
                </a:r>
                <a:r>
                  <a:rPr lang="en-US" altLang="ko-KR" sz="1000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&amp;</a:t>
                </a:r>
                <a:r>
                  <a:rPr lang="ko-KR" altLang="en-US" sz="1000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 </a:t>
                </a:r>
                <a:r>
                  <a:rPr lang="en-US" altLang="ko-KR" sz="1000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UX</a:t>
                </a:r>
              </a:p>
            </p:txBody>
          </p:sp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226DAD71-7671-4669-A15C-96F80F68A6AE}"/>
                  </a:ext>
                </a:extLst>
              </p:cNvPr>
              <p:cNvSpPr/>
              <p:nvPr/>
            </p:nvSpPr>
            <p:spPr>
              <a:xfrm>
                <a:off x="7787655" y="847457"/>
                <a:ext cx="951377" cy="43179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시스템</a:t>
                </a:r>
              </a:p>
            </p:txBody>
          </p:sp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4A715EAF-A4FB-4444-A3BD-4D3F25903138}"/>
                  </a:ext>
                </a:extLst>
              </p:cNvPr>
              <p:cNvSpPr/>
              <p:nvPr/>
            </p:nvSpPr>
            <p:spPr>
              <a:xfrm>
                <a:off x="8734232" y="847457"/>
                <a:ext cx="951377" cy="43179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dirty="0">
                  <a:solidFill>
                    <a:schemeClr val="tx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endParaRPr>
              </a:p>
            </p:txBody>
          </p:sp>
          <p:sp>
            <p:nvSpPr>
              <p:cNvPr id="82" name="직사각형 81">
                <a:extLst>
                  <a:ext uri="{FF2B5EF4-FFF2-40B4-BE49-F238E27FC236}">
                    <a16:creationId xmlns:a16="http://schemas.microsoft.com/office/drawing/2014/main" id="{44F60C9B-2803-410F-B733-ADD1F7922830}"/>
                  </a:ext>
                </a:extLst>
              </p:cNvPr>
              <p:cNvSpPr/>
              <p:nvPr/>
            </p:nvSpPr>
            <p:spPr>
              <a:xfrm>
                <a:off x="9685609" y="847457"/>
                <a:ext cx="1548000" cy="43179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500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Ⅲ. </a:t>
                </a:r>
                <a:r>
                  <a:rPr lang="ko-KR" altLang="en-US" sz="1500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방향성</a:t>
                </a:r>
              </a:p>
            </p:txBody>
          </p:sp>
          <p:sp>
            <p:nvSpPr>
              <p:cNvPr id="93" name="직사각형 92">
                <a:extLst>
                  <a:ext uri="{FF2B5EF4-FFF2-40B4-BE49-F238E27FC236}">
                    <a16:creationId xmlns:a16="http://schemas.microsoft.com/office/drawing/2014/main" id="{94AFBC52-8B10-477D-8979-69AECAD9FEE8}"/>
                  </a:ext>
                </a:extLst>
              </p:cNvPr>
              <p:cNvSpPr/>
              <p:nvPr/>
            </p:nvSpPr>
            <p:spPr>
              <a:xfrm>
                <a:off x="11234259" y="847457"/>
                <a:ext cx="951377" cy="43179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기대효과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774875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8C4E4CE-4A85-45B2-A3DE-A755EF8C15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8789" y="1806947"/>
            <a:ext cx="8310825" cy="145227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ko-KR" altLang="en-US" sz="24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시놉시스 컨셉</a:t>
            </a:r>
            <a:r>
              <a:rPr lang="en-US" altLang="ko-KR" sz="24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(</a:t>
            </a:r>
            <a:r>
              <a:rPr lang="ko-KR" altLang="en-US" sz="24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원본</a:t>
            </a:r>
            <a:r>
              <a:rPr lang="en-US" altLang="ko-KR" sz="24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)</a:t>
            </a:r>
          </a:p>
          <a:p>
            <a:pPr marL="0" indent="0">
              <a:buNone/>
            </a:pPr>
            <a:r>
              <a:rPr lang="ko-KR" altLang="en-US" sz="15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먼 감정 세계에 이모션 왕국의</a:t>
            </a:r>
            <a:r>
              <a:rPr lang="en-US" altLang="ko-KR" sz="15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5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공주인</a:t>
            </a:r>
            <a:r>
              <a:rPr lang="en-US" altLang="ko-KR" sz="15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500" b="1" dirty="0">
                <a:solidFill>
                  <a:srgbClr val="FF0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로미</a:t>
            </a:r>
            <a:r>
              <a:rPr lang="en-US" altLang="ko-KR" sz="1500" b="1" dirty="0">
                <a:solidFill>
                  <a:srgbClr val="FF0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(</a:t>
            </a:r>
            <a:r>
              <a:rPr lang="ko-KR" altLang="en-US" sz="1500" b="1" dirty="0">
                <a:solidFill>
                  <a:srgbClr val="FF0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주인공</a:t>
            </a:r>
            <a:r>
              <a:rPr lang="en-US" altLang="ko-KR" sz="1500" b="1" dirty="0">
                <a:solidFill>
                  <a:srgbClr val="FF0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)</a:t>
            </a:r>
            <a:r>
              <a:rPr lang="ko-KR" altLang="en-US" sz="15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의 실수로 인해</a:t>
            </a:r>
            <a:endParaRPr lang="en-US" altLang="ko-KR" sz="15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0" indent="0">
              <a:buNone/>
            </a:pPr>
            <a:r>
              <a:rPr lang="ko-KR" altLang="en-US" sz="15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감정의 요정인 티니핑들이 지구로 빠져나가게 되었다</a:t>
            </a:r>
            <a:r>
              <a:rPr lang="en-US" altLang="ko-KR" sz="15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0" indent="0">
              <a:buNone/>
            </a:pPr>
            <a:r>
              <a:rPr lang="ko-KR" altLang="en-US" sz="15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로미는 모든 티니핑들을 원래 세계로 되돌려 놓기 위해 인간 세계에 오게 된다</a:t>
            </a:r>
            <a:r>
              <a:rPr lang="en-US" altLang="ko-KR" sz="15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230DF4E-E2DB-4991-9096-80F51CDFDFF8}"/>
              </a:ext>
            </a:extLst>
          </p:cNvPr>
          <p:cNvSpPr/>
          <p:nvPr/>
        </p:nvSpPr>
        <p:spPr>
          <a:xfrm>
            <a:off x="10466664" y="138789"/>
            <a:ext cx="1725336" cy="384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Page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4/37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7A8DD360-5817-44F0-9374-2737908E5560}"/>
              </a:ext>
            </a:extLst>
          </p:cNvPr>
          <p:cNvCxnSpPr>
            <a:cxnSpLocks/>
          </p:cNvCxnSpPr>
          <p:nvPr/>
        </p:nvCxnSpPr>
        <p:spPr>
          <a:xfrm>
            <a:off x="3204938" y="2229620"/>
            <a:ext cx="8987062" cy="9440"/>
          </a:xfrm>
          <a:prstGeom prst="line">
            <a:avLst/>
          </a:prstGeom>
          <a:ln w="19050">
            <a:solidFill>
              <a:schemeClr val="accent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61CDE795-5061-44D4-9ED4-F34D546BBCCB}"/>
              </a:ext>
            </a:extLst>
          </p:cNvPr>
          <p:cNvCxnSpPr>
            <a:cxnSpLocks/>
          </p:cNvCxnSpPr>
          <p:nvPr/>
        </p:nvCxnSpPr>
        <p:spPr>
          <a:xfrm>
            <a:off x="3223390" y="3995024"/>
            <a:ext cx="8955826" cy="0"/>
          </a:xfrm>
          <a:prstGeom prst="line">
            <a:avLst/>
          </a:prstGeom>
          <a:ln w="19050">
            <a:solidFill>
              <a:schemeClr val="accent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E34F8EA6-EB39-4E3B-813C-9A1B75A3722B}"/>
              </a:ext>
            </a:extLst>
          </p:cNvPr>
          <p:cNvCxnSpPr>
            <a:cxnSpLocks/>
          </p:cNvCxnSpPr>
          <p:nvPr/>
        </p:nvCxnSpPr>
        <p:spPr>
          <a:xfrm>
            <a:off x="0" y="5592480"/>
            <a:ext cx="12192000" cy="0"/>
          </a:xfrm>
          <a:prstGeom prst="line">
            <a:avLst/>
          </a:prstGeom>
          <a:ln w="19050">
            <a:solidFill>
              <a:schemeClr val="accent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E93835E3-E057-4222-8872-6BC5A28B89BE}"/>
              </a:ext>
            </a:extLst>
          </p:cNvPr>
          <p:cNvSpPr txBox="1"/>
          <p:nvPr/>
        </p:nvSpPr>
        <p:spPr>
          <a:xfrm>
            <a:off x="762831" y="5103979"/>
            <a:ext cx="45576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위와 같이 스토리 흐름을 잡은 이유</a:t>
            </a:r>
            <a:endParaRPr lang="en-US" altLang="ko-KR" sz="24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76" name="그림 75">
            <a:extLst>
              <a:ext uri="{FF2B5EF4-FFF2-40B4-BE49-F238E27FC236}">
                <a16:creationId xmlns:a16="http://schemas.microsoft.com/office/drawing/2014/main" id="{80E42030-F989-4B19-BA80-F5C9164AD7D4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333" b="90000" l="9957" r="89827">
                        <a14:foregroundMark x1="61472" y1="7778" x2="61472" y2="7778"/>
                        <a14:foregroundMark x1="69048" y1="80000" x2="69048" y2="80000"/>
                        <a14:foregroundMark x1="40260" y1="32000" x2="40260" y2="32000"/>
                        <a14:foregroundMark x1="41558" y1="29333" x2="41558" y2="29333"/>
                        <a14:foregroundMark x1="38528" y1="30667" x2="38528" y2="30667"/>
                        <a14:foregroundMark x1="39394" y1="29778" x2="39394" y2="29778"/>
                        <a14:foregroundMark x1="37013" y1="30222" x2="37013" y2="30222"/>
                        <a14:foregroundMark x1="39610" y1="29778" x2="39610" y2="29778"/>
                        <a14:foregroundMark x1="43506" y1="29778" x2="33983" y2="31556"/>
                        <a14:foregroundMark x1="42208" y1="32222" x2="36147" y2="32667"/>
                        <a14:foregroundMark x1="40909" y1="34667" x2="37013" y2="37556"/>
                        <a14:foregroundMark x1="51732" y1="86889" x2="56926" y2="86667"/>
                        <a14:foregroundMark x1="62338" y1="86667" x2="64502" y2="86667"/>
                        <a14:foregroundMark x1="53030" y1="88000" x2="77489" y2="86667"/>
                        <a14:foregroundMark x1="24459" y1="89778" x2="75325" y2="87111"/>
                        <a14:foregroundMark x1="58225" y1="5333" x2="58225" y2="5333"/>
                        <a14:foregroundMark x1="61472" y1="6667" x2="61472" y2="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133" y="5096053"/>
            <a:ext cx="603736" cy="531232"/>
          </a:xfrm>
          <a:prstGeom prst="rect">
            <a:avLst/>
          </a:prstGeom>
        </p:spPr>
      </p:pic>
      <p:sp>
        <p:nvSpPr>
          <p:cNvPr id="53" name="내용 개체 틀 2">
            <a:extLst>
              <a:ext uri="{FF2B5EF4-FFF2-40B4-BE49-F238E27FC236}">
                <a16:creationId xmlns:a16="http://schemas.microsoft.com/office/drawing/2014/main" id="{AA2143DF-5C8D-4CF7-AF7D-2467A17C590C}"/>
              </a:ext>
            </a:extLst>
          </p:cNvPr>
          <p:cNvSpPr txBox="1">
            <a:spLocks/>
          </p:cNvSpPr>
          <p:nvPr/>
        </p:nvSpPr>
        <p:spPr>
          <a:xfrm>
            <a:off x="3585167" y="3600529"/>
            <a:ext cx="7287241" cy="11918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24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스토리</a:t>
            </a:r>
            <a:r>
              <a:rPr lang="en-US" altLang="ko-KR" sz="24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(</a:t>
            </a:r>
            <a:r>
              <a:rPr lang="ko-KR" altLang="en-US" sz="24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챕터</a:t>
            </a:r>
            <a:r>
              <a:rPr lang="en-US" altLang="ko-KR" sz="24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)</a:t>
            </a:r>
            <a:r>
              <a:rPr lang="ko-KR" altLang="en-US" sz="24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흐름</a:t>
            </a:r>
            <a:endParaRPr lang="en-US" altLang="ko-KR" sz="24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5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현재 티니핑 내용을 토대로 챕터를 통해 스토리를 진행합니다</a:t>
            </a:r>
            <a:r>
              <a:rPr lang="en-US" altLang="ko-KR" sz="15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2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Ex) </a:t>
            </a:r>
            <a:r>
              <a:rPr lang="ko-KR" altLang="en-US" sz="12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챕터 </a:t>
            </a:r>
            <a:r>
              <a:rPr lang="en-US" altLang="ko-KR" sz="12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1 = </a:t>
            </a:r>
            <a:r>
              <a:rPr lang="ko-KR" altLang="en-US" sz="12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티니핑 </a:t>
            </a:r>
            <a:r>
              <a:rPr lang="en-US" altLang="ko-KR" sz="12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1</a:t>
            </a:r>
            <a:r>
              <a:rPr lang="ko-KR" altLang="en-US" sz="12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화</a:t>
            </a:r>
            <a:r>
              <a:rPr lang="en-US" altLang="ko-KR" sz="12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2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챕터 </a:t>
            </a:r>
            <a:r>
              <a:rPr lang="en-US" altLang="ko-KR" sz="12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2 = </a:t>
            </a:r>
            <a:r>
              <a:rPr lang="ko-KR" altLang="en-US" sz="12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티니핑 </a:t>
            </a:r>
            <a:r>
              <a:rPr lang="en-US" altLang="ko-KR" sz="12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2</a:t>
            </a:r>
            <a:r>
              <a:rPr lang="ko-KR" altLang="en-US" sz="12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화</a:t>
            </a:r>
            <a:r>
              <a:rPr lang="en-US" altLang="ko-KR" sz="12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……</a:t>
            </a:r>
            <a:r>
              <a:rPr lang="ko-KR" altLang="en-US" sz="12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등</a:t>
            </a:r>
            <a:endParaRPr lang="en-US" altLang="ko-KR" sz="12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8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2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BF58A86-9E02-4601-9C51-00425851F10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107" r="9197"/>
          <a:stretch/>
        </p:blipFill>
        <p:spPr>
          <a:xfrm>
            <a:off x="423485" y="1487765"/>
            <a:ext cx="2801498" cy="1583977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56" name="그룹 55">
            <a:extLst>
              <a:ext uri="{FF2B5EF4-FFF2-40B4-BE49-F238E27FC236}">
                <a16:creationId xmlns:a16="http://schemas.microsoft.com/office/drawing/2014/main" id="{430BD06F-C714-4B7F-916B-34D138187F4B}"/>
              </a:ext>
            </a:extLst>
          </p:cNvPr>
          <p:cNvGrpSpPr/>
          <p:nvPr/>
        </p:nvGrpSpPr>
        <p:grpSpPr>
          <a:xfrm>
            <a:off x="177756" y="184155"/>
            <a:ext cx="1747759" cy="384597"/>
            <a:chOff x="204133" y="192947"/>
            <a:chExt cx="2021747" cy="384597"/>
          </a:xfrm>
        </p:grpSpPr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1C7F86C4-6D03-4A08-B190-D9E31D353AA0}"/>
                </a:ext>
              </a:extLst>
            </p:cNvPr>
            <p:cNvSpPr/>
            <p:nvPr/>
          </p:nvSpPr>
          <p:spPr>
            <a:xfrm>
              <a:off x="204133" y="192947"/>
              <a:ext cx="2021747" cy="384597"/>
            </a:xfrm>
            <a:prstGeom prst="rect">
              <a:avLst/>
            </a:prstGeom>
            <a:solidFill>
              <a:srgbClr val="FF1F84"/>
            </a:solidFill>
            <a:ln>
              <a:solidFill>
                <a:srgbClr val="FF1F8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F0FDCF42-627A-47FD-BD71-C692FE88E485}"/>
                </a:ext>
              </a:extLst>
            </p:cNvPr>
            <p:cNvSpPr/>
            <p:nvPr/>
          </p:nvSpPr>
          <p:spPr>
            <a:xfrm>
              <a:off x="204133" y="192947"/>
              <a:ext cx="1472533" cy="384597"/>
            </a:xfrm>
            <a:prstGeom prst="rect">
              <a:avLst/>
            </a:prstGeom>
            <a:solidFill>
              <a:srgbClr val="FFE7F3"/>
            </a:solidFill>
            <a:ln>
              <a:solidFill>
                <a:srgbClr val="FF1F8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b="1" dirty="0">
                  <a:solidFill>
                    <a:schemeClr val="tx1"/>
                  </a:solidFill>
                </a:rPr>
                <a:t>티니핑</a:t>
              </a:r>
            </a:p>
          </p:txBody>
        </p:sp>
      </p:grpSp>
      <p:pic>
        <p:nvPicPr>
          <p:cNvPr id="59" name="Picture 2" descr="캐치 티니핑 캐릭터 소개 로열 티니핑 일반 티니핑 성우소개">
            <a:extLst>
              <a:ext uri="{FF2B5EF4-FFF2-40B4-BE49-F238E27FC236}">
                <a16:creationId xmlns:a16="http://schemas.microsoft.com/office/drawing/2014/main" id="{4C5DDB1F-032E-49CE-877B-56A1814F02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376" b="96203" l="8567" r="89951">
                        <a14:foregroundMark x1="67545" y1="25738" x2="63097" y2="8228"/>
                        <a14:foregroundMark x1="63097" y1="8228" x2="56507" y2="16667"/>
                        <a14:foregroundMark x1="63756" y1="6540" x2="55848" y2="11814"/>
                        <a14:foregroundMark x1="55848" y1="11814" x2="54201" y2="14768"/>
                        <a14:foregroundMark x1="60956" y1="5274" x2="53542" y2="11814"/>
                        <a14:foregroundMark x1="53542" y1="11814" x2="50247" y2="18354"/>
                        <a14:foregroundMark x1="60956" y1="5696" x2="55025" y2="17300"/>
                        <a14:foregroundMark x1="60297" y1="6329" x2="56178" y2="18354"/>
                        <a14:foregroundMark x1="45634" y1="5696" x2="40033" y2="8650"/>
                        <a14:foregroundMark x1="43493" y1="4008" x2="41845" y2="4219"/>
                        <a14:foregroundMark x1="44646" y1="4219" x2="44152" y2="3797"/>
                        <a14:foregroundMark x1="19934" y1="72152" x2="18122" y2="83544"/>
                        <a14:foregroundMark x1="18122" y1="83544" x2="29654" y2="83755"/>
                        <a14:foregroundMark x1="39044" y1="89662" x2="42504" y2="94304"/>
                        <a14:foregroundMark x1="50082" y1="94515" x2="54366" y2="95781"/>
                        <a14:foregroundMark x1="8731" y1="74262" x2="12026" y2="85232"/>
                        <a14:foregroundMark x1="12026" y1="85232" x2="13344" y2="85654"/>
                        <a14:foregroundMark x1="42175" y1="96203" x2="43657" y2="95992"/>
                        <a14:foregroundMark x1="56343" y1="44304" x2="51236" y2="55063"/>
                        <a14:foregroundMark x1="33443" y1="44093" x2="34761" y2="6075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4691" y="216669"/>
            <a:ext cx="439616" cy="343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그림 61">
            <a:extLst>
              <a:ext uri="{FF2B5EF4-FFF2-40B4-BE49-F238E27FC236}">
                <a16:creationId xmlns:a16="http://schemas.microsoft.com/office/drawing/2014/main" id="{D968686B-82C1-4643-9B90-ECFC427546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8653" y="3329836"/>
            <a:ext cx="2793051" cy="157109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5" name="내용 개체 틀 2">
            <a:extLst>
              <a:ext uri="{FF2B5EF4-FFF2-40B4-BE49-F238E27FC236}">
                <a16:creationId xmlns:a16="http://schemas.microsoft.com/office/drawing/2014/main" id="{135D2E8F-CB44-4402-8928-5CDB836D40D2}"/>
              </a:ext>
            </a:extLst>
          </p:cNvPr>
          <p:cNvSpPr txBox="1">
            <a:spLocks/>
          </p:cNvSpPr>
          <p:nvPr/>
        </p:nvSpPr>
        <p:spPr>
          <a:xfrm>
            <a:off x="588641" y="5745545"/>
            <a:ext cx="9267536" cy="7528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5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1. </a:t>
            </a:r>
            <a:r>
              <a:rPr lang="ko-KR" altLang="en-US" sz="15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한 챕터 당</a:t>
            </a:r>
            <a:r>
              <a:rPr lang="en-US" altLang="ko-KR" sz="15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</a:t>
            </a:r>
            <a:r>
              <a:rPr lang="ko-KR" altLang="en-US" sz="15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5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1</a:t>
            </a:r>
            <a:r>
              <a:rPr lang="ko-KR" altLang="en-US" sz="15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화의 스토리를 제공함으로써 애니메이션을 시청하지 않더라도 이해할 수 있도록 제공하기 위함</a:t>
            </a:r>
            <a:endParaRPr lang="en-US" altLang="ko-KR" sz="15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5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2. </a:t>
            </a:r>
            <a:r>
              <a:rPr lang="ko-KR" altLang="en-US" sz="15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현재 애니메이션이 </a:t>
            </a:r>
            <a:r>
              <a:rPr lang="en-US" altLang="ko-KR" sz="15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52</a:t>
            </a:r>
            <a:r>
              <a:rPr lang="ko-KR" altLang="en-US" sz="15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화까지 진행되어 </a:t>
            </a:r>
            <a:r>
              <a:rPr lang="en-US" altLang="ko-KR" sz="15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52</a:t>
            </a:r>
            <a:r>
              <a:rPr lang="ko-KR" altLang="en-US" sz="15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챕터까지 제공 가능</a:t>
            </a: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1BD4E8A4-24AF-48FB-9720-7A82743CB80C}"/>
              </a:ext>
            </a:extLst>
          </p:cNvPr>
          <p:cNvGrpSpPr/>
          <p:nvPr/>
        </p:nvGrpSpPr>
        <p:grpSpPr>
          <a:xfrm>
            <a:off x="-7620" y="721453"/>
            <a:ext cx="12199620" cy="846148"/>
            <a:chOff x="-7620" y="721453"/>
            <a:chExt cx="12199620" cy="846148"/>
          </a:xfrm>
        </p:grpSpPr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448A2098-7E31-454C-B4A0-5AC5C874E1B3}"/>
                </a:ext>
              </a:extLst>
            </p:cNvPr>
            <p:cNvCxnSpPr/>
            <p:nvPr/>
          </p:nvCxnSpPr>
          <p:spPr>
            <a:xfrm>
              <a:off x="0" y="721453"/>
              <a:ext cx="12192000" cy="0"/>
            </a:xfrm>
            <a:prstGeom prst="line">
              <a:avLst/>
            </a:prstGeom>
            <a:ln w="19050">
              <a:solidFill>
                <a:schemeClr val="accent2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6DC3ED9F-70EC-40D2-B259-25A4F4DC0DB2}"/>
                </a:ext>
              </a:extLst>
            </p:cNvPr>
            <p:cNvGrpSpPr/>
            <p:nvPr/>
          </p:nvGrpSpPr>
          <p:grpSpPr>
            <a:xfrm>
              <a:off x="-7620" y="847457"/>
              <a:ext cx="12193256" cy="720144"/>
              <a:chOff x="-7620" y="847457"/>
              <a:chExt cx="12193256" cy="720144"/>
            </a:xfrm>
          </p:grpSpPr>
          <p:cxnSp>
            <p:nvCxnSpPr>
              <p:cNvPr id="37" name="직선 연결선 36">
                <a:extLst>
                  <a:ext uri="{FF2B5EF4-FFF2-40B4-BE49-F238E27FC236}">
                    <a16:creationId xmlns:a16="http://schemas.microsoft.com/office/drawing/2014/main" id="{126D56AB-2C74-4402-BBB2-A496C991CD2F}"/>
                  </a:ext>
                </a:extLst>
              </p:cNvPr>
              <p:cNvCxnSpPr/>
              <p:nvPr/>
            </p:nvCxnSpPr>
            <p:spPr>
              <a:xfrm>
                <a:off x="-7620" y="1377706"/>
                <a:ext cx="12192000" cy="0"/>
              </a:xfrm>
              <a:prstGeom prst="line">
                <a:avLst/>
              </a:prstGeom>
              <a:ln w="19050">
                <a:solidFill>
                  <a:schemeClr val="accent2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" name="화살표: 오각형 37">
                <a:extLst>
                  <a:ext uri="{FF2B5EF4-FFF2-40B4-BE49-F238E27FC236}">
                    <a16:creationId xmlns:a16="http://schemas.microsoft.com/office/drawing/2014/main" id="{6AF77832-117A-4FB7-A313-097E7A6FCA03}"/>
                  </a:ext>
                </a:extLst>
              </p:cNvPr>
              <p:cNvSpPr/>
              <p:nvPr/>
            </p:nvSpPr>
            <p:spPr>
              <a:xfrm rot="5400000">
                <a:off x="398180" y="451601"/>
                <a:ext cx="720000" cy="1512000"/>
              </a:xfrm>
              <a:prstGeom prst="homePlate">
                <a:avLst>
                  <a:gd name="adj" fmla="val 39689"/>
                </a:avLst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endParaRP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46168AB-7A6A-414D-AC7F-E93B0FB359C0}"/>
                  </a:ext>
                </a:extLst>
              </p:cNvPr>
              <p:cNvSpPr txBox="1"/>
              <p:nvPr/>
            </p:nvSpPr>
            <p:spPr>
              <a:xfrm>
                <a:off x="34922" y="930577"/>
                <a:ext cx="14053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b="1" dirty="0"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Ⅰ. </a:t>
                </a:r>
                <a:r>
                  <a:rPr lang="ko-KR" altLang="en-US" sz="1400" b="1" dirty="0"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게임 개괄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E8D856F-4A48-4427-8A6A-D9EC6A22351D}"/>
                  </a:ext>
                </a:extLst>
              </p:cNvPr>
              <p:cNvSpPr txBox="1"/>
              <p:nvPr/>
            </p:nvSpPr>
            <p:spPr>
              <a:xfrm>
                <a:off x="1523345" y="920181"/>
                <a:ext cx="951377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300" b="1" dirty="0"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게임 정보</a:t>
                </a:r>
              </a:p>
            </p:txBody>
          </p:sp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FAE8F2F8-58BA-4327-B327-06DE0CEA4EDC}"/>
                  </a:ext>
                </a:extLst>
              </p:cNvPr>
              <p:cNvSpPr/>
              <p:nvPr/>
            </p:nvSpPr>
            <p:spPr>
              <a:xfrm>
                <a:off x="3400374" y="847457"/>
                <a:ext cx="951377" cy="43179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유사게임</a:t>
                </a:r>
                <a:endParaRPr lang="en-US" altLang="ko-KR" sz="1000" dirty="0">
                  <a:solidFill>
                    <a:schemeClr val="tx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endParaRPr>
              </a:p>
              <a:p>
                <a:pPr algn="ctr"/>
                <a:r>
                  <a:rPr lang="ko-KR" altLang="en-US" sz="1000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정보</a:t>
                </a:r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7EF79A76-D68E-4D78-89EF-9597A3397510}"/>
                  </a:ext>
                </a:extLst>
              </p:cNvPr>
              <p:cNvSpPr/>
              <p:nvPr/>
            </p:nvSpPr>
            <p:spPr>
              <a:xfrm>
                <a:off x="1512737" y="847457"/>
                <a:ext cx="951377" cy="43179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b="1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게임 정보</a:t>
                </a:r>
              </a:p>
            </p:txBody>
          </p: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68FBF0BC-2488-4600-9BB8-38052A913CDB}"/>
                  </a:ext>
                </a:extLst>
              </p:cNvPr>
              <p:cNvSpPr/>
              <p:nvPr/>
            </p:nvSpPr>
            <p:spPr>
              <a:xfrm>
                <a:off x="2455381" y="847457"/>
                <a:ext cx="951377" cy="43179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목적 </a:t>
                </a:r>
                <a:r>
                  <a:rPr lang="en-US" altLang="ko-KR" sz="1000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&amp;</a:t>
                </a:r>
              </a:p>
              <a:p>
                <a:pPr algn="ctr"/>
                <a:r>
                  <a:rPr lang="ko-KR" altLang="en-US" sz="1000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재미요소</a:t>
                </a:r>
              </a:p>
            </p:txBody>
          </p: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7AD5453E-4F27-410E-BF0A-DFD14AD2DCAB}"/>
                  </a:ext>
                </a:extLst>
              </p:cNvPr>
              <p:cNvSpPr/>
              <p:nvPr/>
            </p:nvSpPr>
            <p:spPr>
              <a:xfrm>
                <a:off x="4347907" y="847457"/>
                <a:ext cx="1548000" cy="431798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500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Ⅱ. </a:t>
                </a:r>
                <a:r>
                  <a:rPr lang="ko-KR" altLang="en-US" sz="1500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게임 컨셉</a:t>
                </a:r>
              </a:p>
            </p:txBody>
          </p:sp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83502B4C-806B-4658-BCF9-72319A403864}"/>
                  </a:ext>
                </a:extLst>
              </p:cNvPr>
              <p:cNvSpPr/>
              <p:nvPr/>
            </p:nvSpPr>
            <p:spPr>
              <a:xfrm>
                <a:off x="5892819" y="847457"/>
                <a:ext cx="951377" cy="43179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Flow Chart</a:t>
                </a:r>
                <a:endParaRPr lang="ko-KR" altLang="en-US" sz="1000" dirty="0">
                  <a:solidFill>
                    <a:schemeClr val="tx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endParaRPr>
              </a:p>
            </p:txBody>
          </p:sp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6B053F02-C1B2-4DD4-8F1E-91DD54C34F73}"/>
                  </a:ext>
                </a:extLst>
              </p:cNvPr>
              <p:cNvSpPr/>
              <p:nvPr/>
            </p:nvSpPr>
            <p:spPr>
              <a:xfrm>
                <a:off x="6843504" y="847457"/>
                <a:ext cx="951377" cy="43179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UI</a:t>
                </a:r>
                <a:r>
                  <a:rPr lang="ko-KR" altLang="en-US" sz="1000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 </a:t>
                </a:r>
                <a:r>
                  <a:rPr lang="en-US" altLang="ko-KR" sz="1000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&amp;</a:t>
                </a:r>
                <a:r>
                  <a:rPr lang="ko-KR" altLang="en-US" sz="1000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 </a:t>
                </a:r>
                <a:r>
                  <a:rPr lang="en-US" altLang="ko-KR" sz="1000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UX</a:t>
                </a:r>
              </a:p>
            </p:txBody>
          </p:sp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2300E8BD-9C27-42B1-B27E-A5E1B727B4FE}"/>
                  </a:ext>
                </a:extLst>
              </p:cNvPr>
              <p:cNvSpPr/>
              <p:nvPr/>
            </p:nvSpPr>
            <p:spPr>
              <a:xfrm>
                <a:off x="7787655" y="847457"/>
                <a:ext cx="951377" cy="43179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시스템</a:t>
                </a:r>
              </a:p>
            </p:txBody>
          </p:sp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BE9AB64F-D63F-4335-A2ED-3F876F09D400}"/>
                  </a:ext>
                </a:extLst>
              </p:cNvPr>
              <p:cNvSpPr/>
              <p:nvPr/>
            </p:nvSpPr>
            <p:spPr>
              <a:xfrm>
                <a:off x="8734232" y="847457"/>
                <a:ext cx="951377" cy="43179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dirty="0">
                  <a:solidFill>
                    <a:schemeClr val="tx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endParaRPr>
              </a:p>
            </p:txBody>
          </p:sp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F0A3FAA9-D090-4DFD-9392-521DEC538881}"/>
                  </a:ext>
                </a:extLst>
              </p:cNvPr>
              <p:cNvSpPr/>
              <p:nvPr/>
            </p:nvSpPr>
            <p:spPr>
              <a:xfrm>
                <a:off x="9685609" y="847457"/>
                <a:ext cx="1548000" cy="43179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500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Ⅲ. </a:t>
                </a:r>
                <a:r>
                  <a:rPr lang="ko-KR" altLang="en-US" sz="1500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방향성</a:t>
                </a:r>
              </a:p>
            </p:txBody>
          </p:sp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178ED0ED-2B55-42EF-BD32-0894EF9841EF}"/>
                  </a:ext>
                </a:extLst>
              </p:cNvPr>
              <p:cNvSpPr/>
              <p:nvPr/>
            </p:nvSpPr>
            <p:spPr>
              <a:xfrm>
                <a:off x="11234259" y="847457"/>
                <a:ext cx="951377" cy="43179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기대효과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966920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2" name="Picture 18" descr="캐치티니핑 캐릭터 분석 / 로미의 변신 종류~ 프린세스 하트, 클라우디아, 클로버, 스타, 멜로디 : 네이버 블로그">
            <a:extLst>
              <a:ext uri="{FF2B5EF4-FFF2-40B4-BE49-F238E27FC236}">
                <a16:creationId xmlns:a16="http://schemas.microsoft.com/office/drawing/2014/main" id="{3BC0CD41-0C25-4F7A-90F9-DE14387A44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3854" y="1833689"/>
            <a:ext cx="1954800" cy="1954800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혜야 on Twitter: &amp;quot;함께 변신하는 티니핑마다 컨셉 색이 바뀌나봐... 파란색이랑 초록색 너무 예쁘다 흑흑 삼지가 이렇게  모델링을 잘해요 .... 삼지 애니메이션 파이팅..,., 레이디버그도..파이팅...… &amp;quot;">
            <a:extLst>
              <a:ext uri="{FF2B5EF4-FFF2-40B4-BE49-F238E27FC236}">
                <a16:creationId xmlns:a16="http://schemas.microsoft.com/office/drawing/2014/main" id="{514679AD-1D76-42BC-909D-0783F8D265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6296" y="3793403"/>
            <a:ext cx="1947108" cy="1954800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D230DF4E-E2DB-4991-9096-80F51CDFDFF8}"/>
              </a:ext>
            </a:extLst>
          </p:cNvPr>
          <p:cNvSpPr/>
          <p:nvPr/>
        </p:nvSpPr>
        <p:spPr>
          <a:xfrm>
            <a:off x="10466664" y="138789"/>
            <a:ext cx="1725336" cy="384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Page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6/37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6F125B89-9C0E-4447-91D4-1837E32B3419}"/>
              </a:ext>
            </a:extLst>
          </p:cNvPr>
          <p:cNvGrpSpPr/>
          <p:nvPr/>
        </p:nvGrpSpPr>
        <p:grpSpPr>
          <a:xfrm>
            <a:off x="177756" y="184155"/>
            <a:ext cx="1747759" cy="384597"/>
            <a:chOff x="204133" y="192947"/>
            <a:chExt cx="2021747" cy="384597"/>
          </a:xfrm>
        </p:grpSpPr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543A298F-B1A6-4AB6-B79D-DCE4469AA2A9}"/>
                </a:ext>
              </a:extLst>
            </p:cNvPr>
            <p:cNvSpPr/>
            <p:nvPr/>
          </p:nvSpPr>
          <p:spPr>
            <a:xfrm>
              <a:off x="204133" y="192947"/>
              <a:ext cx="2021747" cy="384597"/>
            </a:xfrm>
            <a:prstGeom prst="rect">
              <a:avLst/>
            </a:prstGeom>
            <a:solidFill>
              <a:srgbClr val="FF1F84"/>
            </a:solidFill>
            <a:ln>
              <a:solidFill>
                <a:srgbClr val="FF1F8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B1F842C0-8E3D-4887-AA55-7381B7489A51}"/>
                </a:ext>
              </a:extLst>
            </p:cNvPr>
            <p:cNvSpPr/>
            <p:nvPr/>
          </p:nvSpPr>
          <p:spPr>
            <a:xfrm>
              <a:off x="204133" y="192947"/>
              <a:ext cx="1472533" cy="384597"/>
            </a:xfrm>
            <a:prstGeom prst="rect">
              <a:avLst/>
            </a:prstGeom>
            <a:solidFill>
              <a:srgbClr val="FFE7F3"/>
            </a:solidFill>
            <a:ln>
              <a:solidFill>
                <a:srgbClr val="FF1F8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b="1" dirty="0">
                  <a:solidFill>
                    <a:schemeClr val="tx1"/>
                  </a:solidFill>
                </a:rPr>
                <a:t>티니핑</a:t>
              </a:r>
            </a:p>
          </p:txBody>
        </p:sp>
      </p:grpSp>
      <p:pic>
        <p:nvPicPr>
          <p:cNvPr id="57" name="Picture 2" descr="캐치 티니핑 캐릭터 소개 로열 티니핑 일반 티니핑 성우소개">
            <a:extLst>
              <a:ext uri="{FF2B5EF4-FFF2-40B4-BE49-F238E27FC236}">
                <a16:creationId xmlns:a16="http://schemas.microsoft.com/office/drawing/2014/main" id="{0EF814AB-C176-417F-8D04-C09ED26656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376" b="96203" l="8567" r="89951">
                        <a14:foregroundMark x1="67545" y1="25738" x2="63097" y2="8228"/>
                        <a14:foregroundMark x1="63097" y1="8228" x2="56507" y2="16667"/>
                        <a14:foregroundMark x1="63756" y1="6540" x2="55848" y2="11814"/>
                        <a14:foregroundMark x1="55848" y1="11814" x2="54201" y2="14768"/>
                        <a14:foregroundMark x1="60956" y1="5274" x2="53542" y2="11814"/>
                        <a14:foregroundMark x1="53542" y1="11814" x2="50247" y2="18354"/>
                        <a14:foregroundMark x1="60956" y1="5696" x2="55025" y2="17300"/>
                        <a14:foregroundMark x1="60297" y1="6329" x2="56178" y2="18354"/>
                        <a14:foregroundMark x1="45634" y1="5696" x2="40033" y2="8650"/>
                        <a14:foregroundMark x1="43493" y1="4008" x2="41845" y2="4219"/>
                        <a14:foregroundMark x1="44646" y1="4219" x2="44152" y2="3797"/>
                        <a14:foregroundMark x1="19934" y1="72152" x2="18122" y2="83544"/>
                        <a14:foregroundMark x1="18122" y1="83544" x2="29654" y2="83755"/>
                        <a14:foregroundMark x1="39044" y1="89662" x2="42504" y2="94304"/>
                        <a14:foregroundMark x1="50082" y1="94515" x2="54366" y2="95781"/>
                        <a14:foregroundMark x1="8731" y1="74262" x2="12026" y2="85232"/>
                        <a14:foregroundMark x1="12026" y1="85232" x2="13344" y2="85654"/>
                        <a14:foregroundMark x1="42175" y1="96203" x2="43657" y2="95992"/>
                        <a14:foregroundMark x1="56343" y1="44304" x2="51236" y2="55063"/>
                        <a14:foregroundMark x1="33443" y1="44093" x2="34761" y2="6075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4691" y="216669"/>
            <a:ext cx="439616" cy="343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캐치티니핑 캐릭터 분석 / 로미의 변신 종류~ 프린세스 하트, 클라우디아, 클로버, 스타, 멜로디 : 네이버 블로그">
            <a:extLst>
              <a:ext uri="{FF2B5EF4-FFF2-40B4-BE49-F238E27FC236}">
                <a16:creationId xmlns:a16="http://schemas.microsoft.com/office/drawing/2014/main" id="{37DDA611-2476-4291-A639-41D4D3DDD1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043" y="1838001"/>
            <a:ext cx="1950111" cy="1950111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혜야 on Twitter: &amp;quot;함께 변신하는 티니핑마다 컨셉 색이 바뀌나봐... 파란색이랑 초록색 너무 예쁘다 흑흑 삼지가 이렇게  모델링을 잘해요 .... 삼지 애니메이션 파이팅..,., 레이디버그도..파이팅...… &amp;quot;">
            <a:extLst>
              <a:ext uri="{FF2B5EF4-FFF2-40B4-BE49-F238E27FC236}">
                <a16:creationId xmlns:a16="http://schemas.microsoft.com/office/drawing/2014/main" id="{93995FF2-FA67-489F-9BBC-28168E4EA6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704" y="3798319"/>
            <a:ext cx="1954800" cy="1954800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캐치티니핑 캐릭터 분석 / 로미의 변신 종류~ 프린세스 하트, 클라우디아, 클로버, 스타, 멜로디 : 네이버 블로그">
            <a:extLst>
              <a:ext uri="{FF2B5EF4-FFF2-40B4-BE49-F238E27FC236}">
                <a16:creationId xmlns:a16="http://schemas.microsoft.com/office/drawing/2014/main" id="{080D4E89-52EE-44CE-B30C-CE38100F61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1990" y="1838285"/>
            <a:ext cx="1954800" cy="1954800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캐치티니핑 캐릭터 분석 / 로미의 변신 종류~ 프린세스 하트, 클라우디아, 클로버, 스타, 멜로디 : 네이버 블로그">
            <a:extLst>
              <a:ext uri="{FF2B5EF4-FFF2-40B4-BE49-F238E27FC236}">
                <a16:creationId xmlns:a16="http://schemas.microsoft.com/office/drawing/2014/main" id="{41E844A7-5B16-4075-9044-74A76217B0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9740" y="3794099"/>
            <a:ext cx="1954800" cy="1954800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95391EF5-B047-443C-8326-40A595CE7A30}"/>
              </a:ext>
            </a:extLst>
          </p:cNvPr>
          <p:cNvSpPr/>
          <p:nvPr/>
        </p:nvSpPr>
        <p:spPr>
          <a:xfrm>
            <a:off x="6564016" y="1838325"/>
            <a:ext cx="4669593" cy="29974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chemeClr val="tx1"/>
                </a:solidFill>
              </a:rPr>
              <a:t>1. </a:t>
            </a:r>
            <a:r>
              <a:rPr lang="ko-KR" altLang="en-US" sz="1000" dirty="0">
                <a:solidFill>
                  <a:schemeClr val="tx1"/>
                </a:solidFill>
              </a:rPr>
              <a:t>캐릭터 컨셉</a:t>
            </a:r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- </a:t>
            </a:r>
            <a:r>
              <a:rPr lang="ko-KR" altLang="en-US" sz="1000" dirty="0">
                <a:solidFill>
                  <a:schemeClr val="tx1"/>
                </a:solidFill>
              </a:rPr>
              <a:t>기본적으로 로미 캐릭터를 제공합니다</a:t>
            </a:r>
            <a:r>
              <a:rPr lang="en-US" altLang="ko-KR" sz="1000" dirty="0">
                <a:solidFill>
                  <a:schemeClr val="tx1"/>
                </a:solidFill>
              </a:rPr>
              <a:t>.[</a:t>
            </a:r>
            <a:r>
              <a:rPr lang="ko-KR" altLang="en-US" sz="1000" dirty="0">
                <a:solidFill>
                  <a:schemeClr val="tx1"/>
                </a:solidFill>
              </a:rPr>
              <a:t>기존 주인공</a:t>
            </a:r>
            <a:r>
              <a:rPr lang="en-US" altLang="ko-KR" sz="1000" dirty="0">
                <a:solidFill>
                  <a:schemeClr val="tx1"/>
                </a:solidFill>
              </a:rPr>
              <a:t>]</a:t>
            </a:r>
          </a:p>
          <a:p>
            <a:pPr marL="171450" indent="-171450">
              <a:buFontTx/>
              <a:buChar char="-"/>
            </a:pPr>
            <a:r>
              <a:rPr lang="ko-KR" altLang="en-US" sz="1000" dirty="0">
                <a:solidFill>
                  <a:schemeClr val="tx1"/>
                </a:solidFill>
              </a:rPr>
              <a:t>캐릭터의 비율을 </a:t>
            </a:r>
            <a:r>
              <a:rPr lang="en-US" altLang="ko-KR" sz="1000" dirty="0">
                <a:solidFill>
                  <a:schemeClr val="tx1"/>
                </a:solidFill>
              </a:rPr>
              <a:t>3</a:t>
            </a:r>
            <a:r>
              <a:rPr lang="ko-KR" altLang="en-US" sz="1000" dirty="0">
                <a:solidFill>
                  <a:schemeClr val="tx1"/>
                </a:solidFill>
              </a:rPr>
              <a:t>등신으로 제작하여 적용합니다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</a:p>
          <a:p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2. </a:t>
            </a:r>
            <a:r>
              <a:rPr lang="ko-KR" altLang="en-US" sz="1000" dirty="0">
                <a:solidFill>
                  <a:schemeClr val="tx1"/>
                </a:solidFill>
              </a:rPr>
              <a:t>제공 방향성</a:t>
            </a:r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- </a:t>
            </a:r>
            <a:r>
              <a:rPr lang="ko-KR" altLang="en-US" sz="1000" dirty="0">
                <a:solidFill>
                  <a:schemeClr val="tx1"/>
                </a:solidFill>
              </a:rPr>
              <a:t>프린세스 관련 캐릭터는 티니핑과 함께 변신하는 캐릭터로</a:t>
            </a:r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  </a:t>
            </a:r>
            <a:r>
              <a:rPr lang="ko-KR" altLang="en-US" sz="1000" dirty="0">
                <a:solidFill>
                  <a:schemeClr val="tx1"/>
                </a:solidFill>
              </a:rPr>
              <a:t>뽑기</a:t>
            </a:r>
            <a:r>
              <a:rPr lang="en-US" altLang="ko-KR" sz="1000" dirty="0">
                <a:solidFill>
                  <a:schemeClr val="tx1"/>
                </a:solidFill>
              </a:rPr>
              <a:t>[</a:t>
            </a:r>
            <a:r>
              <a:rPr lang="ko-KR" altLang="en-US" sz="1000" dirty="0">
                <a:solidFill>
                  <a:schemeClr val="tx1"/>
                </a:solidFill>
              </a:rPr>
              <a:t>가챠</a:t>
            </a:r>
            <a:r>
              <a:rPr lang="en-US" altLang="ko-KR" sz="1000" dirty="0">
                <a:solidFill>
                  <a:schemeClr val="tx1"/>
                </a:solidFill>
              </a:rPr>
              <a:t>]</a:t>
            </a:r>
            <a:r>
              <a:rPr lang="ko-KR" altLang="en-US" sz="1000" dirty="0">
                <a:solidFill>
                  <a:schemeClr val="tx1"/>
                </a:solidFill>
              </a:rPr>
              <a:t>를 통해 획득하는 방향으로 제공합니다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</a:p>
          <a:p>
            <a:r>
              <a:rPr lang="en-US" altLang="ko-KR" sz="1000" dirty="0">
                <a:solidFill>
                  <a:schemeClr val="tx1"/>
                </a:solidFill>
              </a:rPr>
              <a:t>- </a:t>
            </a:r>
            <a:r>
              <a:rPr lang="ko-KR" altLang="en-US" sz="1000" dirty="0">
                <a:solidFill>
                  <a:schemeClr val="tx1"/>
                </a:solidFill>
              </a:rPr>
              <a:t>뽑기 시스템으로 골드 소모처를 제공합니다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</a:p>
          <a:p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3. </a:t>
            </a:r>
            <a:r>
              <a:rPr lang="ko-KR" altLang="en-US" sz="1000" dirty="0">
                <a:solidFill>
                  <a:schemeClr val="tx1"/>
                </a:solidFill>
              </a:rPr>
              <a:t>캐릭터 추가 업데이트 방향성</a:t>
            </a:r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- </a:t>
            </a:r>
            <a:r>
              <a:rPr lang="ko-KR" altLang="en-US" sz="1000" dirty="0">
                <a:solidFill>
                  <a:schemeClr val="tx1"/>
                </a:solidFill>
              </a:rPr>
              <a:t>추가적인 업데이트 방향성이 확정된 경우</a:t>
            </a:r>
            <a:r>
              <a:rPr lang="en-US" altLang="ko-KR" sz="1000" dirty="0">
                <a:solidFill>
                  <a:schemeClr val="tx1"/>
                </a:solidFill>
              </a:rPr>
              <a:t>, </a:t>
            </a:r>
          </a:p>
          <a:p>
            <a:r>
              <a:rPr lang="ko-KR" altLang="en-US" sz="1000" dirty="0">
                <a:solidFill>
                  <a:schemeClr val="tx1"/>
                </a:solidFill>
              </a:rPr>
              <a:t>  티니핑에 나오는 등장 인물을 추가하려 합니다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</a:p>
        </p:txBody>
      </p: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90747C0D-E9C4-4BAD-BCB9-E8C0C7A2B960}"/>
              </a:ext>
            </a:extLst>
          </p:cNvPr>
          <p:cNvGrpSpPr/>
          <p:nvPr/>
        </p:nvGrpSpPr>
        <p:grpSpPr>
          <a:xfrm>
            <a:off x="-7620" y="721453"/>
            <a:ext cx="12199620" cy="846148"/>
            <a:chOff x="-7620" y="721453"/>
            <a:chExt cx="12199620" cy="846148"/>
          </a:xfrm>
        </p:grpSpPr>
        <p:cxnSp>
          <p:nvCxnSpPr>
            <p:cNvPr id="83" name="직선 연결선 82">
              <a:extLst>
                <a:ext uri="{FF2B5EF4-FFF2-40B4-BE49-F238E27FC236}">
                  <a16:creationId xmlns:a16="http://schemas.microsoft.com/office/drawing/2014/main" id="{D38101D0-A5F5-430B-9D65-FBF301DF4D90}"/>
                </a:ext>
              </a:extLst>
            </p:cNvPr>
            <p:cNvCxnSpPr/>
            <p:nvPr/>
          </p:nvCxnSpPr>
          <p:spPr>
            <a:xfrm>
              <a:off x="0" y="721453"/>
              <a:ext cx="12192000" cy="0"/>
            </a:xfrm>
            <a:prstGeom prst="line">
              <a:avLst/>
            </a:prstGeom>
            <a:ln w="19050">
              <a:solidFill>
                <a:schemeClr val="accent2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4" name="그룹 83">
              <a:extLst>
                <a:ext uri="{FF2B5EF4-FFF2-40B4-BE49-F238E27FC236}">
                  <a16:creationId xmlns:a16="http://schemas.microsoft.com/office/drawing/2014/main" id="{B814548C-3CDD-4174-8E70-DDDFF29DA42A}"/>
                </a:ext>
              </a:extLst>
            </p:cNvPr>
            <p:cNvGrpSpPr/>
            <p:nvPr/>
          </p:nvGrpSpPr>
          <p:grpSpPr>
            <a:xfrm>
              <a:off x="-7620" y="847457"/>
              <a:ext cx="12193256" cy="720144"/>
              <a:chOff x="-7620" y="847457"/>
              <a:chExt cx="12193256" cy="720144"/>
            </a:xfrm>
          </p:grpSpPr>
          <p:cxnSp>
            <p:nvCxnSpPr>
              <p:cNvPr id="85" name="직선 연결선 84">
                <a:extLst>
                  <a:ext uri="{FF2B5EF4-FFF2-40B4-BE49-F238E27FC236}">
                    <a16:creationId xmlns:a16="http://schemas.microsoft.com/office/drawing/2014/main" id="{3E70E684-585C-42D1-BC48-28DDE10367E0}"/>
                  </a:ext>
                </a:extLst>
              </p:cNvPr>
              <p:cNvCxnSpPr/>
              <p:nvPr/>
            </p:nvCxnSpPr>
            <p:spPr>
              <a:xfrm>
                <a:off x="-7620" y="1377706"/>
                <a:ext cx="12192000" cy="0"/>
              </a:xfrm>
              <a:prstGeom prst="line">
                <a:avLst/>
              </a:prstGeom>
              <a:ln w="19050">
                <a:solidFill>
                  <a:schemeClr val="accent2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6" name="화살표: 오각형 85">
                <a:extLst>
                  <a:ext uri="{FF2B5EF4-FFF2-40B4-BE49-F238E27FC236}">
                    <a16:creationId xmlns:a16="http://schemas.microsoft.com/office/drawing/2014/main" id="{3030B0FB-36F0-49BE-884B-8D7F9523077F}"/>
                  </a:ext>
                </a:extLst>
              </p:cNvPr>
              <p:cNvSpPr/>
              <p:nvPr/>
            </p:nvSpPr>
            <p:spPr>
              <a:xfrm rot="5400000">
                <a:off x="398180" y="451601"/>
                <a:ext cx="720000" cy="1512000"/>
              </a:xfrm>
              <a:prstGeom prst="homePlate">
                <a:avLst>
                  <a:gd name="adj" fmla="val 39689"/>
                </a:avLst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endParaRPr>
              </a:p>
            </p:txBody>
          </p: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C748C801-7682-416E-BC8A-CC8142DB4562}"/>
                  </a:ext>
                </a:extLst>
              </p:cNvPr>
              <p:cNvSpPr txBox="1"/>
              <p:nvPr/>
            </p:nvSpPr>
            <p:spPr>
              <a:xfrm>
                <a:off x="34922" y="930577"/>
                <a:ext cx="14053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b="1" dirty="0"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Ⅰ. </a:t>
                </a:r>
                <a:r>
                  <a:rPr lang="ko-KR" altLang="en-US" sz="1400" b="1" dirty="0"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게임 개괄</a:t>
                </a:r>
              </a:p>
            </p:txBody>
          </p:sp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EC601B2A-5760-4B5C-9324-72FB61C3FDCF}"/>
                  </a:ext>
                </a:extLst>
              </p:cNvPr>
              <p:cNvSpPr txBox="1"/>
              <p:nvPr/>
            </p:nvSpPr>
            <p:spPr>
              <a:xfrm>
                <a:off x="1523345" y="920181"/>
                <a:ext cx="951377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300" b="1" dirty="0"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게임 정보</a:t>
                </a:r>
              </a:p>
            </p:txBody>
          </p:sp>
          <p:sp>
            <p:nvSpPr>
              <p:cNvPr id="119" name="직사각형 118">
                <a:extLst>
                  <a:ext uri="{FF2B5EF4-FFF2-40B4-BE49-F238E27FC236}">
                    <a16:creationId xmlns:a16="http://schemas.microsoft.com/office/drawing/2014/main" id="{54F80F18-8366-4BDC-A5E7-4BEF42E2DFA3}"/>
                  </a:ext>
                </a:extLst>
              </p:cNvPr>
              <p:cNvSpPr/>
              <p:nvPr/>
            </p:nvSpPr>
            <p:spPr>
              <a:xfrm>
                <a:off x="3400374" y="847457"/>
                <a:ext cx="951377" cy="43179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유사게임</a:t>
                </a:r>
                <a:endParaRPr lang="en-US" altLang="ko-KR" sz="1000" dirty="0">
                  <a:solidFill>
                    <a:schemeClr val="tx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endParaRPr>
              </a:p>
              <a:p>
                <a:pPr algn="ctr"/>
                <a:r>
                  <a:rPr lang="ko-KR" altLang="en-US" sz="1000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정보</a:t>
                </a:r>
              </a:p>
            </p:txBody>
          </p:sp>
          <p:sp>
            <p:nvSpPr>
              <p:cNvPr id="120" name="직사각형 119">
                <a:extLst>
                  <a:ext uri="{FF2B5EF4-FFF2-40B4-BE49-F238E27FC236}">
                    <a16:creationId xmlns:a16="http://schemas.microsoft.com/office/drawing/2014/main" id="{70173EC5-C83A-4BF6-8B7A-4BA3F6BCA334}"/>
                  </a:ext>
                </a:extLst>
              </p:cNvPr>
              <p:cNvSpPr/>
              <p:nvPr/>
            </p:nvSpPr>
            <p:spPr>
              <a:xfrm>
                <a:off x="1512737" y="847457"/>
                <a:ext cx="951377" cy="43179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b="1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게임 정보</a:t>
                </a:r>
              </a:p>
            </p:txBody>
          </p:sp>
          <p:sp>
            <p:nvSpPr>
              <p:cNvPr id="121" name="직사각형 120">
                <a:extLst>
                  <a:ext uri="{FF2B5EF4-FFF2-40B4-BE49-F238E27FC236}">
                    <a16:creationId xmlns:a16="http://schemas.microsoft.com/office/drawing/2014/main" id="{0F57AA30-4DB2-435E-89B6-FDF7F9B4A034}"/>
                  </a:ext>
                </a:extLst>
              </p:cNvPr>
              <p:cNvSpPr/>
              <p:nvPr/>
            </p:nvSpPr>
            <p:spPr>
              <a:xfrm>
                <a:off x="2455381" y="847457"/>
                <a:ext cx="951377" cy="43179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목적 </a:t>
                </a:r>
                <a:r>
                  <a:rPr lang="en-US" altLang="ko-KR" sz="1000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&amp;</a:t>
                </a:r>
              </a:p>
              <a:p>
                <a:pPr algn="ctr"/>
                <a:r>
                  <a:rPr lang="ko-KR" altLang="en-US" sz="1000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재미요소</a:t>
                </a:r>
              </a:p>
            </p:txBody>
          </p:sp>
          <p:sp>
            <p:nvSpPr>
              <p:cNvPr id="122" name="직사각형 121">
                <a:extLst>
                  <a:ext uri="{FF2B5EF4-FFF2-40B4-BE49-F238E27FC236}">
                    <a16:creationId xmlns:a16="http://schemas.microsoft.com/office/drawing/2014/main" id="{DE926A8A-DC97-4326-A101-1988D414A692}"/>
                  </a:ext>
                </a:extLst>
              </p:cNvPr>
              <p:cNvSpPr/>
              <p:nvPr/>
            </p:nvSpPr>
            <p:spPr>
              <a:xfrm>
                <a:off x="4347907" y="847457"/>
                <a:ext cx="1548000" cy="431798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500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Ⅱ. </a:t>
                </a:r>
                <a:r>
                  <a:rPr lang="ko-KR" altLang="en-US" sz="1500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게임 컨셉</a:t>
                </a:r>
              </a:p>
            </p:txBody>
          </p:sp>
          <p:sp>
            <p:nvSpPr>
              <p:cNvPr id="123" name="직사각형 122">
                <a:extLst>
                  <a:ext uri="{FF2B5EF4-FFF2-40B4-BE49-F238E27FC236}">
                    <a16:creationId xmlns:a16="http://schemas.microsoft.com/office/drawing/2014/main" id="{A350F166-96D1-4943-B2CE-A80245EB2DE0}"/>
                  </a:ext>
                </a:extLst>
              </p:cNvPr>
              <p:cNvSpPr/>
              <p:nvPr/>
            </p:nvSpPr>
            <p:spPr>
              <a:xfrm>
                <a:off x="5892819" y="847457"/>
                <a:ext cx="951377" cy="43179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Flow Chart</a:t>
                </a:r>
                <a:endParaRPr lang="ko-KR" altLang="en-US" sz="1000" dirty="0">
                  <a:solidFill>
                    <a:schemeClr val="tx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endParaRPr>
              </a:p>
            </p:txBody>
          </p:sp>
          <p:sp>
            <p:nvSpPr>
              <p:cNvPr id="124" name="직사각형 123">
                <a:extLst>
                  <a:ext uri="{FF2B5EF4-FFF2-40B4-BE49-F238E27FC236}">
                    <a16:creationId xmlns:a16="http://schemas.microsoft.com/office/drawing/2014/main" id="{F9940219-C641-46D2-A3AF-85D670A59EA0}"/>
                  </a:ext>
                </a:extLst>
              </p:cNvPr>
              <p:cNvSpPr/>
              <p:nvPr/>
            </p:nvSpPr>
            <p:spPr>
              <a:xfrm>
                <a:off x="6843504" y="847457"/>
                <a:ext cx="951377" cy="43179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UI</a:t>
                </a:r>
                <a:r>
                  <a:rPr lang="ko-KR" altLang="en-US" sz="1000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 </a:t>
                </a:r>
                <a:r>
                  <a:rPr lang="en-US" altLang="ko-KR" sz="1000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&amp;</a:t>
                </a:r>
                <a:r>
                  <a:rPr lang="ko-KR" altLang="en-US" sz="1000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 </a:t>
                </a:r>
                <a:r>
                  <a:rPr lang="en-US" altLang="ko-KR" sz="1000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UX</a:t>
                </a:r>
              </a:p>
            </p:txBody>
          </p:sp>
          <p:sp>
            <p:nvSpPr>
              <p:cNvPr id="125" name="직사각형 124">
                <a:extLst>
                  <a:ext uri="{FF2B5EF4-FFF2-40B4-BE49-F238E27FC236}">
                    <a16:creationId xmlns:a16="http://schemas.microsoft.com/office/drawing/2014/main" id="{DC3A860E-7213-46AF-84EB-FFDD05E822D2}"/>
                  </a:ext>
                </a:extLst>
              </p:cNvPr>
              <p:cNvSpPr/>
              <p:nvPr/>
            </p:nvSpPr>
            <p:spPr>
              <a:xfrm>
                <a:off x="7787655" y="847457"/>
                <a:ext cx="951377" cy="43179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시스템</a:t>
                </a:r>
              </a:p>
            </p:txBody>
          </p:sp>
          <p:sp>
            <p:nvSpPr>
              <p:cNvPr id="126" name="직사각형 125">
                <a:extLst>
                  <a:ext uri="{FF2B5EF4-FFF2-40B4-BE49-F238E27FC236}">
                    <a16:creationId xmlns:a16="http://schemas.microsoft.com/office/drawing/2014/main" id="{DDA59C28-586C-4804-BA90-2C717311707A}"/>
                  </a:ext>
                </a:extLst>
              </p:cNvPr>
              <p:cNvSpPr/>
              <p:nvPr/>
            </p:nvSpPr>
            <p:spPr>
              <a:xfrm>
                <a:off x="8734232" y="847457"/>
                <a:ext cx="951377" cy="43179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dirty="0">
                  <a:solidFill>
                    <a:schemeClr val="tx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endParaRPr>
              </a:p>
            </p:txBody>
          </p:sp>
          <p:sp>
            <p:nvSpPr>
              <p:cNvPr id="127" name="직사각형 126">
                <a:extLst>
                  <a:ext uri="{FF2B5EF4-FFF2-40B4-BE49-F238E27FC236}">
                    <a16:creationId xmlns:a16="http://schemas.microsoft.com/office/drawing/2014/main" id="{A97887DA-861A-4D7B-96AC-BA6028342A6E}"/>
                  </a:ext>
                </a:extLst>
              </p:cNvPr>
              <p:cNvSpPr/>
              <p:nvPr/>
            </p:nvSpPr>
            <p:spPr>
              <a:xfrm>
                <a:off x="9685609" y="847457"/>
                <a:ext cx="1548000" cy="43179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500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Ⅲ. </a:t>
                </a:r>
                <a:r>
                  <a:rPr lang="ko-KR" altLang="en-US" sz="1500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방향성</a:t>
                </a:r>
              </a:p>
            </p:txBody>
          </p:sp>
          <p:sp>
            <p:nvSpPr>
              <p:cNvPr id="128" name="직사각형 127">
                <a:extLst>
                  <a:ext uri="{FF2B5EF4-FFF2-40B4-BE49-F238E27FC236}">
                    <a16:creationId xmlns:a16="http://schemas.microsoft.com/office/drawing/2014/main" id="{6BEFA6CB-AF51-4A28-81E1-1B5D23B87B84}"/>
                  </a:ext>
                </a:extLst>
              </p:cNvPr>
              <p:cNvSpPr/>
              <p:nvPr/>
            </p:nvSpPr>
            <p:spPr>
              <a:xfrm>
                <a:off x="11234259" y="847457"/>
                <a:ext cx="951377" cy="43179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기대효과</a:t>
                </a:r>
              </a:p>
            </p:txBody>
          </p:sp>
        </p:grp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31868F00-058E-40EF-AF1C-D0BBE2528B3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1503" y="2172899"/>
            <a:ext cx="570321" cy="850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2541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0" name="표 26">
            <a:extLst>
              <a:ext uri="{FF2B5EF4-FFF2-40B4-BE49-F238E27FC236}">
                <a16:creationId xmlns:a16="http://schemas.microsoft.com/office/drawing/2014/main" id="{849DB1BD-3DFD-4E9C-999D-31D80176B1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1255595"/>
              </p:ext>
            </p:extLst>
          </p:nvPr>
        </p:nvGraphicFramePr>
        <p:xfrm>
          <a:off x="0" y="1670806"/>
          <a:ext cx="12192000" cy="5187194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1281812352"/>
                    </a:ext>
                  </a:extLst>
                </a:gridCol>
              </a:tblGrid>
              <a:tr h="2732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게임 진행 흐름 </a:t>
                      </a:r>
                      <a:r>
                        <a:rPr lang="en-US" altLang="ko-KR" sz="11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Flow</a:t>
                      </a:r>
                      <a:r>
                        <a:rPr lang="en-US" altLang="ko-KR" sz="1100" baseline="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 Chart</a:t>
                      </a:r>
                      <a:endParaRPr lang="ko-KR" altLang="en-US" sz="11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8967248"/>
                  </a:ext>
                </a:extLst>
              </a:tr>
              <a:tr h="4913955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endParaRPr lang="en-US" altLang="ko-KR" sz="1300" b="1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7596589"/>
                  </a:ext>
                </a:extLst>
              </a:tr>
            </a:tbl>
          </a:graphicData>
        </a:graphic>
      </p:graphicFrame>
      <p:sp>
        <p:nvSpPr>
          <p:cNvPr id="2" name="모서리가 둥근 직사각형 1"/>
          <p:cNvSpPr/>
          <p:nvPr/>
        </p:nvSpPr>
        <p:spPr>
          <a:xfrm>
            <a:off x="340926" y="2380329"/>
            <a:ext cx="859410" cy="452379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인트로</a:t>
            </a:r>
            <a:endParaRPr lang="en-US" altLang="ko-KR" sz="1200" b="1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화면</a:t>
            </a:r>
          </a:p>
        </p:txBody>
      </p:sp>
      <p:cxnSp>
        <p:nvCxnSpPr>
          <p:cNvPr id="11" name="직선 화살표 연결선 10"/>
          <p:cNvCxnSpPr>
            <a:cxnSpLocks/>
            <a:stCxn id="2" idx="3"/>
            <a:endCxn id="142" idx="1"/>
          </p:cNvCxnSpPr>
          <p:nvPr/>
        </p:nvCxnSpPr>
        <p:spPr>
          <a:xfrm flipV="1">
            <a:off x="1200336" y="2602852"/>
            <a:ext cx="472803" cy="366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/>
          <p:cNvCxnSpPr>
            <a:cxnSpLocks/>
            <a:stCxn id="105" idx="2"/>
            <a:endCxn id="118" idx="0"/>
          </p:cNvCxnSpPr>
          <p:nvPr/>
        </p:nvCxnSpPr>
        <p:spPr>
          <a:xfrm flipH="1">
            <a:off x="3656872" y="4132551"/>
            <a:ext cx="1" cy="30346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CD2BCA4E-221E-4D19-B2C6-3C1BEC63420E}"/>
              </a:ext>
            </a:extLst>
          </p:cNvPr>
          <p:cNvSpPr/>
          <p:nvPr/>
        </p:nvSpPr>
        <p:spPr>
          <a:xfrm>
            <a:off x="10466664" y="138789"/>
            <a:ext cx="1725336" cy="384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Page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5/37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1" name="화살표: 아래쪽 90">
            <a:extLst>
              <a:ext uri="{FF2B5EF4-FFF2-40B4-BE49-F238E27FC236}">
                <a16:creationId xmlns:a16="http://schemas.microsoft.com/office/drawing/2014/main" id="{EAADAAE6-9B6E-4FCE-A7E4-7B230E8C913A}"/>
              </a:ext>
            </a:extLst>
          </p:cNvPr>
          <p:cNvSpPr/>
          <p:nvPr/>
        </p:nvSpPr>
        <p:spPr>
          <a:xfrm rot="16200000">
            <a:off x="203343" y="2035020"/>
            <a:ext cx="275165" cy="301119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ko-KR" altLang="en-US" sz="1300" b="1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92" name="TextBox 89">
            <a:extLst>
              <a:ext uri="{FF2B5EF4-FFF2-40B4-BE49-F238E27FC236}">
                <a16:creationId xmlns:a16="http://schemas.microsoft.com/office/drawing/2014/main" id="{E0470020-4886-4B02-BC3C-644703545768}"/>
              </a:ext>
            </a:extLst>
          </p:cNvPr>
          <p:cNvSpPr txBox="1"/>
          <p:nvPr/>
        </p:nvSpPr>
        <p:spPr>
          <a:xfrm>
            <a:off x="384538" y="2041601"/>
            <a:ext cx="859410" cy="313793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rtlCol="0" anchor="t">
            <a:no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3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Start!</a:t>
            </a:r>
            <a:endParaRPr lang="ko-KR" altLang="en-US" sz="13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05" name="순서도: 문서 104">
            <a:extLst>
              <a:ext uri="{FF2B5EF4-FFF2-40B4-BE49-F238E27FC236}">
                <a16:creationId xmlns:a16="http://schemas.microsoft.com/office/drawing/2014/main" id="{1C17BEA3-F8DE-4FBA-A98C-EAEA76D1D449}"/>
              </a:ext>
            </a:extLst>
          </p:cNvPr>
          <p:cNvSpPr/>
          <p:nvPr/>
        </p:nvSpPr>
        <p:spPr>
          <a:xfrm>
            <a:off x="3278917" y="3638358"/>
            <a:ext cx="755911" cy="529177"/>
          </a:xfrm>
          <a:prstGeom prst="flowChartDocumen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구글 계정</a:t>
            </a:r>
            <a:endParaRPr lang="en-US" altLang="ko-KR" sz="10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연동 출력</a:t>
            </a:r>
            <a:endParaRPr lang="en-US" altLang="ko-KR" sz="10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09" name="순서도: 판단 108">
            <a:extLst>
              <a:ext uri="{FF2B5EF4-FFF2-40B4-BE49-F238E27FC236}">
                <a16:creationId xmlns:a16="http://schemas.microsoft.com/office/drawing/2014/main" id="{DFB6D832-FC49-4DDE-A6C4-11563B920E17}"/>
              </a:ext>
            </a:extLst>
          </p:cNvPr>
          <p:cNvSpPr/>
          <p:nvPr/>
        </p:nvSpPr>
        <p:spPr>
          <a:xfrm>
            <a:off x="1673139" y="3452026"/>
            <a:ext cx="1061267" cy="909261"/>
          </a:xfrm>
          <a:prstGeom prst="flowChartDecisio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계정</a:t>
            </a:r>
            <a:endParaRPr lang="en-US" altLang="ko-KR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연동을 </a:t>
            </a:r>
            <a:endParaRPr lang="en-US" altLang="ko-KR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했는가</a:t>
            </a:r>
            <a:r>
              <a:rPr lang="en-US" altLang="ko-KR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?</a:t>
            </a:r>
            <a:endParaRPr lang="ko-KR" altLang="en-US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DAE64304-AF12-40C3-95F4-E028C1F0A5E9}"/>
              </a:ext>
            </a:extLst>
          </p:cNvPr>
          <p:cNvGrpSpPr/>
          <p:nvPr/>
        </p:nvGrpSpPr>
        <p:grpSpPr>
          <a:xfrm>
            <a:off x="177756" y="184155"/>
            <a:ext cx="1747759" cy="384597"/>
            <a:chOff x="204133" y="192947"/>
            <a:chExt cx="2021747" cy="384597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3DF1EC9E-6B1D-4E26-88B2-0E55A9417628}"/>
                </a:ext>
              </a:extLst>
            </p:cNvPr>
            <p:cNvSpPr/>
            <p:nvPr/>
          </p:nvSpPr>
          <p:spPr>
            <a:xfrm>
              <a:off x="204133" y="192947"/>
              <a:ext cx="2021747" cy="384597"/>
            </a:xfrm>
            <a:prstGeom prst="rect">
              <a:avLst/>
            </a:prstGeom>
            <a:solidFill>
              <a:srgbClr val="FF1F84"/>
            </a:solidFill>
            <a:ln>
              <a:solidFill>
                <a:srgbClr val="FF1F8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CCF4943F-F040-45B3-A035-D264F5308BD4}"/>
                </a:ext>
              </a:extLst>
            </p:cNvPr>
            <p:cNvSpPr/>
            <p:nvPr/>
          </p:nvSpPr>
          <p:spPr>
            <a:xfrm>
              <a:off x="204133" y="192947"/>
              <a:ext cx="1472533" cy="384597"/>
            </a:xfrm>
            <a:prstGeom prst="rect">
              <a:avLst/>
            </a:prstGeom>
            <a:solidFill>
              <a:srgbClr val="FFE7F3"/>
            </a:solidFill>
            <a:ln>
              <a:solidFill>
                <a:srgbClr val="FF1F8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b="1" dirty="0">
                  <a:solidFill>
                    <a:schemeClr val="tx1"/>
                  </a:solidFill>
                </a:rPr>
                <a:t>티니핑</a:t>
              </a:r>
            </a:p>
          </p:txBody>
        </p:sp>
      </p:grpSp>
      <p:pic>
        <p:nvPicPr>
          <p:cNvPr id="85" name="Picture 2" descr="캐치 티니핑 캐릭터 소개 로열 티니핑 일반 티니핑 성우소개">
            <a:extLst>
              <a:ext uri="{FF2B5EF4-FFF2-40B4-BE49-F238E27FC236}">
                <a16:creationId xmlns:a16="http://schemas.microsoft.com/office/drawing/2014/main" id="{FB2B3963-5B05-4761-867E-EF7F1C3E47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376" b="96203" l="8567" r="89951">
                        <a14:foregroundMark x1="67545" y1="25738" x2="63097" y2="8228"/>
                        <a14:foregroundMark x1="63097" y1="8228" x2="56507" y2="16667"/>
                        <a14:foregroundMark x1="63756" y1="6540" x2="55848" y2="11814"/>
                        <a14:foregroundMark x1="55848" y1="11814" x2="54201" y2="14768"/>
                        <a14:foregroundMark x1="60956" y1="5274" x2="53542" y2="11814"/>
                        <a14:foregroundMark x1="53542" y1="11814" x2="50247" y2="18354"/>
                        <a14:foregroundMark x1="60956" y1="5696" x2="55025" y2="17300"/>
                        <a14:foregroundMark x1="60297" y1="6329" x2="56178" y2="18354"/>
                        <a14:foregroundMark x1="45634" y1="5696" x2="40033" y2="8650"/>
                        <a14:foregroundMark x1="43493" y1="4008" x2="41845" y2="4219"/>
                        <a14:foregroundMark x1="44646" y1="4219" x2="44152" y2="3797"/>
                        <a14:foregroundMark x1="19934" y1="72152" x2="18122" y2="83544"/>
                        <a14:foregroundMark x1="18122" y1="83544" x2="29654" y2="83755"/>
                        <a14:foregroundMark x1="39044" y1="89662" x2="42504" y2="94304"/>
                        <a14:foregroundMark x1="50082" y1="94515" x2="54366" y2="95781"/>
                        <a14:foregroundMark x1="8731" y1="74262" x2="12026" y2="85232"/>
                        <a14:foregroundMark x1="12026" y1="85232" x2="13344" y2="85654"/>
                        <a14:foregroundMark x1="42175" y1="96203" x2="43657" y2="95992"/>
                        <a14:foregroundMark x1="56343" y1="44304" x2="51236" y2="55063"/>
                        <a14:foregroundMark x1="33443" y1="44093" x2="34761" y2="6075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4691" y="216669"/>
            <a:ext cx="439616" cy="343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DE4CA4D0-D26B-45DE-80FF-3806DF3FD35D}"/>
              </a:ext>
            </a:extLst>
          </p:cNvPr>
          <p:cNvCxnSpPr>
            <a:cxnSpLocks/>
            <a:stCxn id="109" idx="3"/>
            <a:endCxn id="105" idx="1"/>
          </p:cNvCxnSpPr>
          <p:nvPr/>
        </p:nvCxnSpPr>
        <p:spPr>
          <a:xfrm flipV="1">
            <a:off x="2734406" y="3902947"/>
            <a:ext cx="544511" cy="371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23EFEDE9-31B4-4941-8348-036D7EA4CC5A}"/>
              </a:ext>
            </a:extLst>
          </p:cNvPr>
          <p:cNvSpPr/>
          <p:nvPr/>
        </p:nvSpPr>
        <p:spPr>
          <a:xfrm>
            <a:off x="3278916" y="4436018"/>
            <a:ext cx="755911" cy="44977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계정 연동</a:t>
            </a:r>
            <a:endParaRPr lang="en-US" altLang="ko-KR" sz="10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cxnSp>
        <p:nvCxnSpPr>
          <p:cNvPr id="121" name="꺾인 연결선 89">
            <a:extLst>
              <a:ext uri="{FF2B5EF4-FFF2-40B4-BE49-F238E27FC236}">
                <a16:creationId xmlns:a16="http://schemas.microsoft.com/office/drawing/2014/main" id="{A26787BE-C553-4ADA-81C5-218AAF459CA6}"/>
              </a:ext>
            </a:extLst>
          </p:cNvPr>
          <p:cNvCxnSpPr>
            <a:cxnSpLocks/>
            <a:stCxn id="118" idx="2"/>
            <a:endCxn id="137" idx="3"/>
          </p:cNvCxnSpPr>
          <p:nvPr/>
        </p:nvCxnSpPr>
        <p:spPr>
          <a:xfrm rot="5400000">
            <a:off x="3006537" y="4464858"/>
            <a:ext cx="229396" cy="1071275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직선 화살표 연결선 135">
            <a:extLst>
              <a:ext uri="{FF2B5EF4-FFF2-40B4-BE49-F238E27FC236}">
                <a16:creationId xmlns:a16="http://schemas.microsoft.com/office/drawing/2014/main" id="{3708D640-CB26-432C-806F-9232FD7E8B5F}"/>
              </a:ext>
            </a:extLst>
          </p:cNvPr>
          <p:cNvCxnSpPr>
            <a:cxnSpLocks/>
            <a:stCxn id="109" idx="2"/>
            <a:endCxn id="137" idx="0"/>
          </p:cNvCxnSpPr>
          <p:nvPr/>
        </p:nvCxnSpPr>
        <p:spPr>
          <a:xfrm>
            <a:off x="2203773" y="4361287"/>
            <a:ext cx="3869" cy="529016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250D73A6-C9E3-4F2D-B8C3-5ED8ADC57D2D}"/>
              </a:ext>
            </a:extLst>
          </p:cNvPr>
          <p:cNvSpPr/>
          <p:nvPr/>
        </p:nvSpPr>
        <p:spPr>
          <a:xfrm>
            <a:off x="1829686" y="4890303"/>
            <a:ext cx="755911" cy="44977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타이틀</a:t>
            </a:r>
            <a:endParaRPr lang="en-US" altLang="ko-KR" sz="10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en-US" altLang="ko-KR" sz="10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(</a:t>
            </a:r>
            <a:r>
              <a:rPr lang="ko-KR" altLang="en-US" sz="10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로딩</a:t>
            </a:r>
            <a:r>
              <a:rPr lang="en-US" altLang="ko-KR" sz="10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)</a:t>
            </a:r>
            <a:endParaRPr lang="ko-KR" altLang="en-US" sz="10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908D5758-5232-4C43-8AD5-A39E68568377}"/>
              </a:ext>
            </a:extLst>
          </p:cNvPr>
          <p:cNvSpPr txBox="1"/>
          <p:nvPr/>
        </p:nvSpPr>
        <p:spPr>
          <a:xfrm>
            <a:off x="2631979" y="3618012"/>
            <a:ext cx="3834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FF0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No</a:t>
            </a:r>
            <a:endParaRPr lang="ko-KR" altLang="en-US" sz="1200" b="1" dirty="0">
              <a:solidFill>
                <a:srgbClr val="FF0000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C4BC455F-A815-41A1-9A31-58632AFBE4D1}"/>
              </a:ext>
            </a:extLst>
          </p:cNvPr>
          <p:cNvSpPr txBox="1"/>
          <p:nvPr/>
        </p:nvSpPr>
        <p:spPr>
          <a:xfrm>
            <a:off x="1774060" y="4270916"/>
            <a:ext cx="4459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chemeClr val="accent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Yes</a:t>
            </a:r>
            <a:endParaRPr lang="ko-KR" altLang="en-US" sz="1200" b="1" dirty="0">
              <a:solidFill>
                <a:schemeClr val="accent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E0C0A500-29E6-442C-A109-C0EB1148383E}"/>
              </a:ext>
            </a:extLst>
          </p:cNvPr>
          <p:cNvSpPr/>
          <p:nvPr/>
        </p:nvSpPr>
        <p:spPr>
          <a:xfrm>
            <a:off x="1829686" y="5761707"/>
            <a:ext cx="755911" cy="44977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[</a:t>
            </a:r>
            <a:r>
              <a:rPr lang="ko-KR" altLang="en-US" sz="1000" b="1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챕터 </a:t>
            </a:r>
            <a:r>
              <a:rPr lang="en-US" altLang="ko-KR" sz="1000" b="1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1]</a:t>
            </a:r>
          </a:p>
          <a:p>
            <a:pPr algn="ctr"/>
            <a:r>
              <a:rPr lang="ko-KR" altLang="en-US" sz="10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로비 화면</a:t>
            </a:r>
          </a:p>
        </p:txBody>
      </p: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24ADDCD4-5BE0-4D64-B681-D8B62CD38EF9}"/>
              </a:ext>
            </a:extLst>
          </p:cNvPr>
          <p:cNvCxnSpPr>
            <a:cxnSpLocks/>
            <a:stCxn id="137" idx="2"/>
            <a:endCxn id="140" idx="0"/>
          </p:cNvCxnSpPr>
          <p:nvPr/>
        </p:nvCxnSpPr>
        <p:spPr>
          <a:xfrm>
            <a:off x="2207642" y="5340082"/>
            <a:ext cx="0" cy="42162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순서도: 판단 141">
            <a:extLst>
              <a:ext uri="{FF2B5EF4-FFF2-40B4-BE49-F238E27FC236}">
                <a16:creationId xmlns:a16="http://schemas.microsoft.com/office/drawing/2014/main" id="{D1495D94-DB1E-4B80-979F-7CEDCAC5FDBD}"/>
              </a:ext>
            </a:extLst>
          </p:cNvPr>
          <p:cNvSpPr/>
          <p:nvPr/>
        </p:nvSpPr>
        <p:spPr>
          <a:xfrm>
            <a:off x="1673139" y="2148221"/>
            <a:ext cx="1061267" cy="909261"/>
          </a:xfrm>
          <a:prstGeom prst="flowChartDecisio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신 버전</a:t>
            </a:r>
            <a:endParaRPr lang="en-US" altLang="ko-KR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인가</a:t>
            </a:r>
            <a:r>
              <a:rPr lang="en-US" altLang="ko-KR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?</a:t>
            </a:r>
            <a:endParaRPr lang="ko-KR" altLang="en-US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792CD96C-A765-4206-A77F-F77BC30E8236}"/>
              </a:ext>
            </a:extLst>
          </p:cNvPr>
          <p:cNvSpPr txBox="1"/>
          <p:nvPr/>
        </p:nvSpPr>
        <p:spPr>
          <a:xfrm>
            <a:off x="1517174" y="3012355"/>
            <a:ext cx="4459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chemeClr val="accent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Yes</a:t>
            </a:r>
            <a:endParaRPr lang="ko-KR" altLang="en-US" sz="1200" b="1" dirty="0">
              <a:solidFill>
                <a:schemeClr val="accent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cxnSp>
        <p:nvCxnSpPr>
          <p:cNvPr id="145" name="직선 화살표 연결선 144">
            <a:extLst>
              <a:ext uri="{FF2B5EF4-FFF2-40B4-BE49-F238E27FC236}">
                <a16:creationId xmlns:a16="http://schemas.microsoft.com/office/drawing/2014/main" id="{E0B6A16D-3ACE-441B-8743-4E54868883BB}"/>
              </a:ext>
            </a:extLst>
          </p:cNvPr>
          <p:cNvCxnSpPr>
            <a:cxnSpLocks/>
            <a:stCxn id="142" idx="2"/>
            <a:endCxn id="109" idx="0"/>
          </p:cNvCxnSpPr>
          <p:nvPr/>
        </p:nvCxnSpPr>
        <p:spPr>
          <a:xfrm>
            <a:off x="2203773" y="3057482"/>
            <a:ext cx="0" cy="394544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직선 화살표 연결선 145">
            <a:extLst>
              <a:ext uri="{FF2B5EF4-FFF2-40B4-BE49-F238E27FC236}">
                <a16:creationId xmlns:a16="http://schemas.microsoft.com/office/drawing/2014/main" id="{5C374424-A030-4ECC-B758-2FA8A3472D27}"/>
              </a:ext>
            </a:extLst>
          </p:cNvPr>
          <p:cNvCxnSpPr>
            <a:cxnSpLocks/>
            <a:stCxn id="142" idx="3"/>
            <a:endCxn id="149" idx="1"/>
          </p:cNvCxnSpPr>
          <p:nvPr/>
        </p:nvCxnSpPr>
        <p:spPr>
          <a:xfrm flipV="1">
            <a:off x="2734406" y="2602634"/>
            <a:ext cx="544511" cy="21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TextBox 146">
            <a:extLst>
              <a:ext uri="{FF2B5EF4-FFF2-40B4-BE49-F238E27FC236}">
                <a16:creationId xmlns:a16="http://schemas.microsoft.com/office/drawing/2014/main" id="{E750CFFC-3017-40E3-BAE1-29443A324176}"/>
              </a:ext>
            </a:extLst>
          </p:cNvPr>
          <p:cNvSpPr txBox="1"/>
          <p:nvPr/>
        </p:nvSpPr>
        <p:spPr>
          <a:xfrm>
            <a:off x="2631979" y="2314207"/>
            <a:ext cx="3834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FF0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No</a:t>
            </a:r>
            <a:endParaRPr lang="ko-KR" altLang="en-US" sz="1200" b="1" dirty="0">
              <a:solidFill>
                <a:srgbClr val="FF0000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49" name="순서도: 문서 148">
            <a:extLst>
              <a:ext uri="{FF2B5EF4-FFF2-40B4-BE49-F238E27FC236}">
                <a16:creationId xmlns:a16="http://schemas.microsoft.com/office/drawing/2014/main" id="{EF3F0138-42CD-4072-A9B3-242DED874AC5}"/>
              </a:ext>
            </a:extLst>
          </p:cNvPr>
          <p:cNvSpPr/>
          <p:nvPr/>
        </p:nvSpPr>
        <p:spPr>
          <a:xfrm>
            <a:off x="3278917" y="2338045"/>
            <a:ext cx="819838" cy="529177"/>
          </a:xfrm>
          <a:prstGeom prst="flowChartDocumen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구글</a:t>
            </a:r>
            <a:endParaRPr lang="en-US" altLang="ko-KR" sz="10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스토어 출력</a:t>
            </a:r>
            <a:endParaRPr lang="en-US" altLang="ko-KR" sz="10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D3C8699F-2F2F-42B9-A4E2-90D2880652D2}"/>
              </a:ext>
            </a:extLst>
          </p:cNvPr>
          <p:cNvSpPr/>
          <p:nvPr/>
        </p:nvSpPr>
        <p:spPr>
          <a:xfrm>
            <a:off x="3294776" y="5761707"/>
            <a:ext cx="755911" cy="44977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티니핑</a:t>
            </a:r>
            <a:endParaRPr lang="en-US" altLang="ko-KR" sz="10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대화 연출</a:t>
            </a:r>
            <a:endParaRPr lang="en-US" altLang="ko-KR" sz="10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cxnSp>
        <p:nvCxnSpPr>
          <p:cNvPr id="153" name="직선 화살표 연결선 152">
            <a:extLst>
              <a:ext uri="{FF2B5EF4-FFF2-40B4-BE49-F238E27FC236}">
                <a16:creationId xmlns:a16="http://schemas.microsoft.com/office/drawing/2014/main" id="{7F827686-1033-4526-B5E9-60711F086AFB}"/>
              </a:ext>
            </a:extLst>
          </p:cNvPr>
          <p:cNvCxnSpPr>
            <a:cxnSpLocks/>
            <a:stCxn id="140" idx="3"/>
            <a:endCxn id="152" idx="1"/>
          </p:cNvCxnSpPr>
          <p:nvPr/>
        </p:nvCxnSpPr>
        <p:spPr>
          <a:xfrm>
            <a:off x="2585597" y="5986597"/>
            <a:ext cx="70917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내용 개체 틀 2">
            <a:extLst>
              <a:ext uri="{FF2B5EF4-FFF2-40B4-BE49-F238E27FC236}">
                <a16:creationId xmlns:a16="http://schemas.microsoft.com/office/drawing/2014/main" id="{A14D4754-52CC-427E-9006-CBA8712A550C}"/>
              </a:ext>
            </a:extLst>
          </p:cNvPr>
          <p:cNvSpPr txBox="1">
            <a:spLocks/>
          </p:cNvSpPr>
          <p:nvPr/>
        </p:nvSpPr>
        <p:spPr>
          <a:xfrm>
            <a:off x="224521" y="2872737"/>
            <a:ext cx="1188262" cy="45950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0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첫 진입인 상황을</a:t>
            </a:r>
            <a:endParaRPr lang="en-US" altLang="ko-KR" sz="10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0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가정합니다</a:t>
            </a:r>
            <a:r>
              <a:rPr lang="en-US" altLang="ko-KR" sz="10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  <a:endParaRPr lang="ko-KR" altLang="en-US" sz="10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579D7377-7E8D-4C07-9F44-B001CF55E32A}"/>
              </a:ext>
            </a:extLst>
          </p:cNvPr>
          <p:cNvSpPr/>
          <p:nvPr/>
        </p:nvSpPr>
        <p:spPr>
          <a:xfrm>
            <a:off x="4605715" y="2407436"/>
            <a:ext cx="755911" cy="44977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스테이지</a:t>
            </a:r>
            <a:endParaRPr lang="en-US" altLang="ko-KR" sz="10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터치</a:t>
            </a:r>
            <a:endParaRPr lang="en-US" altLang="ko-KR" sz="10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84" name="순서도: 문서 183">
            <a:extLst>
              <a:ext uri="{FF2B5EF4-FFF2-40B4-BE49-F238E27FC236}">
                <a16:creationId xmlns:a16="http://schemas.microsoft.com/office/drawing/2014/main" id="{52212350-7D76-47F3-91D5-1E23F9ACB15D}"/>
              </a:ext>
            </a:extLst>
          </p:cNvPr>
          <p:cNvSpPr/>
          <p:nvPr/>
        </p:nvSpPr>
        <p:spPr>
          <a:xfrm>
            <a:off x="6008628" y="2372268"/>
            <a:ext cx="755911" cy="529177"/>
          </a:xfrm>
          <a:prstGeom prst="flowChartDocumen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입장 팝업출력</a:t>
            </a:r>
            <a:endParaRPr lang="en-US" altLang="ko-KR" sz="10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465AD420-28EC-4025-B947-1945F1BE471F}"/>
              </a:ext>
            </a:extLst>
          </p:cNvPr>
          <p:cNvSpPr/>
          <p:nvPr/>
        </p:nvSpPr>
        <p:spPr>
          <a:xfrm>
            <a:off x="7511005" y="2407435"/>
            <a:ext cx="755911" cy="44977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게임 진행</a:t>
            </a:r>
            <a:endParaRPr lang="en-US" altLang="ko-KR" sz="10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cxnSp>
        <p:nvCxnSpPr>
          <p:cNvPr id="53" name="꺾인 연결선 89">
            <a:extLst>
              <a:ext uri="{FF2B5EF4-FFF2-40B4-BE49-F238E27FC236}">
                <a16:creationId xmlns:a16="http://schemas.microsoft.com/office/drawing/2014/main" id="{EDA4034E-424B-407B-A7BD-BC7E8E68B1FB}"/>
              </a:ext>
            </a:extLst>
          </p:cNvPr>
          <p:cNvCxnSpPr>
            <a:cxnSpLocks/>
            <a:stCxn id="152" idx="3"/>
            <a:endCxn id="181" idx="2"/>
          </p:cNvCxnSpPr>
          <p:nvPr/>
        </p:nvCxnSpPr>
        <p:spPr>
          <a:xfrm flipV="1">
            <a:off x="4050687" y="2857215"/>
            <a:ext cx="932984" cy="3129382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A5D2283F-0441-439D-B980-FDBDFF4214CC}"/>
              </a:ext>
            </a:extLst>
          </p:cNvPr>
          <p:cNvCxnSpPr>
            <a:cxnSpLocks/>
            <a:stCxn id="181" idx="3"/>
            <a:endCxn id="184" idx="1"/>
          </p:cNvCxnSpPr>
          <p:nvPr/>
        </p:nvCxnSpPr>
        <p:spPr>
          <a:xfrm>
            <a:off x="5361626" y="2632326"/>
            <a:ext cx="647002" cy="453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E9D20962-1875-4641-BAC9-6CEF740563A1}"/>
              </a:ext>
            </a:extLst>
          </p:cNvPr>
          <p:cNvCxnSpPr>
            <a:cxnSpLocks/>
            <a:stCxn id="184" idx="3"/>
            <a:endCxn id="185" idx="1"/>
          </p:cNvCxnSpPr>
          <p:nvPr/>
        </p:nvCxnSpPr>
        <p:spPr>
          <a:xfrm flipV="1">
            <a:off x="6764539" y="2632325"/>
            <a:ext cx="746466" cy="453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내용 개체 틀 2">
            <a:extLst>
              <a:ext uri="{FF2B5EF4-FFF2-40B4-BE49-F238E27FC236}">
                <a16:creationId xmlns:a16="http://schemas.microsoft.com/office/drawing/2014/main" id="{10E10247-C285-482D-8015-AD6D663AA79E}"/>
              </a:ext>
            </a:extLst>
          </p:cNvPr>
          <p:cNvSpPr txBox="1">
            <a:spLocks/>
          </p:cNvSpPr>
          <p:nvPr/>
        </p:nvSpPr>
        <p:spPr>
          <a:xfrm>
            <a:off x="6816904" y="2407435"/>
            <a:ext cx="647002" cy="45950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10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Game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10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Start!</a:t>
            </a:r>
            <a:endParaRPr lang="ko-KR" altLang="en-US" sz="10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72" name="순서도: 문서 71">
            <a:extLst>
              <a:ext uri="{FF2B5EF4-FFF2-40B4-BE49-F238E27FC236}">
                <a16:creationId xmlns:a16="http://schemas.microsoft.com/office/drawing/2014/main" id="{21FBD1EF-010C-40D1-BBE2-52E8BE08EB50}"/>
              </a:ext>
            </a:extLst>
          </p:cNvPr>
          <p:cNvSpPr/>
          <p:nvPr/>
        </p:nvSpPr>
        <p:spPr>
          <a:xfrm>
            <a:off x="8885621" y="2372268"/>
            <a:ext cx="755911" cy="529177"/>
          </a:xfrm>
          <a:prstGeom prst="flowChartDocumen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게임 결과</a:t>
            </a:r>
            <a:endParaRPr lang="en-US" altLang="ko-KR" sz="10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출력</a:t>
            </a:r>
            <a:endParaRPr lang="en-US" altLang="ko-KR" sz="10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73" name="순서도: 판단 72">
            <a:extLst>
              <a:ext uri="{FF2B5EF4-FFF2-40B4-BE49-F238E27FC236}">
                <a16:creationId xmlns:a16="http://schemas.microsoft.com/office/drawing/2014/main" id="{8CE3B70E-3486-40F4-ACD5-E2C26D76FF53}"/>
              </a:ext>
            </a:extLst>
          </p:cNvPr>
          <p:cNvSpPr/>
          <p:nvPr/>
        </p:nvSpPr>
        <p:spPr>
          <a:xfrm>
            <a:off x="6715916" y="3566325"/>
            <a:ext cx="1235314" cy="909261"/>
          </a:xfrm>
          <a:prstGeom prst="flowChartDecisio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재도전을 하는가</a:t>
            </a:r>
            <a:r>
              <a:rPr lang="en-US" altLang="ko-KR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?</a:t>
            </a:r>
            <a:endParaRPr lang="ko-KR" altLang="en-US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76" name="순서도: 판단 75">
            <a:extLst>
              <a:ext uri="{FF2B5EF4-FFF2-40B4-BE49-F238E27FC236}">
                <a16:creationId xmlns:a16="http://schemas.microsoft.com/office/drawing/2014/main" id="{ED4FF1D1-CDF7-4A14-9FCB-909C36B2B086}"/>
              </a:ext>
            </a:extLst>
          </p:cNvPr>
          <p:cNvSpPr/>
          <p:nvPr/>
        </p:nvSpPr>
        <p:spPr>
          <a:xfrm>
            <a:off x="8647915" y="3566325"/>
            <a:ext cx="1235314" cy="909261"/>
          </a:xfrm>
          <a:prstGeom prst="flowChartDecisio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다음</a:t>
            </a:r>
            <a:endParaRPr lang="en-US" altLang="ko-KR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스테이지로 넘어가는가</a:t>
            </a:r>
            <a:r>
              <a:rPr lang="en-US" altLang="ko-KR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?</a:t>
            </a:r>
            <a:endParaRPr lang="ko-KR" altLang="en-US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77" name="순서도: 판단 76">
            <a:extLst>
              <a:ext uri="{FF2B5EF4-FFF2-40B4-BE49-F238E27FC236}">
                <a16:creationId xmlns:a16="http://schemas.microsoft.com/office/drawing/2014/main" id="{5E018481-2D6E-40DA-AAEE-57C2F22E8A8E}"/>
              </a:ext>
            </a:extLst>
          </p:cNvPr>
          <p:cNvSpPr/>
          <p:nvPr/>
        </p:nvSpPr>
        <p:spPr>
          <a:xfrm>
            <a:off x="10577918" y="3566325"/>
            <a:ext cx="1235314" cy="909261"/>
          </a:xfrm>
          <a:prstGeom prst="flowChartDecisio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닫기</a:t>
            </a:r>
            <a:endParaRPr lang="en-US" altLang="ko-KR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버튼을 눌렀는가</a:t>
            </a:r>
            <a:r>
              <a:rPr lang="en-US" altLang="ko-KR" sz="9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?</a:t>
            </a:r>
            <a:endParaRPr lang="ko-KR" altLang="en-US" sz="9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4672BBE4-8B0B-42D3-8220-342B9D7F6091}"/>
              </a:ext>
            </a:extLst>
          </p:cNvPr>
          <p:cNvCxnSpPr>
            <a:cxnSpLocks/>
            <a:stCxn id="185" idx="3"/>
            <a:endCxn id="72" idx="1"/>
          </p:cNvCxnSpPr>
          <p:nvPr/>
        </p:nvCxnSpPr>
        <p:spPr>
          <a:xfrm>
            <a:off x="8266916" y="2632325"/>
            <a:ext cx="618705" cy="453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꺾인 연결선 89">
            <a:extLst>
              <a:ext uri="{FF2B5EF4-FFF2-40B4-BE49-F238E27FC236}">
                <a16:creationId xmlns:a16="http://schemas.microsoft.com/office/drawing/2014/main" id="{E03C8F42-C01C-45AA-95E2-9153AD65EB5A}"/>
              </a:ext>
            </a:extLst>
          </p:cNvPr>
          <p:cNvCxnSpPr>
            <a:cxnSpLocks/>
            <a:stCxn id="72" idx="2"/>
            <a:endCxn id="73" idx="0"/>
          </p:cNvCxnSpPr>
          <p:nvPr/>
        </p:nvCxnSpPr>
        <p:spPr>
          <a:xfrm rot="5400000">
            <a:off x="7948643" y="2251391"/>
            <a:ext cx="699864" cy="1930004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꺾인 연결선 89">
            <a:extLst>
              <a:ext uri="{FF2B5EF4-FFF2-40B4-BE49-F238E27FC236}">
                <a16:creationId xmlns:a16="http://schemas.microsoft.com/office/drawing/2014/main" id="{1432C96F-8674-42FE-9638-1F59E81DE4E6}"/>
              </a:ext>
            </a:extLst>
          </p:cNvPr>
          <p:cNvCxnSpPr>
            <a:cxnSpLocks/>
            <a:stCxn id="72" idx="2"/>
            <a:endCxn id="77" idx="0"/>
          </p:cNvCxnSpPr>
          <p:nvPr/>
        </p:nvCxnSpPr>
        <p:spPr>
          <a:xfrm rot="16200000" flipH="1">
            <a:off x="9879644" y="2250394"/>
            <a:ext cx="699864" cy="1931998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13C0C3AB-E72C-4A16-A35A-32F44FC4E514}"/>
              </a:ext>
            </a:extLst>
          </p:cNvPr>
          <p:cNvCxnSpPr>
            <a:cxnSpLocks/>
            <a:stCxn id="72" idx="2"/>
            <a:endCxn id="76" idx="0"/>
          </p:cNvCxnSpPr>
          <p:nvPr/>
        </p:nvCxnSpPr>
        <p:spPr>
          <a:xfrm>
            <a:off x="9263577" y="2866461"/>
            <a:ext cx="1995" cy="69986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꺾인 연결선 89">
            <a:extLst>
              <a:ext uri="{FF2B5EF4-FFF2-40B4-BE49-F238E27FC236}">
                <a16:creationId xmlns:a16="http://schemas.microsoft.com/office/drawing/2014/main" id="{55FAA874-EA78-4135-976D-55BC48C28362}"/>
              </a:ext>
            </a:extLst>
          </p:cNvPr>
          <p:cNvCxnSpPr>
            <a:cxnSpLocks/>
            <a:stCxn id="73" idx="1"/>
            <a:endCxn id="184" idx="2"/>
          </p:cNvCxnSpPr>
          <p:nvPr/>
        </p:nvCxnSpPr>
        <p:spPr>
          <a:xfrm rot="10800000">
            <a:off x="6386584" y="2866462"/>
            <a:ext cx="329332" cy="1154495"/>
          </a:xfrm>
          <a:prstGeom prst="bentConnector2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>
            <a:extLst>
              <a:ext uri="{FF2B5EF4-FFF2-40B4-BE49-F238E27FC236}">
                <a16:creationId xmlns:a16="http://schemas.microsoft.com/office/drawing/2014/main" id="{B273B60A-00A6-4CA6-B55C-531FDC56B8E3}"/>
              </a:ext>
            </a:extLst>
          </p:cNvPr>
          <p:cNvSpPr txBox="1"/>
          <p:nvPr/>
        </p:nvSpPr>
        <p:spPr>
          <a:xfrm>
            <a:off x="6400562" y="3755886"/>
            <a:ext cx="4459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chemeClr val="accent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Yes</a:t>
            </a:r>
            <a:endParaRPr lang="ko-KR" altLang="en-US" sz="1200" b="1" dirty="0">
              <a:solidFill>
                <a:schemeClr val="accent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98" name="순서도: 문서 97">
            <a:extLst>
              <a:ext uri="{FF2B5EF4-FFF2-40B4-BE49-F238E27FC236}">
                <a16:creationId xmlns:a16="http://schemas.microsoft.com/office/drawing/2014/main" id="{965336D0-3A05-4A15-B1AB-2D1A4DB00537}"/>
              </a:ext>
            </a:extLst>
          </p:cNvPr>
          <p:cNvSpPr/>
          <p:nvPr/>
        </p:nvSpPr>
        <p:spPr>
          <a:xfrm>
            <a:off x="8894413" y="5115194"/>
            <a:ext cx="755911" cy="646513"/>
          </a:xfrm>
          <a:prstGeom prst="flowChartDocumen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다음</a:t>
            </a:r>
            <a:endParaRPr lang="en-US" altLang="ko-KR" sz="10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스테이지 입장출력</a:t>
            </a:r>
            <a:endParaRPr lang="en-US" altLang="ko-KR" sz="10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7A89350F-B095-4137-B4D8-C181B63A8939}"/>
              </a:ext>
            </a:extLst>
          </p:cNvPr>
          <p:cNvSpPr/>
          <p:nvPr/>
        </p:nvSpPr>
        <p:spPr>
          <a:xfrm>
            <a:off x="6958820" y="5255404"/>
            <a:ext cx="755911" cy="44977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페이지</a:t>
            </a:r>
            <a:endParaRPr lang="en-US" altLang="ko-KR" sz="10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머무름</a:t>
            </a:r>
            <a:endParaRPr lang="en-US" altLang="ko-KR" sz="10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DBF0C391-11F0-4861-9D66-AEACE184FAA2}"/>
              </a:ext>
            </a:extLst>
          </p:cNvPr>
          <p:cNvSpPr/>
          <p:nvPr/>
        </p:nvSpPr>
        <p:spPr>
          <a:xfrm>
            <a:off x="10054256" y="5255404"/>
            <a:ext cx="755911" cy="44977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페이지</a:t>
            </a:r>
            <a:endParaRPr lang="en-US" altLang="ko-KR" sz="10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머무름</a:t>
            </a:r>
            <a:endParaRPr lang="en-US" altLang="ko-KR" sz="10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5B2AE1D5-8668-4AB1-A847-491500216BB7}"/>
              </a:ext>
            </a:extLst>
          </p:cNvPr>
          <p:cNvCxnSpPr>
            <a:cxnSpLocks/>
            <a:stCxn id="73" idx="2"/>
            <a:endCxn id="99" idx="0"/>
          </p:cNvCxnSpPr>
          <p:nvPr/>
        </p:nvCxnSpPr>
        <p:spPr>
          <a:xfrm>
            <a:off x="7333573" y="4475586"/>
            <a:ext cx="3203" cy="77981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꺾인 연결선 89">
            <a:extLst>
              <a:ext uri="{FF2B5EF4-FFF2-40B4-BE49-F238E27FC236}">
                <a16:creationId xmlns:a16="http://schemas.microsoft.com/office/drawing/2014/main" id="{F3C2C75D-CA90-461C-BCD7-2B2C640464A1}"/>
              </a:ext>
            </a:extLst>
          </p:cNvPr>
          <p:cNvCxnSpPr>
            <a:cxnSpLocks/>
            <a:stCxn id="76" idx="1"/>
            <a:endCxn id="99" idx="3"/>
          </p:cNvCxnSpPr>
          <p:nvPr/>
        </p:nvCxnSpPr>
        <p:spPr>
          <a:xfrm rot="10800000" flipV="1">
            <a:off x="7714731" y="4020956"/>
            <a:ext cx="933184" cy="1459338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3FA36F5B-990F-4B95-8F64-3E95A9D6C6B1}"/>
              </a:ext>
            </a:extLst>
          </p:cNvPr>
          <p:cNvSpPr txBox="1"/>
          <p:nvPr/>
        </p:nvSpPr>
        <p:spPr>
          <a:xfrm>
            <a:off x="8852895" y="4440291"/>
            <a:ext cx="4459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chemeClr val="accent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Yes</a:t>
            </a:r>
            <a:endParaRPr lang="ko-KR" altLang="en-US" sz="1200" b="1" dirty="0">
              <a:solidFill>
                <a:schemeClr val="accent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23C37D35-341A-4A6F-9D1F-1131D6FB0188}"/>
              </a:ext>
            </a:extLst>
          </p:cNvPr>
          <p:cNvSpPr txBox="1"/>
          <p:nvPr/>
        </p:nvSpPr>
        <p:spPr>
          <a:xfrm>
            <a:off x="8425918" y="3720924"/>
            <a:ext cx="3834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FF0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No</a:t>
            </a:r>
            <a:endParaRPr lang="ko-KR" altLang="en-US" sz="1200" b="1" dirty="0">
              <a:solidFill>
                <a:srgbClr val="FF0000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4D7E3652-0A84-4D95-837C-DEC030B8E1FC}"/>
              </a:ext>
            </a:extLst>
          </p:cNvPr>
          <p:cNvCxnSpPr>
            <a:cxnSpLocks/>
            <a:stCxn id="76" idx="2"/>
            <a:endCxn id="98" idx="0"/>
          </p:cNvCxnSpPr>
          <p:nvPr/>
        </p:nvCxnSpPr>
        <p:spPr>
          <a:xfrm>
            <a:off x="9265572" y="4475586"/>
            <a:ext cx="6797" cy="639608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꺾인 연결선 89">
            <a:extLst>
              <a:ext uri="{FF2B5EF4-FFF2-40B4-BE49-F238E27FC236}">
                <a16:creationId xmlns:a16="http://schemas.microsoft.com/office/drawing/2014/main" id="{48C9DC49-6CF0-43CA-9C09-42865DCA6E7F}"/>
              </a:ext>
            </a:extLst>
          </p:cNvPr>
          <p:cNvCxnSpPr>
            <a:cxnSpLocks/>
            <a:stCxn id="77" idx="1"/>
            <a:endCxn id="100" idx="0"/>
          </p:cNvCxnSpPr>
          <p:nvPr/>
        </p:nvCxnSpPr>
        <p:spPr>
          <a:xfrm rot="10800000" flipV="1">
            <a:off x="10432212" y="4020956"/>
            <a:ext cx="145706" cy="1234448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꺾인 연결선 89">
            <a:extLst>
              <a:ext uri="{FF2B5EF4-FFF2-40B4-BE49-F238E27FC236}">
                <a16:creationId xmlns:a16="http://schemas.microsoft.com/office/drawing/2014/main" id="{B4E6381E-664F-4E8A-B0EC-42C42126657E}"/>
              </a:ext>
            </a:extLst>
          </p:cNvPr>
          <p:cNvCxnSpPr>
            <a:cxnSpLocks/>
            <a:stCxn id="77" idx="2"/>
            <a:endCxn id="140" idx="2"/>
          </p:cNvCxnSpPr>
          <p:nvPr/>
        </p:nvCxnSpPr>
        <p:spPr>
          <a:xfrm rot="5400000">
            <a:off x="5833659" y="849570"/>
            <a:ext cx="1735900" cy="8987933"/>
          </a:xfrm>
          <a:prstGeom prst="bentConnector3">
            <a:avLst>
              <a:gd name="adj1" fmla="val 113169"/>
            </a:avLst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TextBox 122">
            <a:extLst>
              <a:ext uri="{FF2B5EF4-FFF2-40B4-BE49-F238E27FC236}">
                <a16:creationId xmlns:a16="http://schemas.microsoft.com/office/drawing/2014/main" id="{DAD03898-E950-4AF2-953B-565A39D662AB}"/>
              </a:ext>
            </a:extLst>
          </p:cNvPr>
          <p:cNvSpPr txBox="1"/>
          <p:nvPr/>
        </p:nvSpPr>
        <p:spPr>
          <a:xfrm>
            <a:off x="10313346" y="3720924"/>
            <a:ext cx="3834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FF0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No</a:t>
            </a:r>
            <a:endParaRPr lang="ko-KR" altLang="en-US" sz="1200" b="1" dirty="0">
              <a:solidFill>
                <a:srgbClr val="FF0000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B5CC32BE-F009-4BFA-ACE1-F2DC9695DE7A}"/>
              </a:ext>
            </a:extLst>
          </p:cNvPr>
          <p:cNvSpPr txBox="1"/>
          <p:nvPr/>
        </p:nvSpPr>
        <p:spPr>
          <a:xfrm>
            <a:off x="11191037" y="4440291"/>
            <a:ext cx="4459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chemeClr val="accent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Yes</a:t>
            </a:r>
            <a:endParaRPr lang="ko-KR" altLang="en-US" sz="1200" b="1" dirty="0">
              <a:solidFill>
                <a:schemeClr val="accent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25" name="내용 개체 틀 2">
            <a:extLst>
              <a:ext uri="{FF2B5EF4-FFF2-40B4-BE49-F238E27FC236}">
                <a16:creationId xmlns:a16="http://schemas.microsoft.com/office/drawing/2014/main" id="{18697DEE-4B16-4421-BAE3-404ECAAC7874}"/>
              </a:ext>
            </a:extLst>
          </p:cNvPr>
          <p:cNvSpPr txBox="1">
            <a:spLocks/>
          </p:cNvSpPr>
          <p:nvPr/>
        </p:nvSpPr>
        <p:spPr>
          <a:xfrm>
            <a:off x="8276087" y="2407435"/>
            <a:ext cx="647002" cy="45950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10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Game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10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End!</a:t>
            </a:r>
            <a:endParaRPr lang="ko-KR" altLang="en-US" sz="10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7F3CC19B-8669-4BB5-BA9A-5B73C756C6AA}"/>
              </a:ext>
            </a:extLst>
          </p:cNvPr>
          <p:cNvGrpSpPr/>
          <p:nvPr/>
        </p:nvGrpSpPr>
        <p:grpSpPr>
          <a:xfrm>
            <a:off x="-7620" y="721453"/>
            <a:ext cx="12199620" cy="846148"/>
            <a:chOff x="-7620" y="721453"/>
            <a:chExt cx="12199620" cy="846148"/>
          </a:xfrm>
        </p:grpSpPr>
        <p:cxnSp>
          <p:nvCxnSpPr>
            <p:cNvPr id="86" name="직선 연결선 85">
              <a:extLst>
                <a:ext uri="{FF2B5EF4-FFF2-40B4-BE49-F238E27FC236}">
                  <a16:creationId xmlns:a16="http://schemas.microsoft.com/office/drawing/2014/main" id="{77E3802B-6402-4079-8DE1-87934BA59D9B}"/>
                </a:ext>
              </a:extLst>
            </p:cNvPr>
            <p:cNvCxnSpPr/>
            <p:nvPr/>
          </p:nvCxnSpPr>
          <p:spPr>
            <a:xfrm>
              <a:off x="0" y="721453"/>
              <a:ext cx="12192000" cy="0"/>
            </a:xfrm>
            <a:prstGeom prst="line">
              <a:avLst/>
            </a:prstGeom>
            <a:ln w="19050">
              <a:solidFill>
                <a:schemeClr val="accent2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5" name="그룹 94">
              <a:extLst>
                <a:ext uri="{FF2B5EF4-FFF2-40B4-BE49-F238E27FC236}">
                  <a16:creationId xmlns:a16="http://schemas.microsoft.com/office/drawing/2014/main" id="{8881F7B9-A744-4DC6-A70E-4B353C4FD660}"/>
                </a:ext>
              </a:extLst>
            </p:cNvPr>
            <p:cNvGrpSpPr/>
            <p:nvPr/>
          </p:nvGrpSpPr>
          <p:grpSpPr>
            <a:xfrm>
              <a:off x="-7620" y="847457"/>
              <a:ext cx="12193256" cy="720144"/>
              <a:chOff x="-7620" y="847457"/>
              <a:chExt cx="12193256" cy="720144"/>
            </a:xfrm>
          </p:grpSpPr>
          <p:cxnSp>
            <p:nvCxnSpPr>
              <p:cNvPr id="96" name="직선 연결선 95">
                <a:extLst>
                  <a:ext uri="{FF2B5EF4-FFF2-40B4-BE49-F238E27FC236}">
                    <a16:creationId xmlns:a16="http://schemas.microsoft.com/office/drawing/2014/main" id="{6936FA0F-C00D-4E39-91BF-E2F06D4ED807}"/>
                  </a:ext>
                </a:extLst>
              </p:cNvPr>
              <p:cNvCxnSpPr/>
              <p:nvPr/>
            </p:nvCxnSpPr>
            <p:spPr>
              <a:xfrm>
                <a:off x="-7620" y="1377706"/>
                <a:ext cx="12192000" cy="0"/>
              </a:xfrm>
              <a:prstGeom prst="line">
                <a:avLst/>
              </a:prstGeom>
              <a:ln w="19050">
                <a:solidFill>
                  <a:schemeClr val="accent2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2" name="화살표: 오각형 101">
                <a:extLst>
                  <a:ext uri="{FF2B5EF4-FFF2-40B4-BE49-F238E27FC236}">
                    <a16:creationId xmlns:a16="http://schemas.microsoft.com/office/drawing/2014/main" id="{DB6A65B4-CBDE-4900-9B31-B6BD1929553B}"/>
                  </a:ext>
                </a:extLst>
              </p:cNvPr>
              <p:cNvSpPr/>
              <p:nvPr/>
            </p:nvSpPr>
            <p:spPr>
              <a:xfrm rot="5400000">
                <a:off x="398180" y="451601"/>
                <a:ext cx="720000" cy="1512000"/>
              </a:xfrm>
              <a:prstGeom prst="homePlate">
                <a:avLst>
                  <a:gd name="adj" fmla="val 39689"/>
                </a:avLst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endParaRPr>
              </a:p>
            </p:txBody>
          </p:sp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910BABEC-687C-47B8-A4F3-5EC6A61B7DBB}"/>
                  </a:ext>
                </a:extLst>
              </p:cNvPr>
              <p:cNvSpPr txBox="1"/>
              <p:nvPr/>
            </p:nvSpPr>
            <p:spPr>
              <a:xfrm>
                <a:off x="34922" y="930577"/>
                <a:ext cx="14053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b="1" dirty="0"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Ⅰ. </a:t>
                </a:r>
                <a:r>
                  <a:rPr lang="ko-KR" altLang="en-US" sz="1400" b="1" dirty="0"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게임 개괄</a:t>
                </a:r>
              </a:p>
            </p:txBody>
          </p:sp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EC3BBBD2-A297-47B0-8780-E13A4FB60086}"/>
                  </a:ext>
                </a:extLst>
              </p:cNvPr>
              <p:cNvSpPr txBox="1"/>
              <p:nvPr/>
            </p:nvSpPr>
            <p:spPr>
              <a:xfrm>
                <a:off x="1523345" y="920181"/>
                <a:ext cx="951377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300" b="1" dirty="0"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게임 정보</a:t>
                </a:r>
              </a:p>
            </p:txBody>
          </p:sp>
          <p:sp>
            <p:nvSpPr>
              <p:cNvPr id="106" name="직사각형 105">
                <a:extLst>
                  <a:ext uri="{FF2B5EF4-FFF2-40B4-BE49-F238E27FC236}">
                    <a16:creationId xmlns:a16="http://schemas.microsoft.com/office/drawing/2014/main" id="{CCFD6782-F94B-4416-A4AB-4305D1C29EA2}"/>
                  </a:ext>
                </a:extLst>
              </p:cNvPr>
              <p:cNvSpPr/>
              <p:nvPr/>
            </p:nvSpPr>
            <p:spPr>
              <a:xfrm>
                <a:off x="3400374" y="847457"/>
                <a:ext cx="951377" cy="43179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유사게임</a:t>
                </a:r>
                <a:endParaRPr lang="en-US" altLang="ko-KR" sz="1000" dirty="0">
                  <a:solidFill>
                    <a:schemeClr val="tx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endParaRPr>
              </a:p>
              <a:p>
                <a:pPr algn="ctr"/>
                <a:r>
                  <a:rPr lang="ko-KR" altLang="en-US" sz="1000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정보</a:t>
                </a:r>
              </a:p>
            </p:txBody>
          </p:sp>
          <p:sp>
            <p:nvSpPr>
              <p:cNvPr id="108" name="직사각형 107">
                <a:extLst>
                  <a:ext uri="{FF2B5EF4-FFF2-40B4-BE49-F238E27FC236}">
                    <a16:creationId xmlns:a16="http://schemas.microsoft.com/office/drawing/2014/main" id="{90F6F1BD-B75C-4B7A-B7DB-9AD27B8D09AB}"/>
                  </a:ext>
                </a:extLst>
              </p:cNvPr>
              <p:cNvSpPr/>
              <p:nvPr/>
            </p:nvSpPr>
            <p:spPr>
              <a:xfrm>
                <a:off x="1512737" y="847457"/>
                <a:ext cx="951377" cy="43179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b="1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게임 정보</a:t>
                </a:r>
              </a:p>
            </p:txBody>
          </p:sp>
          <p:sp>
            <p:nvSpPr>
              <p:cNvPr id="113" name="직사각형 112">
                <a:extLst>
                  <a:ext uri="{FF2B5EF4-FFF2-40B4-BE49-F238E27FC236}">
                    <a16:creationId xmlns:a16="http://schemas.microsoft.com/office/drawing/2014/main" id="{58206C9B-F244-4109-B24C-36EEA122AB32}"/>
                  </a:ext>
                </a:extLst>
              </p:cNvPr>
              <p:cNvSpPr/>
              <p:nvPr/>
            </p:nvSpPr>
            <p:spPr>
              <a:xfrm>
                <a:off x="2455381" y="847457"/>
                <a:ext cx="951377" cy="43179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목적 </a:t>
                </a:r>
                <a:r>
                  <a:rPr lang="en-US" altLang="ko-KR" sz="1000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&amp;</a:t>
                </a:r>
              </a:p>
              <a:p>
                <a:pPr algn="ctr"/>
                <a:r>
                  <a:rPr lang="ko-KR" altLang="en-US" sz="1000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재미요소</a:t>
                </a:r>
              </a:p>
            </p:txBody>
          </p:sp>
          <p:sp>
            <p:nvSpPr>
              <p:cNvPr id="115" name="직사각형 114">
                <a:extLst>
                  <a:ext uri="{FF2B5EF4-FFF2-40B4-BE49-F238E27FC236}">
                    <a16:creationId xmlns:a16="http://schemas.microsoft.com/office/drawing/2014/main" id="{4A9004FB-610E-4BEA-9C71-3BCBF59D87B9}"/>
                  </a:ext>
                </a:extLst>
              </p:cNvPr>
              <p:cNvSpPr/>
              <p:nvPr/>
            </p:nvSpPr>
            <p:spPr>
              <a:xfrm>
                <a:off x="4347907" y="847457"/>
                <a:ext cx="1548000" cy="43179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500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Ⅱ. </a:t>
                </a:r>
                <a:r>
                  <a:rPr lang="ko-KR" altLang="en-US" sz="1500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게임 컨셉</a:t>
                </a:r>
              </a:p>
            </p:txBody>
          </p:sp>
          <p:sp>
            <p:nvSpPr>
              <p:cNvPr id="116" name="직사각형 115">
                <a:extLst>
                  <a:ext uri="{FF2B5EF4-FFF2-40B4-BE49-F238E27FC236}">
                    <a16:creationId xmlns:a16="http://schemas.microsoft.com/office/drawing/2014/main" id="{65440818-E219-4198-A451-72104333D661}"/>
                  </a:ext>
                </a:extLst>
              </p:cNvPr>
              <p:cNvSpPr/>
              <p:nvPr/>
            </p:nvSpPr>
            <p:spPr>
              <a:xfrm>
                <a:off x="5892819" y="847457"/>
                <a:ext cx="951377" cy="431798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Flow Chart</a:t>
                </a:r>
                <a:endParaRPr lang="ko-KR" altLang="en-US" sz="1000" dirty="0">
                  <a:solidFill>
                    <a:schemeClr val="tx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endParaRPr>
              </a:p>
            </p:txBody>
          </p:sp>
          <p:sp>
            <p:nvSpPr>
              <p:cNvPr id="117" name="직사각형 116">
                <a:extLst>
                  <a:ext uri="{FF2B5EF4-FFF2-40B4-BE49-F238E27FC236}">
                    <a16:creationId xmlns:a16="http://schemas.microsoft.com/office/drawing/2014/main" id="{15D1CA4B-150D-4049-81A9-73CC897DAB3E}"/>
                  </a:ext>
                </a:extLst>
              </p:cNvPr>
              <p:cNvSpPr/>
              <p:nvPr/>
            </p:nvSpPr>
            <p:spPr>
              <a:xfrm>
                <a:off x="6843504" y="847457"/>
                <a:ext cx="951377" cy="43179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UI</a:t>
                </a:r>
                <a:r>
                  <a:rPr lang="ko-KR" altLang="en-US" sz="1000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 </a:t>
                </a:r>
                <a:r>
                  <a:rPr lang="en-US" altLang="ko-KR" sz="1000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&amp;</a:t>
                </a:r>
                <a:r>
                  <a:rPr lang="ko-KR" altLang="en-US" sz="1000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 </a:t>
                </a:r>
                <a:r>
                  <a:rPr lang="en-US" altLang="ko-KR" sz="1000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UX</a:t>
                </a:r>
              </a:p>
            </p:txBody>
          </p:sp>
          <p:sp>
            <p:nvSpPr>
              <p:cNvPr id="119" name="직사각형 118">
                <a:extLst>
                  <a:ext uri="{FF2B5EF4-FFF2-40B4-BE49-F238E27FC236}">
                    <a16:creationId xmlns:a16="http://schemas.microsoft.com/office/drawing/2014/main" id="{F5797945-F725-4774-95C6-B9A9732D1BB0}"/>
                  </a:ext>
                </a:extLst>
              </p:cNvPr>
              <p:cNvSpPr/>
              <p:nvPr/>
            </p:nvSpPr>
            <p:spPr>
              <a:xfrm>
                <a:off x="7787655" y="847457"/>
                <a:ext cx="951377" cy="43179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시스템</a:t>
                </a:r>
              </a:p>
            </p:txBody>
          </p:sp>
          <p:sp>
            <p:nvSpPr>
              <p:cNvPr id="122" name="직사각형 121">
                <a:extLst>
                  <a:ext uri="{FF2B5EF4-FFF2-40B4-BE49-F238E27FC236}">
                    <a16:creationId xmlns:a16="http://schemas.microsoft.com/office/drawing/2014/main" id="{B6DBB63C-D468-4D37-80C3-A3911D2BE014}"/>
                  </a:ext>
                </a:extLst>
              </p:cNvPr>
              <p:cNvSpPr/>
              <p:nvPr/>
            </p:nvSpPr>
            <p:spPr>
              <a:xfrm>
                <a:off x="8734232" y="847457"/>
                <a:ext cx="951377" cy="43179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dirty="0">
                  <a:solidFill>
                    <a:schemeClr val="tx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endParaRPr>
              </a:p>
            </p:txBody>
          </p:sp>
          <p:sp>
            <p:nvSpPr>
              <p:cNvPr id="126" name="직사각형 125">
                <a:extLst>
                  <a:ext uri="{FF2B5EF4-FFF2-40B4-BE49-F238E27FC236}">
                    <a16:creationId xmlns:a16="http://schemas.microsoft.com/office/drawing/2014/main" id="{D8A75BD2-FAF3-4A89-9738-0AD922F04A4F}"/>
                  </a:ext>
                </a:extLst>
              </p:cNvPr>
              <p:cNvSpPr/>
              <p:nvPr/>
            </p:nvSpPr>
            <p:spPr>
              <a:xfrm>
                <a:off x="9685609" y="847457"/>
                <a:ext cx="1548000" cy="43179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500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Ⅲ. </a:t>
                </a:r>
                <a:r>
                  <a:rPr lang="ko-KR" altLang="en-US" sz="1500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방향성</a:t>
                </a:r>
              </a:p>
            </p:txBody>
          </p:sp>
          <p:sp>
            <p:nvSpPr>
              <p:cNvPr id="127" name="직사각형 126">
                <a:extLst>
                  <a:ext uri="{FF2B5EF4-FFF2-40B4-BE49-F238E27FC236}">
                    <a16:creationId xmlns:a16="http://schemas.microsoft.com/office/drawing/2014/main" id="{78E70ED7-EE34-4A9D-B606-8FC021545EC1}"/>
                  </a:ext>
                </a:extLst>
              </p:cNvPr>
              <p:cNvSpPr/>
              <p:nvPr/>
            </p:nvSpPr>
            <p:spPr>
              <a:xfrm>
                <a:off x="11234259" y="847457"/>
                <a:ext cx="951377" cy="43179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기대효과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562297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D230DF4E-E2DB-4991-9096-80F51CDFDFF8}"/>
              </a:ext>
            </a:extLst>
          </p:cNvPr>
          <p:cNvSpPr/>
          <p:nvPr/>
        </p:nvSpPr>
        <p:spPr>
          <a:xfrm>
            <a:off x="10466664" y="138789"/>
            <a:ext cx="1725336" cy="384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Page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7/37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7DACE510-8667-4007-88A5-0757D34A1AC9}"/>
              </a:ext>
            </a:extLst>
          </p:cNvPr>
          <p:cNvGrpSpPr/>
          <p:nvPr/>
        </p:nvGrpSpPr>
        <p:grpSpPr>
          <a:xfrm>
            <a:off x="177756" y="184155"/>
            <a:ext cx="1747759" cy="384597"/>
            <a:chOff x="204133" y="192947"/>
            <a:chExt cx="2021747" cy="384597"/>
          </a:xfrm>
        </p:grpSpPr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4B50E118-B26A-43BC-A4A7-29AC04725931}"/>
                </a:ext>
              </a:extLst>
            </p:cNvPr>
            <p:cNvSpPr/>
            <p:nvPr/>
          </p:nvSpPr>
          <p:spPr>
            <a:xfrm>
              <a:off x="204133" y="192947"/>
              <a:ext cx="2021747" cy="384597"/>
            </a:xfrm>
            <a:prstGeom prst="rect">
              <a:avLst/>
            </a:prstGeom>
            <a:solidFill>
              <a:srgbClr val="FF1F84"/>
            </a:solidFill>
            <a:ln>
              <a:solidFill>
                <a:srgbClr val="FF1F8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54811061-0499-4C20-BE71-47CEF40E2FF4}"/>
                </a:ext>
              </a:extLst>
            </p:cNvPr>
            <p:cNvSpPr/>
            <p:nvPr/>
          </p:nvSpPr>
          <p:spPr>
            <a:xfrm>
              <a:off x="204133" y="192947"/>
              <a:ext cx="1472533" cy="384597"/>
            </a:xfrm>
            <a:prstGeom prst="rect">
              <a:avLst/>
            </a:prstGeom>
            <a:solidFill>
              <a:srgbClr val="FFE7F3"/>
            </a:solidFill>
            <a:ln>
              <a:solidFill>
                <a:srgbClr val="FF1F8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b="1" dirty="0">
                  <a:solidFill>
                    <a:schemeClr val="tx1"/>
                  </a:solidFill>
                </a:rPr>
                <a:t>티니핑</a:t>
              </a:r>
            </a:p>
          </p:txBody>
        </p:sp>
      </p:grpSp>
      <p:pic>
        <p:nvPicPr>
          <p:cNvPr id="119" name="Picture 2" descr="캐치 티니핑 캐릭터 소개 로열 티니핑 일반 티니핑 성우소개">
            <a:extLst>
              <a:ext uri="{FF2B5EF4-FFF2-40B4-BE49-F238E27FC236}">
                <a16:creationId xmlns:a16="http://schemas.microsoft.com/office/drawing/2014/main" id="{892C8E22-F208-4BF0-A360-0DCF335B8A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376" b="96203" l="8567" r="89951">
                        <a14:foregroundMark x1="67545" y1="25738" x2="63097" y2="8228"/>
                        <a14:foregroundMark x1="63097" y1="8228" x2="56507" y2="16667"/>
                        <a14:foregroundMark x1="63756" y1="6540" x2="55848" y2="11814"/>
                        <a14:foregroundMark x1="55848" y1="11814" x2="54201" y2="14768"/>
                        <a14:foregroundMark x1="60956" y1="5274" x2="53542" y2="11814"/>
                        <a14:foregroundMark x1="53542" y1="11814" x2="50247" y2="18354"/>
                        <a14:foregroundMark x1="60956" y1="5696" x2="55025" y2="17300"/>
                        <a14:foregroundMark x1="60297" y1="6329" x2="56178" y2="18354"/>
                        <a14:foregroundMark x1="45634" y1="5696" x2="40033" y2="8650"/>
                        <a14:foregroundMark x1="43493" y1="4008" x2="41845" y2="4219"/>
                        <a14:foregroundMark x1="44646" y1="4219" x2="44152" y2="3797"/>
                        <a14:foregroundMark x1="19934" y1="72152" x2="18122" y2="83544"/>
                        <a14:foregroundMark x1="18122" y1="83544" x2="29654" y2="83755"/>
                        <a14:foregroundMark x1="39044" y1="89662" x2="42504" y2="94304"/>
                        <a14:foregroundMark x1="50082" y1="94515" x2="54366" y2="95781"/>
                        <a14:foregroundMark x1="8731" y1="74262" x2="12026" y2="85232"/>
                        <a14:foregroundMark x1="12026" y1="85232" x2="13344" y2="85654"/>
                        <a14:foregroundMark x1="42175" y1="96203" x2="43657" y2="95992"/>
                        <a14:foregroundMark x1="56343" y1="44304" x2="51236" y2="55063"/>
                        <a14:foregroundMark x1="33443" y1="44093" x2="34761" y2="6075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4691" y="216669"/>
            <a:ext cx="439616" cy="343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CEB3CC22-4E28-4FD0-AE3D-A27AD8241E75}"/>
              </a:ext>
            </a:extLst>
          </p:cNvPr>
          <p:cNvGrpSpPr/>
          <p:nvPr/>
        </p:nvGrpSpPr>
        <p:grpSpPr>
          <a:xfrm>
            <a:off x="682360" y="1907813"/>
            <a:ext cx="4968584" cy="2797786"/>
            <a:chOff x="1312985" y="2584939"/>
            <a:chExt cx="4968584" cy="2797786"/>
          </a:xfrm>
        </p:grpSpPr>
        <p:pic>
          <p:nvPicPr>
            <p:cNvPr id="2054" name="Picture 6" descr="대교어린이TV">
              <a:extLst>
                <a:ext uri="{FF2B5EF4-FFF2-40B4-BE49-F238E27FC236}">
                  <a16:creationId xmlns:a16="http://schemas.microsoft.com/office/drawing/2014/main" id="{D3FF17E7-EA81-463B-B172-01EBBD7231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12985" y="2584939"/>
              <a:ext cx="4968584" cy="279778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E8B43B38-C96F-4D00-AFA7-0BAFECD042EB}"/>
                </a:ext>
              </a:extLst>
            </p:cNvPr>
            <p:cNvSpPr/>
            <p:nvPr/>
          </p:nvSpPr>
          <p:spPr>
            <a:xfrm>
              <a:off x="3014287" y="3983832"/>
              <a:ext cx="1723549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ko-KR" altLang="en-US" sz="2000" b="1" dirty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chemeClr val="accent5"/>
                  </a:solidFill>
                  <a:effectLst>
                    <a:outerShdw blurRad="12700" dist="38100" dir="2700000" algn="tl" rotWithShape="0">
                      <a:schemeClr val="accent5">
                        <a:lumMod val="60000"/>
                        <a:lumOff val="40000"/>
                      </a:schemeClr>
                    </a:outerShdw>
                  </a:effectLst>
                </a:rPr>
                <a:t>숨은</a:t>
              </a:r>
              <a:r>
                <a:rPr lang="ko-KR" altLang="en-US" sz="2000" b="1" cap="none" spc="0" dirty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chemeClr val="accent5"/>
                  </a:solidFill>
                  <a:effectLst>
                    <a:outerShdw blurRad="12700" dist="38100" dir="2700000" algn="tl" rotWithShape="0">
                      <a:schemeClr val="accent5">
                        <a:lumMod val="60000"/>
                        <a:lumOff val="40000"/>
                      </a:schemeClr>
                    </a:outerShdw>
                  </a:effectLst>
                </a:rPr>
                <a:t>그림찾기</a:t>
              </a:r>
              <a:endParaRPr lang="en-US" altLang="ko-KR" sz="20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endParaRPr>
            </a:p>
          </p:txBody>
        </p:sp>
      </p:grp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B3D2B4CA-8200-4E95-ACDE-18BDA2FEDD79}"/>
              </a:ext>
            </a:extLst>
          </p:cNvPr>
          <p:cNvSpPr/>
          <p:nvPr/>
        </p:nvSpPr>
        <p:spPr>
          <a:xfrm>
            <a:off x="2640808" y="4074748"/>
            <a:ext cx="1209255" cy="246361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</a:rPr>
              <a:t>Google </a:t>
            </a:r>
            <a:r>
              <a:rPr lang="ko-KR" altLang="en-US" sz="1000" b="1" dirty="0">
                <a:solidFill>
                  <a:schemeClr val="tx1"/>
                </a:solidFill>
              </a:rPr>
              <a:t>연동</a:t>
            </a:r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BDE25FC2-F424-4A66-8A05-5DF379D05268}"/>
              </a:ext>
            </a:extLst>
          </p:cNvPr>
          <p:cNvSpPr/>
          <p:nvPr/>
        </p:nvSpPr>
        <p:spPr>
          <a:xfrm>
            <a:off x="5940250" y="2949367"/>
            <a:ext cx="600808" cy="712170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A2951552-F7D1-4DB2-9431-5B982D98AD43}"/>
              </a:ext>
            </a:extLst>
          </p:cNvPr>
          <p:cNvGrpSpPr/>
          <p:nvPr/>
        </p:nvGrpSpPr>
        <p:grpSpPr>
          <a:xfrm>
            <a:off x="6781747" y="1906561"/>
            <a:ext cx="4968584" cy="2797783"/>
            <a:chOff x="6781747" y="1906561"/>
            <a:chExt cx="4968584" cy="2797783"/>
          </a:xfrm>
        </p:grpSpPr>
        <p:pic>
          <p:nvPicPr>
            <p:cNvPr id="2060" name="Picture 12" descr="삼지애니메이션 &amp;#39;캐치! 티니핑&amp;#39;, 19일 5시 15분 KBS2에서 첫방 - 미래한국 Weekly">
              <a:extLst>
                <a:ext uri="{FF2B5EF4-FFF2-40B4-BE49-F238E27FC236}">
                  <a16:creationId xmlns:a16="http://schemas.microsoft.com/office/drawing/2014/main" id="{0D796642-757B-4807-8559-ECF78F28BF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81747" y="1906561"/>
              <a:ext cx="4968584" cy="279778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B55ECA08-824C-4BAD-BDE4-E59C8BA2F8DC}"/>
                </a:ext>
              </a:extLst>
            </p:cNvPr>
            <p:cNvSpPr/>
            <p:nvPr/>
          </p:nvSpPr>
          <p:spPr>
            <a:xfrm>
              <a:off x="10318849" y="4319621"/>
              <a:ext cx="1107997" cy="276999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ko-KR" altLang="en-US" sz="1200" b="1" dirty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chemeClr val="accent5"/>
                  </a:solidFill>
                  <a:effectLst>
                    <a:outerShdw blurRad="12700" dist="38100" dir="2700000" algn="tl" rotWithShape="0">
                      <a:schemeClr val="accent5">
                        <a:lumMod val="60000"/>
                        <a:lumOff val="40000"/>
                      </a:schemeClr>
                    </a:outerShdw>
                  </a:effectLst>
                </a:rPr>
                <a:t>숨은</a:t>
              </a:r>
              <a:r>
                <a:rPr lang="ko-KR" altLang="en-US" sz="1200" b="1" cap="none" spc="0" dirty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chemeClr val="accent5"/>
                  </a:solidFill>
                  <a:effectLst>
                    <a:outerShdw blurRad="12700" dist="38100" dir="2700000" algn="tl" rotWithShape="0">
                      <a:schemeClr val="accent5">
                        <a:lumMod val="60000"/>
                        <a:lumOff val="40000"/>
                      </a:schemeClr>
                    </a:outerShdw>
                  </a:effectLst>
                </a:rPr>
                <a:t>그림찾기</a:t>
              </a:r>
              <a:endParaRPr lang="en-US" altLang="ko-KR" sz="12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endParaRPr>
            </a:p>
          </p:txBody>
        </p:sp>
        <p:sp>
          <p:nvSpPr>
            <p:cNvPr id="36" name="사각형: 둥근 모서리 35">
              <a:extLst>
                <a:ext uri="{FF2B5EF4-FFF2-40B4-BE49-F238E27FC236}">
                  <a16:creationId xmlns:a16="http://schemas.microsoft.com/office/drawing/2014/main" id="{FDA2CD2F-5072-4118-81B0-DC241A55B504}"/>
                </a:ext>
              </a:extLst>
            </p:cNvPr>
            <p:cNvSpPr/>
            <p:nvPr/>
          </p:nvSpPr>
          <p:spPr>
            <a:xfrm>
              <a:off x="8270882" y="4396876"/>
              <a:ext cx="2047968" cy="127844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73234119-DE3A-4D39-BC99-A4A1368D449D}"/>
                </a:ext>
              </a:extLst>
            </p:cNvPr>
            <p:cNvSpPr/>
            <p:nvPr/>
          </p:nvSpPr>
          <p:spPr>
            <a:xfrm>
              <a:off x="8293746" y="4418546"/>
              <a:ext cx="1740239" cy="94450"/>
            </a:xfrm>
            <a:prstGeom prst="roundRect">
              <a:avLst/>
            </a:prstGeom>
            <a:solidFill>
              <a:srgbClr val="FFD3D3"/>
            </a:solidFill>
            <a:ln>
              <a:solidFill>
                <a:srgbClr val="FF81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b="1" dirty="0">
                  <a:solidFill>
                    <a:schemeClr val="tx1"/>
                  </a:solidFill>
                </a:rPr>
                <a:t>로딩 중</a:t>
              </a:r>
              <a:r>
                <a:rPr lang="en-US" altLang="ko-KR" sz="600" b="1" dirty="0">
                  <a:solidFill>
                    <a:schemeClr val="tx1"/>
                  </a:solidFill>
                </a:rPr>
                <a:t>…</a:t>
              </a:r>
              <a:endParaRPr lang="ko-KR" altLang="en-US" sz="600" b="1" dirty="0">
                <a:solidFill>
                  <a:schemeClr val="tx1"/>
                </a:solidFill>
              </a:endParaRPr>
            </a:p>
          </p:txBody>
        </p:sp>
        <p:pic>
          <p:nvPicPr>
            <p:cNvPr id="2056" name="Picture 8" descr="달리는 모습 이미지 _사진 400258040 무료 다운로드_lovepik.com">
              <a:extLst>
                <a:ext uri="{FF2B5EF4-FFF2-40B4-BE49-F238E27FC236}">
                  <a16:creationId xmlns:a16="http://schemas.microsoft.com/office/drawing/2014/main" id="{4906CDC0-4F0E-4183-8E8B-49836F66EB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6436" b="92871" l="8721" r="93023">
                          <a14:foregroundMark x1="30930" y1="9703" x2="37907" y2="10000"/>
                          <a14:foregroundMark x1="40930" y1="6634" x2="40930" y2="6634"/>
                          <a14:foregroundMark x1="35930" y1="6436" x2="33488" y2="6535"/>
                          <a14:foregroundMark x1="8953" y1="85050" x2="10814" y2="87723"/>
                          <a14:foregroundMark x1="16163" y1="90099" x2="19884" y2="92970"/>
                          <a14:foregroundMark x1="90000" y1="65545" x2="93023" y2="69604"/>
                          <a14:backgroundMark x1="41628" y1="14653" x2="41977" y2="16238"/>
                          <a14:backgroundMark x1="40465" y1="8416" x2="40116" y2="8218"/>
                          <a14:backgroundMark x1="47558" y1="34257" x2="47209" y2="34257"/>
                          <a14:backgroundMark x1="46163" y1="15050" x2="46744" y2="1574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9816126" y="4097083"/>
              <a:ext cx="254920" cy="2921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AFF1CF48-4035-429A-97CF-DD6AAE1A6EBE}"/>
              </a:ext>
            </a:extLst>
          </p:cNvPr>
          <p:cNvSpPr/>
          <p:nvPr/>
        </p:nvSpPr>
        <p:spPr>
          <a:xfrm>
            <a:off x="682360" y="4817908"/>
            <a:ext cx="4968584" cy="164443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1. </a:t>
            </a:r>
            <a:r>
              <a:rPr lang="ko-KR" altLang="en-US" sz="10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배경 컨셉</a:t>
            </a:r>
            <a:endParaRPr lang="en-US" altLang="ko-KR" sz="10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r>
              <a:rPr lang="en-US" altLang="ko-KR" sz="10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- </a:t>
            </a:r>
            <a:r>
              <a:rPr lang="ko-KR" altLang="en-US" sz="10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기존 제공되는 일러스트에 </a:t>
            </a:r>
            <a:r>
              <a:rPr lang="en-US" altLang="ko-KR" sz="10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“</a:t>
            </a:r>
            <a:r>
              <a:rPr lang="ko-KR" altLang="en-US" sz="10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숨은그림찾기</a:t>
            </a:r>
            <a:r>
              <a:rPr lang="en-US" altLang="ko-KR" sz="10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” </a:t>
            </a:r>
            <a:r>
              <a:rPr lang="ko-KR" altLang="en-US" sz="10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문구를 추가하여 사용합니다</a:t>
            </a:r>
            <a:r>
              <a:rPr lang="en-US" altLang="ko-KR" sz="10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r>
              <a:rPr lang="en-US" altLang="ko-KR" sz="10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- </a:t>
            </a:r>
            <a:r>
              <a:rPr lang="ko-KR" altLang="en-US" sz="10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유저 </a:t>
            </a:r>
            <a:r>
              <a:rPr lang="en-US" altLang="ko-KR" sz="10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Google </a:t>
            </a:r>
            <a:r>
              <a:rPr lang="ko-KR" altLang="en-US" sz="10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연동 버튼을 제공합니다</a:t>
            </a:r>
            <a:r>
              <a:rPr lang="en-US" altLang="ko-KR" sz="10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endParaRPr lang="en-US" altLang="ko-KR" sz="10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r>
              <a:rPr lang="en-US" altLang="ko-KR" sz="10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2. Google </a:t>
            </a:r>
            <a:r>
              <a:rPr lang="ko-KR" altLang="en-US" sz="10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연동</a:t>
            </a:r>
            <a:endParaRPr lang="en-US" altLang="ko-KR" sz="10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r>
              <a:rPr lang="en-US" altLang="ko-KR" sz="10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- </a:t>
            </a:r>
            <a:r>
              <a:rPr lang="ko-KR" altLang="en-US" sz="10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유저들의 데이터 연동을 위해 </a:t>
            </a:r>
            <a:r>
              <a:rPr lang="en-US" altLang="ko-KR" sz="10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Google </a:t>
            </a:r>
            <a:r>
              <a:rPr lang="ko-KR" altLang="en-US" sz="10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연동을 개발합니다</a:t>
            </a:r>
            <a:r>
              <a:rPr lang="en-US" altLang="ko-KR" sz="10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endParaRPr lang="en-US" altLang="ko-KR" sz="10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r>
              <a:rPr lang="en-US" altLang="ko-KR" sz="10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3. </a:t>
            </a:r>
            <a:r>
              <a:rPr lang="ko-KR" altLang="en-US" sz="10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메인 화면 이후</a:t>
            </a:r>
            <a:endParaRPr lang="en-US" altLang="ko-KR" sz="10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r>
              <a:rPr lang="en-US" altLang="ko-KR" sz="10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- </a:t>
            </a:r>
            <a:r>
              <a:rPr lang="ko-KR" altLang="en-US" sz="10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로딩 화면으로 전환됩니다</a:t>
            </a:r>
            <a:r>
              <a:rPr lang="en-US" altLang="ko-KR" sz="10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[</a:t>
            </a:r>
            <a:r>
              <a:rPr lang="ko-KR" altLang="en-US" sz="10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페이지 전환</a:t>
            </a:r>
            <a:r>
              <a:rPr lang="en-US" altLang="ko-KR" sz="10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]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2C791A2E-62FA-432B-B25F-6B927DEA1FCF}"/>
              </a:ext>
            </a:extLst>
          </p:cNvPr>
          <p:cNvSpPr/>
          <p:nvPr/>
        </p:nvSpPr>
        <p:spPr>
          <a:xfrm>
            <a:off x="6781747" y="4817909"/>
            <a:ext cx="4968584" cy="132477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1. </a:t>
            </a:r>
            <a:r>
              <a:rPr lang="ko-KR" altLang="en-US" sz="10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로딩 배경 컨셉</a:t>
            </a:r>
            <a:endParaRPr lang="en-US" altLang="ko-KR" sz="10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r>
              <a:rPr lang="en-US" altLang="ko-KR" sz="10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- </a:t>
            </a:r>
            <a:r>
              <a:rPr lang="ko-KR" altLang="en-US" sz="10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기존 제공되는 일러스트에 </a:t>
            </a:r>
            <a:r>
              <a:rPr lang="en-US" altLang="ko-KR" sz="10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“</a:t>
            </a:r>
            <a:r>
              <a:rPr lang="ko-KR" altLang="en-US" sz="10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숨은그림찾기</a:t>
            </a:r>
            <a:r>
              <a:rPr lang="en-US" altLang="ko-KR" sz="10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” </a:t>
            </a:r>
            <a:r>
              <a:rPr lang="ko-KR" altLang="en-US" sz="10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문구를 추가하여 사용합니다</a:t>
            </a:r>
            <a:r>
              <a:rPr lang="en-US" altLang="ko-KR" sz="10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r>
              <a:rPr lang="en-US" altLang="ko-KR" sz="10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-</a:t>
            </a:r>
            <a:r>
              <a:rPr lang="ko-KR" altLang="en-US" sz="10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하단에 로딩바를 구현하여 현재 상태를 나타냅니다</a:t>
            </a:r>
            <a:r>
              <a:rPr lang="en-US" altLang="ko-KR" sz="10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r>
              <a:rPr lang="en-US" altLang="ko-KR" sz="10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- </a:t>
            </a:r>
            <a:r>
              <a:rPr lang="ko-KR" altLang="en-US" sz="10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주인공 로미를 모티브 하여 달리는 효과를 제공합니다</a:t>
            </a:r>
            <a:r>
              <a:rPr lang="en-US" altLang="ko-KR" sz="10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endParaRPr lang="en-US" altLang="ko-KR" sz="10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r>
              <a:rPr lang="en-US" altLang="ko-KR" sz="10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2. </a:t>
            </a:r>
            <a:r>
              <a:rPr lang="ko-KR" altLang="en-US" sz="10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로딩 화면 이후</a:t>
            </a:r>
            <a:endParaRPr lang="en-US" altLang="ko-KR" sz="10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r>
              <a:rPr lang="en-US" altLang="ko-KR" sz="10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- </a:t>
            </a:r>
            <a:r>
              <a:rPr lang="ko-KR" altLang="en-US" sz="10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챕터 로비 화면으로 전환됩니다</a:t>
            </a:r>
            <a:r>
              <a:rPr lang="en-US" altLang="ko-KR" sz="10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[</a:t>
            </a:r>
            <a:r>
              <a:rPr lang="ko-KR" altLang="en-US" sz="10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페이지 전환</a:t>
            </a:r>
            <a:r>
              <a:rPr lang="en-US" altLang="ko-KR" sz="10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]</a:t>
            </a:r>
          </a:p>
        </p:txBody>
      </p:sp>
      <p:sp>
        <p:nvSpPr>
          <p:cNvPr id="44" name="내용 개체 틀 2">
            <a:extLst>
              <a:ext uri="{FF2B5EF4-FFF2-40B4-BE49-F238E27FC236}">
                <a16:creationId xmlns:a16="http://schemas.microsoft.com/office/drawing/2014/main" id="{A12A8CDF-A951-45FF-B81A-5F8B56E65A3F}"/>
              </a:ext>
            </a:extLst>
          </p:cNvPr>
          <p:cNvSpPr txBox="1">
            <a:spLocks/>
          </p:cNvSpPr>
          <p:nvPr/>
        </p:nvSpPr>
        <p:spPr>
          <a:xfrm>
            <a:off x="5891633" y="2408544"/>
            <a:ext cx="647002" cy="45950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0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연동</a:t>
            </a:r>
            <a:endParaRPr lang="en-US" altLang="ko-KR" sz="10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0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완료</a:t>
            </a: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E16E4284-96A5-443F-95A1-10BA1B991F78}"/>
              </a:ext>
            </a:extLst>
          </p:cNvPr>
          <p:cNvGrpSpPr/>
          <p:nvPr/>
        </p:nvGrpSpPr>
        <p:grpSpPr>
          <a:xfrm>
            <a:off x="-7620" y="721453"/>
            <a:ext cx="12199620" cy="846148"/>
            <a:chOff x="-7620" y="721453"/>
            <a:chExt cx="12199620" cy="846148"/>
          </a:xfrm>
        </p:grpSpPr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FEFD0A3F-DBF5-445D-B8F5-927DFAF8B4F1}"/>
                </a:ext>
              </a:extLst>
            </p:cNvPr>
            <p:cNvCxnSpPr/>
            <p:nvPr/>
          </p:nvCxnSpPr>
          <p:spPr>
            <a:xfrm>
              <a:off x="0" y="721453"/>
              <a:ext cx="12192000" cy="0"/>
            </a:xfrm>
            <a:prstGeom prst="line">
              <a:avLst/>
            </a:prstGeom>
            <a:ln w="19050">
              <a:solidFill>
                <a:schemeClr val="accent2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4D07F881-5D4B-4DFB-B100-CB5C5AD03EE0}"/>
                </a:ext>
              </a:extLst>
            </p:cNvPr>
            <p:cNvGrpSpPr/>
            <p:nvPr/>
          </p:nvGrpSpPr>
          <p:grpSpPr>
            <a:xfrm>
              <a:off x="-7620" y="847457"/>
              <a:ext cx="12193256" cy="720144"/>
              <a:chOff x="-7620" y="847457"/>
              <a:chExt cx="12193256" cy="720144"/>
            </a:xfrm>
          </p:grpSpPr>
          <p:cxnSp>
            <p:nvCxnSpPr>
              <p:cNvPr id="48" name="직선 연결선 47">
                <a:extLst>
                  <a:ext uri="{FF2B5EF4-FFF2-40B4-BE49-F238E27FC236}">
                    <a16:creationId xmlns:a16="http://schemas.microsoft.com/office/drawing/2014/main" id="{21402A62-B467-423C-B9C2-BAAD40A2020A}"/>
                  </a:ext>
                </a:extLst>
              </p:cNvPr>
              <p:cNvCxnSpPr/>
              <p:nvPr/>
            </p:nvCxnSpPr>
            <p:spPr>
              <a:xfrm>
                <a:off x="-7620" y="1377706"/>
                <a:ext cx="12192000" cy="0"/>
              </a:xfrm>
              <a:prstGeom prst="line">
                <a:avLst/>
              </a:prstGeom>
              <a:ln w="19050">
                <a:solidFill>
                  <a:schemeClr val="accent2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9" name="화살표: 오각형 48">
                <a:extLst>
                  <a:ext uri="{FF2B5EF4-FFF2-40B4-BE49-F238E27FC236}">
                    <a16:creationId xmlns:a16="http://schemas.microsoft.com/office/drawing/2014/main" id="{1BC30D68-D2E1-4E70-8574-9610A957993F}"/>
                  </a:ext>
                </a:extLst>
              </p:cNvPr>
              <p:cNvSpPr/>
              <p:nvPr/>
            </p:nvSpPr>
            <p:spPr>
              <a:xfrm rot="5400000">
                <a:off x="398180" y="451601"/>
                <a:ext cx="720000" cy="1512000"/>
              </a:xfrm>
              <a:prstGeom prst="homePlate">
                <a:avLst>
                  <a:gd name="adj" fmla="val 39689"/>
                </a:avLst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endParaRP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FC6E2C47-CECD-4001-A30D-B2E1D488BCC0}"/>
                  </a:ext>
                </a:extLst>
              </p:cNvPr>
              <p:cNvSpPr txBox="1"/>
              <p:nvPr/>
            </p:nvSpPr>
            <p:spPr>
              <a:xfrm>
                <a:off x="34922" y="930577"/>
                <a:ext cx="14053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b="1" dirty="0"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Ⅰ. </a:t>
                </a:r>
                <a:r>
                  <a:rPr lang="ko-KR" altLang="en-US" sz="1400" b="1" dirty="0"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게임 개괄</a:t>
                </a: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3419EAF7-E964-4989-A2B7-A2F7E5BFB91D}"/>
                  </a:ext>
                </a:extLst>
              </p:cNvPr>
              <p:cNvSpPr txBox="1"/>
              <p:nvPr/>
            </p:nvSpPr>
            <p:spPr>
              <a:xfrm>
                <a:off x="1523345" y="920181"/>
                <a:ext cx="951377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300" b="1" dirty="0"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게임 정보</a:t>
                </a:r>
              </a:p>
            </p:txBody>
          </p:sp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224727D2-6565-4239-9EB5-8E3EEA93ED2C}"/>
                  </a:ext>
                </a:extLst>
              </p:cNvPr>
              <p:cNvSpPr/>
              <p:nvPr/>
            </p:nvSpPr>
            <p:spPr>
              <a:xfrm>
                <a:off x="3400374" y="847457"/>
                <a:ext cx="951377" cy="43179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유사게임</a:t>
                </a:r>
                <a:endParaRPr lang="en-US" altLang="ko-KR" sz="1000" dirty="0">
                  <a:solidFill>
                    <a:schemeClr val="tx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endParaRPr>
              </a:p>
              <a:p>
                <a:pPr algn="ctr"/>
                <a:r>
                  <a:rPr lang="ko-KR" altLang="en-US" sz="1000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정보</a:t>
                </a:r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AC41254A-8457-4D5D-972C-49EFE7AA0A3B}"/>
                  </a:ext>
                </a:extLst>
              </p:cNvPr>
              <p:cNvSpPr/>
              <p:nvPr/>
            </p:nvSpPr>
            <p:spPr>
              <a:xfrm>
                <a:off x="1512737" y="847457"/>
                <a:ext cx="951377" cy="43179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b="1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게임 정보</a:t>
                </a:r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9E3A5D75-C3EC-4A45-B8CE-939CA0E5D215}"/>
                  </a:ext>
                </a:extLst>
              </p:cNvPr>
              <p:cNvSpPr/>
              <p:nvPr/>
            </p:nvSpPr>
            <p:spPr>
              <a:xfrm>
                <a:off x="2455381" y="847457"/>
                <a:ext cx="951377" cy="43179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목적 </a:t>
                </a:r>
                <a:r>
                  <a:rPr lang="en-US" altLang="ko-KR" sz="1000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&amp;</a:t>
                </a:r>
              </a:p>
              <a:p>
                <a:pPr algn="ctr"/>
                <a:r>
                  <a:rPr lang="ko-KR" altLang="en-US" sz="1000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재미요소</a:t>
                </a:r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0D22B716-4F86-4D91-ADA7-0F7937623D82}"/>
                  </a:ext>
                </a:extLst>
              </p:cNvPr>
              <p:cNvSpPr/>
              <p:nvPr/>
            </p:nvSpPr>
            <p:spPr>
              <a:xfrm>
                <a:off x="4347907" y="847457"/>
                <a:ext cx="1548000" cy="43179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500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Ⅱ. </a:t>
                </a:r>
                <a:r>
                  <a:rPr lang="ko-KR" altLang="en-US" sz="1500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게임 컨셉</a:t>
                </a:r>
              </a:p>
            </p:txBody>
          </p:sp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67576BF0-A86A-4410-8161-9691D44A1D00}"/>
                  </a:ext>
                </a:extLst>
              </p:cNvPr>
              <p:cNvSpPr/>
              <p:nvPr/>
            </p:nvSpPr>
            <p:spPr>
              <a:xfrm>
                <a:off x="5892819" y="847457"/>
                <a:ext cx="951377" cy="43179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Flow Chart</a:t>
                </a:r>
                <a:endParaRPr lang="ko-KR" altLang="en-US" sz="1000" dirty="0">
                  <a:solidFill>
                    <a:schemeClr val="tx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endParaRPr>
              </a:p>
            </p:txBody>
          </p:sp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8E1FBF07-6674-4051-8628-169FC892ABB0}"/>
                  </a:ext>
                </a:extLst>
              </p:cNvPr>
              <p:cNvSpPr/>
              <p:nvPr/>
            </p:nvSpPr>
            <p:spPr>
              <a:xfrm>
                <a:off x="6843504" y="847457"/>
                <a:ext cx="951377" cy="431798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UI</a:t>
                </a:r>
                <a:r>
                  <a:rPr lang="ko-KR" altLang="en-US" sz="1000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 </a:t>
                </a:r>
                <a:r>
                  <a:rPr lang="en-US" altLang="ko-KR" sz="1000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&amp;</a:t>
                </a:r>
                <a:r>
                  <a:rPr lang="ko-KR" altLang="en-US" sz="1000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 </a:t>
                </a:r>
                <a:r>
                  <a:rPr lang="en-US" altLang="ko-KR" sz="1000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UX</a:t>
                </a:r>
              </a:p>
            </p:txBody>
          </p:sp>
          <p:sp>
            <p:nvSpPr>
              <p:cNvPr id="62" name="직사각형 61">
                <a:extLst>
                  <a:ext uri="{FF2B5EF4-FFF2-40B4-BE49-F238E27FC236}">
                    <a16:creationId xmlns:a16="http://schemas.microsoft.com/office/drawing/2014/main" id="{86606D85-BBFB-47AB-A475-4CB73195023F}"/>
                  </a:ext>
                </a:extLst>
              </p:cNvPr>
              <p:cNvSpPr/>
              <p:nvPr/>
            </p:nvSpPr>
            <p:spPr>
              <a:xfrm>
                <a:off x="7787655" y="847457"/>
                <a:ext cx="951377" cy="43179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시스템</a:t>
                </a:r>
              </a:p>
            </p:txBody>
          </p:sp>
          <p:sp>
            <p:nvSpPr>
              <p:cNvPr id="64" name="직사각형 63">
                <a:extLst>
                  <a:ext uri="{FF2B5EF4-FFF2-40B4-BE49-F238E27FC236}">
                    <a16:creationId xmlns:a16="http://schemas.microsoft.com/office/drawing/2014/main" id="{E18BFA6D-2669-497F-B8EF-B4AA981F15BC}"/>
                  </a:ext>
                </a:extLst>
              </p:cNvPr>
              <p:cNvSpPr/>
              <p:nvPr/>
            </p:nvSpPr>
            <p:spPr>
              <a:xfrm>
                <a:off x="8734232" y="847457"/>
                <a:ext cx="951377" cy="43179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dirty="0">
                  <a:solidFill>
                    <a:schemeClr val="tx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endParaRPr>
              </a:p>
            </p:txBody>
          </p:sp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A7086C49-9A53-4C9F-8706-0336D39DE7B8}"/>
                  </a:ext>
                </a:extLst>
              </p:cNvPr>
              <p:cNvSpPr/>
              <p:nvPr/>
            </p:nvSpPr>
            <p:spPr>
              <a:xfrm>
                <a:off x="9685609" y="847457"/>
                <a:ext cx="1548000" cy="43179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500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Ⅲ. </a:t>
                </a:r>
                <a:r>
                  <a:rPr lang="ko-KR" altLang="en-US" sz="1500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방향성</a:t>
                </a:r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44750E5D-03C8-4067-B5E5-D8A0CB7DDFC2}"/>
                  </a:ext>
                </a:extLst>
              </p:cNvPr>
              <p:cNvSpPr/>
              <p:nvPr/>
            </p:nvSpPr>
            <p:spPr>
              <a:xfrm>
                <a:off x="11234259" y="847457"/>
                <a:ext cx="951377" cy="43179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기대효과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015934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2A68247A-B5F7-4BE8-80D9-88EADF4EC3A2}"/>
              </a:ext>
            </a:extLst>
          </p:cNvPr>
          <p:cNvGrpSpPr/>
          <p:nvPr/>
        </p:nvGrpSpPr>
        <p:grpSpPr>
          <a:xfrm>
            <a:off x="-7620" y="721453"/>
            <a:ext cx="12199620" cy="846148"/>
            <a:chOff x="-7620" y="721453"/>
            <a:chExt cx="12199620" cy="846148"/>
          </a:xfrm>
        </p:grpSpPr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679E3922-D7D3-4E98-AB6E-D9D4942C0FD1}"/>
                </a:ext>
              </a:extLst>
            </p:cNvPr>
            <p:cNvCxnSpPr/>
            <p:nvPr/>
          </p:nvCxnSpPr>
          <p:spPr>
            <a:xfrm>
              <a:off x="0" y="721453"/>
              <a:ext cx="12192000" cy="0"/>
            </a:xfrm>
            <a:prstGeom prst="line">
              <a:avLst/>
            </a:prstGeom>
            <a:ln w="19050">
              <a:solidFill>
                <a:schemeClr val="accent2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E84B2F86-44C8-4F24-8A51-8F3AB28B779F}"/>
                </a:ext>
              </a:extLst>
            </p:cNvPr>
            <p:cNvGrpSpPr/>
            <p:nvPr/>
          </p:nvGrpSpPr>
          <p:grpSpPr>
            <a:xfrm>
              <a:off x="-7620" y="847457"/>
              <a:ext cx="12193256" cy="720144"/>
              <a:chOff x="-7620" y="847457"/>
              <a:chExt cx="12193256" cy="720144"/>
            </a:xfrm>
          </p:grpSpPr>
          <p:cxnSp>
            <p:nvCxnSpPr>
              <p:cNvPr id="9" name="직선 연결선 8">
                <a:extLst>
                  <a:ext uri="{FF2B5EF4-FFF2-40B4-BE49-F238E27FC236}">
                    <a16:creationId xmlns:a16="http://schemas.microsoft.com/office/drawing/2014/main" id="{13F1D8B1-C030-4275-9EF6-AE999E7C15EF}"/>
                  </a:ext>
                </a:extLst>
              </p:cNvPr>
              <p:cNvCxnSpPr/>
              <p:nvPr/>
            </p:nvCxnSpPr>
            <p:spPr>
              <a:xfrm>
                <a:off x="-7620" y="1377706"/>
                <a:ext cx="12192000" cy="0"/>
              </a:xfrm>
              <a:prstGeom prst="line">
                <a:avLst/>
              </a:prstGeom>
              <a:ln w="19050">
                <a:solidFill>
                  <a:schemeClr val="accent2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화살표: 오각형 9">
                <a:extLst>
                  <a:ext uri="{FF2B5EF4-FFF2-40B4-BE49-F238E27FC236}">
                    <a16:creationId xmlns:a16="http://schemas.microsoft.com/office/drawing/2014/main" id="{73792A52-64C8-4FA7-8E3B-866CB720809B}"/>
                  </a:ext>
                </a:extLst>
              </p:cNvPr>
              <p:cNvSpPr/>
              <p:nvPr/>
            </p:nvSpPr>
            <p:spPr>
              <a:xfrm rot="5400000">
                <a:off x="398180" y="451601"/>
                <a:ext cx="720000" cy="1512000"/>
              </a:xfrm>
              <a:prstGeom prst="homePlate">
                <a:avLst>
                  <a:gd name="adj" fmla="val 39689"/>
                </a:avLst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endParaRP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48AFF1A-24E2-4882-A7DB-C8CCCE228372}"/>
                  </a:ext>
                </a:extLst>
              </p:cNvPr>
              <p:cNvSpPr txBox="1"/>
              <p:nvPr/>
            </p:nvSpPr>
            <p:spPr>
              <a:xfrm>
                <a:off x="34922" y="930577"/>
                <a:ext cx="14053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b="1" dirty="0"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Ⅰ. </a:t>
                </a:r>
                <a:r>
                  <a:rPr lang="ko-KR" altLang="en-US" sz="1400" b="1" dirty="0"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게임 개괄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0E66FC5-E912-4B95-9E4F-19F9F41375BA}"/>
                  </a:ext>
                </a:extLst>
              </p:cNvPr>
              <p:cNvSpPr txBox="1"/>
              <p:nvPr/>
            </p:nvSpPr>
            <p:spPr>
              <a:xfrm>
                <a:off x="1523345" y="920181"/>
                <a:ext cx="951377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300" b="1" dirty="0"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게임 정보</a:t>
                </a:r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D7B8621C-4FDD-4A8D-B6D8-7362D76951B5}"/>
                  </a:ext>
                </a:extLst>
              </p:cNvPr>
              <p:cNvSpPr/>
              <p:nvPr/>
            </p:nvSpPr>
            <p:spPr>
              <a:xfrm>
                <a:off x="3400374" y="847457"/>
                <a:ext cx="951377" cy="43179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유사게임</a:t>
                </a:r>
                <a:endParaRPr lang="en-US" altLang="ko-KR" sz="1000" dirty="0">
                  <a:solidFill>
                    <a:schemeClr val="tx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endParaRPr>
              </a:p>
              <a:p>
                <a:pPr algn="ctr"/>
                <a:r>
                  <a:rPr lang="ko-KR" altLang="en-US" sz="1000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정보</a:t>
                </a:r>
              </a:p>
            </p:txBody>
          </p: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26AF31FD-2DA3-4DF5-A618-27F552EA88B1}"/>
                  </a:ext>
                </a:extLst>
              </p:cNvPr>
              <p:cNvSpPr/>
              <p:nvPr/>
            </p:nvSpPr>
            <p:spPr>
              <a:xfrm>
                <a:off x="1512737" y="847457"/>
                <a:ext cx="951377" cy="43179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b="1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게임 정보</a:t>
                </a:r>
              </a:p>
            </p:txBody>
          </p:sp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85B417EC-C1B1-49D2-8C5D-87843310CCD0}"/>
                  </a:ext>
                </a:extLst>
              </p:cNvPr>
              <p:cNvSpPr/>
              <p:nvPr/>
            </p:nvSpPr>
            <p:spPr>
              <a:xfrm>
                <a:off x="2455381" y="847457"/>
                <a:ext cx="951377" cy="43179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목적 </a:t>
                </a:r>
                <a:r>
                  <a:rPr lang="en-US" altLang="ko-KR" sz="1000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&amp;</a:t>
                </a:r>
              </a:p>
              <a:p>
                <a:pPr algn="ctr"/>
                <a:r>
                  <a:rPr lang="ko-KR" altLang="en-US" sz="1000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재미요소</a:t>
                </a:r>
              </a:p>
            </p:txBody>
          </p:sp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0B7B1281-18C2-471C-8E73-ACF031806099}"/>
                  </a:ext>
                </a:extLst>
              </p:cNvPr>
              <p:cNvSpPr/>
              <p:nvPr/>
            </p:nvSpPr>
            <p:spPr>
              <a:xfrm>
                <a:off x="4347907" y="847457"/>
                <a:ext cx="1548000" cy="43179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500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Ⅱ. </a:t>
                </a:r>
                <a:r>
                  <a:rPr lang="ko-KR" altLang="en-US" sz="1500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게임 컨셉</a:t>
                </a:r>
              </a:p>
            </p:txBody>
          </p: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72408921-47C6-4E89-B1B4-E4D29C576623}"/>
                  </a:ext>
                </a:extLst>
              </p:cNvPr>
              <p:cNvSpPr/>
              <p:nvPr/>
            </p:nvSpPr>
            <p:spPr>
              <a:xfrm>
                <a:off x="5892819" y="847457"/>
                <a:ext cx="951377" cy="43179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Flow Chart</a:t>
                </a:r>
                <a:endParaRPr lang="ko-KR" altLang="en-US" sz="1000" dirty="0">
                  <a:solidFill>
                    <a:schemeClr val="tx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endParaRPr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AFA451A9-2733-4FC3-9035-78C87FD3967B}"/>
                  </a:ext>
                </a:extLst>
              </p:cNvPr>
              <p:cNvSpPr/>
              <p:nvPr/>
            </p:nvSpPr>
            <p:spPr>
              <a:xfrm>
                <a:off x="6843504" y="847457"/>
                <a:ext cx="951377" cy="431798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UI</a:t>
                </a:r>
                <a:r>
                  <a:rPr lang="ko-KR" altLang="en-US" sz="1000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 </a:t>
                </a:r>
                <a:r>
                  <a:rPr lang="en-US" altLang="ko-KR" sz="1000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&amp;</a:t>
                </a:r>
                <a:r>
                  <a:rPr lang="ko-KR" altLang="en-US" sz="1000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 </a:t>
                </a:r>
                <a:r>
                  <a:rPr lang="en-US" altLang="ko-KR" sz="1000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UX</a:t>
                </a:r>
              </a:p>
            </p:txBody>
          </p: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FE7259B2-B3EB-4F3B-A5B4-259356B8419E}"/>
                  </a:ext>
                </a:extLst>
              </p:cNvPr>
              <p:cNvSpPr/>
              <p:nvPr/>
            </p:nvSpPr>
            <p:spPr>
              <a:xfrm>
                <a:off x="7787655" y="847457"/>
                <a:ext cx="951377" cy="43179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시스템</a:t>
                </a:r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095EA270-E2B2-4AF0-BC9A-A99F8378B66B}"/>
                  </a:ext>
                </a:extLst>
              </p:cNvPr>
              <p:cNvSpPr/>
              <p:nvPr/>
            </p:nvSpPr>
            <p:spPr>
              <a:xfrm>
                <a:off x="8734232" y="847457"/>
                <a:ext cx="951377" cy="43179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dirty="0">
                  <a:solidFill>
                    <a:schemeClr val="tx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endParaRPr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F10C73E1-FD39-4BAA-9593-CEC4738C06EE}"/>
                  </a:ext>
                </a:extLst>
              </p:cNvPr>
              <p:cNvSpPr/>
              <p:nvPr/>
            </p:nvSpPr>
            <p:spPr>
              <a:xfrm>
                <a:off x="9685609" y="847457"/>
                <a:ext cx="1548000" cy="43179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500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Ⅲ. </a:t>
                </a:r>
                <a:r>
                  <a:rPr lang="ko-KR" altLang="en-US" sz="1500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방향성</a:t>
                </a:r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9FA4BB68-9C25-4768-B2DD-2AF616942561}"/>
                  </a:ext>
                </a:extLst>
              </p:cNvPr>
              <p:cNvSpPr/>
              <p:nvPr/>
            </p:nvSpPr>
            <p:spPr>
              <a:xfrm>
                <a:off x="11234259" y="847457"/>
                <a:ext cx="951377" cy="43179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기대효과</a:t>
                </a:r>
              </a:p>
            </p:txBody>
          </p:sp>
        </p:grpSp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DCCB76C-2752-4F86-B8CB-DECDD271EE49}"/>
              </a:ext>
            </a:extLst>
          </p:cNvPr>
          <p:cNvSpPr/>
          <p:nvPr/>
        </p:nvSpPr>
        <p:spPr>
          <a:xfrm>
            <a:off x="10466664" y="138789"/>
            <a:ext cx="1725336" cy="384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Page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7/37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9EE3F7A8-9701-40E4-B10A-676267158C31}"/>
              </a:ext>
            </a:extLst>
          </p:cNvPr>
          <p:cNvGrpSpPr/>
          <p:nvPr/>
        </p:nvGrpSpPr>
        <p:grpSpPr>
          <a:xfrm>
            <a:off x="177756" y="184155"/>
            <a:ext cx="1747759" cy="384597"/>
            <a:chOff x="204133" y="192947"/>
            <a:chExt cx="2021747" cy="384597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02AAA1E2-9F28-42A3-9260-BFCA44CD256E}"/>
                </a:ext>
              </a:extLst>
            </p:cNvPr>
            <p:cNvSpPr/>
            <p:nvPr/>
          </p:nvSpPr>
          <p:spPr>
            <a:xfrm>
              <a:off x="204133" y="192947"/>
              <a:ext cx="2021747" cy="384597"/>
            </a:xfrm>
            <a:prstGeom prst="rect">
              <a:avLst/>
            </a:prstGeom>
            <a:solidFill>
              <a:srgbClr val="FF1F84"/>
            </a:solidFill>
            <a:ln>
              <a:solidFill>
                <a:srgbClr val="FF1F8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D11A924B-A817-4E46-860E-7D952F4B5A1E}"/>
                </a:ext>
              </a:extLst>
            </p:cNvPr>
            <p:cNvSpPr/>
            <p:nvPr/>
          </p:nvSpPr>
          <p:spPr>
            <a:xfrm>
              <a:off x="204133" y="192947"/>
              <a:ext cx="1472533" cy="384597"/>
            </a:xfrm>
            <a:prstGeom prst="rect">
              <a:avLst/>
            </a:prstGeom>
            <a:solidFill>
              <a:srgbClr val="FFE7F3"/>
            </a:solidFill>
            <a:ln>
              <a:solidFill>
                <a:srgbClr val="FF1F8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b="1" dirty="0">
                  <a:solidFill>
                    <a:schemeClr val="tx1"/>
                  </a:solidFill>
                </a:rPr>
                <a:t>티니핑</a:t>
              </a:r>
            </a:p>
          </p:txBody>
        </p:sp>
      </p:grpSp>
      <p:pic>
        <p:nvPicPr>
          <p:cNvPr id="27" name="Picture 2" descr="캐치 티니핑 캐릭터 소개 로열 티니핑 일반 티니핑 성우소개">
            <a:extLst>
              <a:ext uri="{FF2B5EF4-FFF2-40B4-BE49-F238E27FC236}">
                <a16:creationId xmlns:a16="http://schemas.microsoft.com/office/drawing/2014/main" id="{E4B1E304-FB90-4C3F-9A3B-5E0B66EE21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376" b="96203" l="8567" r="89951">
                        <a14:foregroundMark x1="67545" y1="25738" x2="63097" y2="8228"/>
                        <a14:foregroundMark x1="63097" y1="8228" x2="56507" y2="16667"/>
                        <a14:foregroundMark x1="63756" y1="6540" x2="55848" y2="11814"/>
                        <a14:foregroundMark x1="55848" y1="11814" x2="54201" y2="14768"/>
                        <a14:foregroundMark x1="60956" y1="5274" x2="53542" y2="11814"/>
                        <a14:foregroundMark x1="53542" y1="11814" x2="50247" y2="18354"/>
                        <a14:foregroundMark x1="60956" y1="5696" x2="55025" y2="17300"/>
                        <a14:foregroundMark x1="60297" y1="6329" x2="56178" y2="18354"/>
                        <a14:foregroundMark x1="45634" y1="5696" x2="40033" y2="8650"/>
                        <a14:foregroundMark x1="43493" y1="4008" x2="41845" y2="4219"/>
                        <a14:foregroundMark x1="44646" y1="4219" x2="44152" y2="3797"/>
                        <a14:foregroundMark x1="19934" y1="72152" x2="18122" y2="83544"/>
                        <a14:foregroundMark x1="18122" y1="83544" x2="29654" y2="83755"/>
                        <a14:foregroundMark x1="39044" y1="89662" x2="42504" y2="94304"/>
                        <a14:foregroundMark x1="50082" y1="94515" x2="54366" y2="95781"/>
                        <a14:foregroundMark x1="8731" y1="74262" x2="12026" y2="85232"/>
                        <a14:foregroundMark x1="12026" y1="85232" x2="13344" y2="85654"/>
                        <a14:foregroundMark x1="42175" y1="96203" x2="43657" y2="95992"/>
                        <a14:foregroundMark x1="56343" y1="44304" x2="51236" y2="55063"/>
                        <a14:foregroundMark x1="33443" y1="44093" x2="34761" y2="6075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4691" y="216669"/>
            <a:ext cx="439616" cy="343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B3D0DDDF-A7D0-4E1B-9556-AB566DB441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9544" y="1708647"/>
            <a:ext cx="5191125" cy="29146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159456E5-1D2F-46F1-8F5F-0EEC528A8B6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26" t="7978" r="15833" b="8123"/>
          <a:stretch/>
        </p:blipFill>
        <p:spPr>
          <a:xfrm>
            <a:off x="6427174" y="3398229"/>
            <a:ext cx="4403186" cy="1091262"/>
          </a:xfrm>
          <a:prstGeom prst="rect">
            <a:avLst/>
          </a:prstGeom>
        </p:spPr>
      </p:pic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2B44A187-E2C2-4C37-8FB9-8DF0F10BD335}"/>
              </a:ext>
            </a:extLst>
          </p:cNvPr>
          <p:cNvSpPr/>
          <p:nvPr/>
        </p:nvSpPr>
        <p:spPr>
          <a:xfrm>
            <a:off x="6430353" y="3196006"/>
            <a:ext cx="905607" cy="219807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◀ 하츄핑 ▶</a:t>
            </a: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D80E27FB-81E1-4749-9B66-C620E4AF05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183" y="1706953"/>
            <a:ext cx="5191125" cy="29146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404339C5-7732-43B5-A3F0-929B6AD9D5C5}"/>
              </a:ext>
            </a:extLst>
          </p:cNvPr>
          <p:cNvSpPr/>
          <p:nvPr/>
        </p:nvSpPr>
        <p:spPr>
          <a:xfrm>
            <a:off x="519183" y="4817908"/>
            <a:ext cx="5191125" cy="164443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1. </a:t>
            </a:r>
            <a:r>
              <a:rPr lang="ko-KR" altLang="en-US" sz="10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책 오픈</a:t>
            </a:r>
            <a:endParaRPr lang="en-US" altLang="ko-KR" sz="10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r>
              <a:rPr lang="en-US" altLang="ko-KR" sz="10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- </a:t>
            </a:r>
            <a:r>
              <a:rPr lang="ko-KR" altLang="en-US" sz="10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기존 영상에서 사용하는 책 컨셉을 사용하여</a:t>
            </a:r>
            <a:endParaRPr lang="en-US" altLang="ko-KR" sz="10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r>
              <a:rPr lang="ko-KR" altLang="en-US" sz="10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 </a:t>
            </a:r>
            <a:r>
              <a:rPr lang="en-US" altLang="ko-KR" sz="10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[</a:t>
            </a:r>
            <a:r>
              <a:rPr lang="ko-KR" altLang="en-US" sz="10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새로운 챕터에 진입했다</a:t>
            </a:r>
            <a:r>
              <a:rPr lang="en-US" altLang="ko-KR" sz="10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]</a:t>
            </a:r>
            <a:r>
              <a:rPr lang="ko-KR" altLang="en-US" sz="10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는 의미와 해당 챕터의 </a:t>
            </a:r>
            <a:r>
              <a:rPr lang="en-US" altLang="ko-KR" sz="10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[</a:t>
            </a:r>
            <a:r>
              <a:rPr lang="ko-KR" altLang="en-US" sz="10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스토리</a:t>
            </a:r>
            <a:r>
              <a:rPr lang="en-US" altLang="ko-KR" sz="10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]</a:t>
            </a:r>
            <a:r>
              <a:rPr lang="ko-KR" altLang="en-US" sz="10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를 풀기 위해</a:t>
            </a:r>
            <a:r>
              <a:rPr lang="en-US" altLang="ko-KR" sz="10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</a:t>
            </a:r>
          </a:p>
          <a:p>
            <a:r>
              <a:rPr lang="en-US" altLang="ko-KR" sz="10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 </a:t>
            </a:r>
            <a:r>
              <a:rPr lang="ko-KR" altLang="en-US" sz="10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신규 챕터 진입 시 책이 열리는 연출을 제공 합니다</a:t>
            </a:r>
            <a:r>
              <a:rPr lang="en-US" altLang="ko-KR" sz="10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endParaRPr lang="en-US" altLang="ko-KR" sz="10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r>
              <a:rPr lang="en-US" altLang="ko-KR" sz="10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2. </a:t>
            </a:r>
            <a:r>
              <a:rPr lang="ko-KR" altLang="en-US" sz="10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책 오픈 이후</a:t>
            </a:r>
            <a:endParaRPr lang="en-US" altLang="ko-KR" sz="10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r>
              <a:rPr lang="en-US" altLang="ko-KR" sz="10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- </a:t>
            </a:r>
            <a:r>
              <a:rPr lang="ko-KR" altLang="en-US" sz="10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대화 화면으로 전환됩니다</a:t>
            </a:r>
            <a:r>
              <a:rPr lang="en-US" altLang="ko-KR" sz="10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B203289-53D0-407C-985D-0D95BE73A720}"/>
              </a:ext>
            </a:extLst>
          </p:cNvPr>
          <p:cNvSpPr/>
          <p:nvPr/>
        </p:nvSpPr>
        <p:spPr>
          <a:xfrm>
            <a:off x="6033204" y="4817908"/>
            <a:ext cx="5191125" cy="164443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1. </a:t>
            </a:r>
            <a:r>
              <a:rPr lang="ko-KR" altLang="en-US" sz="10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하츄핑 대화 연출</a:t>
            </a:r>
            <a:endParaRPr lang="en-US" altLang="ko-KR" sz="10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r>
              <a:rPr lang="en-US" altLang="ko-KR" sz="10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- </a:t>
            </a:r>
            <a:r>
              <a:rPr lang="ko-KR" altLang="en-US" sz="10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스토리를 간략 풀기 위해 연출을 제공합니다</a:t>
            </a:r>
            <a:r>
              <a:rPr lang="en-US" altLang="ko-KR" sz="10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endParaRPr lang="en-US" altLang="ko-KR" sz="10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r>
              <a:rPr lang="en-US" altLang="ko-KR" sz="10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2. </a:t>
            </a:r>
            <a:r>
              <a:rPr lang="ko-KR" altLang="en-US" sz="10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하츄핑 대화</a:t>
            </a:r>
            <a:endParaRPr lang="en-US" altLang="ko-KR" sz="10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r>
              <a:rPr lang="en-US" altLang="ko-KR" sz="10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- Text = “</a:t>
            </a:r>
            <a:r>
              <a:rPr lang="ko-KR" altLang="en-US" sz="10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어서와</a:t>
            </a:r>
            <a:r>
              <a:rPr lang="en-US" altLang="ko-KR" sz="10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~</a:t>
            </a:r>
            <a:r>
              <a:rPr lang="ko-KR" altLang="en-US" sz="10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츄</a:t>
            </a:r>
            <a:r>
              <a:rPr lang="en-US" altLang="ko-KR" sz="10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!\n</a:t>
            </a:r>
            <a:r>
              <a:rPr lang="ko-KR" altLang="en-US" sz="10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기다리고 있었다구</a:t>
            </a:r>
            <a:r>
              <a:rPr lang="en-US" altLang="ko-KR" sz="10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~</a:t>
            </a:r>
            <a:r>
              <a:rPr lang="ko-KR" altLang="en-US" sz="10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츄</a:t>
            </a:r>
            <a:r>
              <a:rPr lang="en-US" altLang="ko-KR" sz="10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!”</a:t>
            </a:r>
          </a:p>
          <a:p>
            <a:r>
              <a:rPr lang="en-US" altLang="ko-KR" sz="10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- Text = “</a:t>
            </a:r>
            <a:r>
              <a:rPr lang="ko-KR" altLang="en-US" sz="10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사람들이 개구쟁이처럼 장난을 치고 있어</a:t>
            </a:r>
            <a:r>
              <a:rPr lang="en-US" altLang="ko-KR" sz="10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! </a:t>
            </a:r>
            <a:r>
              <a:rPr lang="ko-KR" altLang="en-US" sz="10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츄</a:t>
            </a:r>
            <a:r>
              <a:rPr lang="en-US" altLang="ko-KR" sz="10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!”</a:t>
            </a:r>
          </a:p>
          <a:p>
            <a:r>
              <a:rPr lang="en-US" altLang="ko-KR" sz="10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- Text =</a:t>
            </a:r>
            <a:r>
              <a:rPr lang="ko-KR" altLang="en-US" sz="10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0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“</a:t>
            </a:r>
            <a:r>
              <a:rPr lang="ko-KR" altLang="en-US" sz="10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이건 분명 티니핑이 숨어있는게 분명해</a:t>
            </a:r>
            <a:r>
              <a:rPr lang="en-US" altLang="ko-KR" sz="10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! </a:t>
            </a:r>
            <a:r>
              <a:rPr lang="ko-KR" altLang="en-US" sz="10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츄</a:t>
            </a:r>
            <a:r>
              <a:rPr lang="en-US" altLang="ko-KR" sz="10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!”</a:t>
            </a:r>
          </a:p>
          <a:p>
            <a:r>
              <a:rPr lang="en-US" altLang="ko-KR" sz="10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- Text = “</a:t>
            </a:r>
            <a:r>
              <a:rPr lang="ko-KR" altLang="en-US" sz="10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빨리 찾으러 가자구</a:t>
            </a:r>
            <a:r>
              <a:rPr lang="en-US" altLang="ko-KR" sz="10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~</a:t>
            </a:r>
            <a:r>
              <a:rPr lang="ko-KR" altLang="en-US" sz="10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츄</a:t>
            </a:r>
            <a:r>
              <a:rPr lang="en-US" altLang="ko-KR" sz="10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!”</a:t>
            </a:r>
          </a:p>
          <a:p>
            <a:pPr marL="171450" indent="-171450">
              <a:buFontTx/>
              <a:buChar char="-"/>
            </a:pPr>
            <a:endParaRPr lang="en-US" altLang="ko-KR" sz="10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9AB4B15F-8F7E-4487-B4EF-A4AE7CB8A3EC}"/>
              </a:ext>
            </a:extLst>
          </p:cNvPr>
          <p:cNvSpPr/>
          <p:nvPr/>
        </p:nvSpPr>
        <p:spPr>
          <a:xfrm>
            <a:off x="6668356" y="3618036"/>
            <a:ext cx="3207554" cy="484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b="1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어서와</a:t>
            </a:r>
            <a:r>
              <a:rPr lang="en-US" altLang="ko-KR" sz="1000" b="1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~</a:t>
            </a:r>
            <a:r>
              <a:rPr lang="ko-KR" altLang="en-US" sz="1000" b="1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츄</a:t>
            </a:r>
            <a:r>
              <a:rPr lang="en-US" altLang="ko-KR" sz="1000" b="1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!</a:t>
            </a:r>
          </a:p>
          <a:p>
            <a:endParaRPr lang="en-US" altLang="ko-KR" sz="400" b="1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r>
              <a:rPr lang="ko-KR" altLang="en-US" sz="1000" b="1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기다리고 있었다구</a:t>
            </a:r>
            <a:r>
              <a:rPr lang="en-US" altLang="ko-KR" sz="1000" b="1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~</a:t>
            </a:r>
            <a:r>
              <a:rPr lang="ko-KR" altLang="en-US" sz="1000" b="1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츄</a:t>
            </a:r>
            <a:r>
              <a:rPr lang="en-US" altLang="ko-KR" sz="1000" b="1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9090238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solidFill>
            <a:schemeClr val="tx1"/>
          </a:solidFill>
        </a:ln>
      </a:spPr>
      <a:bodyPr rtlCol="0" anchor="ctr"/>
      <a:lstStyle>
        <a:defPPr algn="ctr">
          <a:defRPr dirty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  <a:headEnd type="none" w="med" len="med"/>
          <a:tailEnd type="none"/>
        </a:ln>
      </a:spPr>
      <a:bodyPr/>
      <a:lstStyle/>
      <a:style>
        <a:lnRef idx="1">
          <a:schemeClr val="accent2"/>
        </a:lnRef>
        <a:fillRef idx="0">
          <a:schemeClr val="accent2"/>
        </a:fillRef>
        <a:effectRef idx="0">
          <a:schemeClr val="accent2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34697</TotalTime>
  <Words>4611</Words>
  <Application>Microsoft Office PowerPoint</Application>
  <PresentationFormat>와이드스크린</PresentationFormat>
  <Paragraphs>1651</Paragraphs>
  <Slides>38</Slides>
  <Notes>11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38</vt:i4>
      </vt:variant>
    </vt:vector>
  </HeadingPairs>
  <TitlesOfParts>
    <vt:vector size="43" baseType="lpstr">
      <vt:lpstr>Microsoft GothicNeo</vt:lpstr>
      <vt:lpstr>굴림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미정 FPS 게임</dc:title>
  <dc:creator>정진영</dc:creator>
  <cp:lastModifiedBy>정진영</cp:lastModifiedBy>
  <cp:revision>765</cp:revision>
  <dcterms:created xsi:type="dcterms:W3CDTF">2020-01-07T01:28:54Z</dcterms:created>
  <dcterms:modified xsi:type="dcterms:W3CDTF">2021-07-23T06:55:33Z</dcterms:modified>
</cp:coreProperties>
</file>